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omments/modernComment_266_1120F94D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9"/>
  </p:notesMasterIdLst>
  <p:sldIdLst>
    <p:sldId id="256" r:id="rId5"/>
    <p:sldId id="615" r:id="rId6"/>
    <p:sldId id="614" r:id="rId7"/>
    <p:sldId id="611" r:id="rId8"/>
    <p:sldId id="612" r:id="rId9"/>
    <p:sldId id="613" r:id="rId10"/>
    <p:sldId id="261" r:id="rId11"/>
    <p:sldId id="303" r:id="rId12"/>
    <p:sldId id="621" r:id="rId13"/>
    <p:sldId id="304" r:id="rId14"/>
    <p:sldId id="609" r:id="rId15"/>
    <p:sldId id="306" r:id="rId16"/>
    <p:sldId id="307" r:id="rId17"/>
    <p:sldId id="320" r:id="rId18"/>
    <p:sldId id="321" r:id="rId19"/>
    <p:sldId id="322" r:id="rId20"/>
    <p:sldId id="323" r:id="rId21"/>
    <p:sldId id="601" r:id="rId22"/>
    <p:sldId id="602" r:id="rId23"/>
    <p:sldId id="603" r:id="rId24"/>
    <p:sldId id="325" r:id="rId25"/>
    <p:sldId id="324" r:id="rId26"/>
    <p:sldId id="327" r:id="rId27"/>
    <p:sldId id="326" r:id="rId28"/>
    <p:sldId id="328" r:id="rId29"/>
    <p:sldId id="573" r:id="rId30"/>
    <p:sldId id="574" r:id="rId31"/>
    <p:sldId id="575" r:id="rId32"/>
    <p:sldId id="576" r:id="rId33"/>
    <p:sldId id="610" r:id="rId34"/>
    <p:sldId id="571" r:id="rId35"/>
    <p:sldId id="619" r:id="rId36"/>
    <p:sldId id="257" r:id="rId37"/>
    <p:sldId id="259" r:id="rId38"/>
    <p:sldId id="620" r:id="rId39"/>
    <p:sldId id="262" r:id="rId40"/>
    <p:sldId id="258" r:id="rId41"/>
    <p:sldId id="260" r:id="rId42"/>
    <p:sldId id="264" r:id="rId43"/>
    <p:sldId id="265" r:id="rId44"/>
    <p:sldId id="263" r:id="rId45"/>
    <p:sldId id="627" r:id="rId46"/>
    <p:sldId id="617" r:id="rId47"/>
    <p:sldId id="616" r:id="rId48"/>
    <p:sldId id="283" r:id="rId49"/>
    <p:sldId id="605" r:id="rId50"/>
    <p:sldId id="608" r:id="rId51"/>
    <p:sldId id="618" r:id="rId52"/>
    <p:sldId id="622" r:id="rId53"/>
    <p:sldId id="623" r:id="rId54"/>
    <p:sldId id="624" r:id="rId55"/>
    <p:sldId id="625" r:id="rId56"/>
    <p:sldId id="626" r:id="rId57"/>
    <p:sldId id="607" r:id="rId58"/>
  </p:sldIdLst>
  <p:sldSz cx="10801350" cy="6840538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5">
          <p15:clr>
            <a:srgbClr val="A4A3A4"/>
          </p15:clr>
        </p15:guide>
        <p15:guide id="2" pos="3402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425AE04-5CF6-F68C-7562-732FFC4E85C9}" name="Aroviita Jukka" initials="AJ" userId="S::jukka.aroviita@env.fi::f745c3b1-1652-45bf-9462-adcea5bf48d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817" autoAdjust="0"/>
  </p:normalViewPr>
  <p:slideViewPr>
    <p:cSldViewPr>
      <p:cViewPr varScale="1">
        <p:scale>
          <a:sx n="67" d="100"/>
          <a:sy n="67" d="100"/>
        </p:scale>
        <p:origin x="936" y="52"/>
      </p:cViewPr>
      <p:guideLst>
        <p:guide orient="horz" pos="2155"/>
        <p:guide pos="340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microsoft.com/office/2018/10/relationships/authors" Target="authors.xml"/><Relationship Id="rId5" Type="http://schemas.openxmlformats.org/officeDocument/2006/relationships/slide" Target="slides/slide1.xml"/><Relationship Id="rId61" Type="http://schemas.openxmlformats.org/officeDocument/2006/relationships/viewProps" Target="view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omments/modernComment_266_1120F94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C5A329C-1393-43F9-8811-D5D415CED3A2}" authorId="{1425AE04-5CF6-F68C-7562-732FFC4E85C9}" created="2022-05-25T09:08:36.372">
    <pc:sldMkLst xmlns:pc="http://schemas.microsoft.com/office/powerpoint/2013/main/command">
      <pc:docMk/>
      <pc:sldMk cId="287373645" sldId="614"/>
    </pc:sldMkLst>
    <p188:txBody>
      <a:bodyPr/>
      <a:lstStyle/>
      <a:p>
        <a:r>
          <a:rPr lang="en-US"/>
          <a:t>Muistaako [@Hellsten Seppo]  mikä on se EU dokkari missä tuossa hyvän tilan phys-kem ja EQS -laatikossa on myös hymo ja jonka seurauksena siihen laatikkoon myös meidän kotimaiseen ohjeeseen laitettiin hymo? Wiser-aikana oli Tallinnassa joku kokous jossa Jukka Muotkakin oli ja siellä sitä keskusteltiin.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CA5A86-DA2B-42D6-B4E3-99593D9983D8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B485C16-A313-4245-9EC9-96C497D31299}">
      <dgm:prSet/>
      <dgm:spPr/>
      <dgm:t>
        <a:bodyPr/>
        <a:lstStyle/>
        <a:p>
          <a:r>
            <a:rPr lang="en-US" dirty="0"/>
            <a:t>Discussion on criteria and scoring system for </a:t>
          </a:r>
          <a:r>
            <a:rPr lang="en-US" dirty="0" err="1"/>
            <a:t>hydromorphological</a:t>
          </a:r>
          <a:r>
            <a:rPr lang="en-US" dirty="0"/>
            <a:t> status assessment proposed by DGWM</a:t>
          </a:r>
        </a:p>
      </dgm:t>
    </dgm:pt>
    <dgm:pt modelId="{D3ABB457-F51C-4657-A82D-6605F2423A3D}" type="parTrans" cxnId="{0ED39F38-4C9B-4FF3-BDE4-D059ECF44933}">
      <dgm:prSet/>
      <dgm:spPr/>
      <dgm:t>
        <a:bodyPr/>
        <a:lstStyle/>
        <a:p>
          <a:endParaRPr lang="en-US"/>
        </a:p>
      </dgm:t>
    </dgm:pt>
    <dgm:pt modelId="{21DED4CB-B915-4F1F-B4F7-D53CD1BB29E7}" type="sibTrans" cxnId="{0ED39F38-4C9B-4FF3-BDE4-D059ECF44933}">
      <dgm:prSet/>
      <dgm:spPr/>
      <dgm:t>
        <a:bodyPr/>
        <a:lstStyle/>
        <a:p>
          <a:endParaRPr lang="en-US"/>
        </a:p>
      </dgm:t>
    </dgm:pt>
    <dgm:pt modelId="{83E942FA-25FC-4685-8B02-133C7B9E1354}">
      <dgm:prSet/>
      <dgm:spPr/>
      <dgm:t>
        <a:bodyPr/>
        <a:lstStyle/>
        <a:p>
          <a:r>
            <a:rPr lang="en-US"/>
            <a:t>Discussion on criteria for HMWBs assessment proposed from DGWM</a:t>
          </a:r>
        </a:p>
      </dgm:t>
    </dgm:pt>
    <dgm:pt modelId="{A72188A9-64FF-4E2D-9D6F-AA0E580FB9E6}" type="parTrans" cxnId="{07865674-7A12-4036-AF1D-03B1D3E30CED}">
      <dgm:prSet/>
      <dgm:spPr/>
      <dgm:t>
        <a:bodyPr/>
        <a:lstStyle/>
        <a:p>
          <a:endParaRPr lang="en-US"/>
        </a:p>
      </dgm:t>
    </dgm:pt>
    <dgm:pt modelId="{7B3496A4-E557-4A72-9666-236E4971DC00}" type="sibTrans" cxnId="{07865674-7A12-4036-AF1D-03B1D3E30CED}">
      <dgm:prSet/>
      <dgm:spPr/>
      <dgm:t>
        <a:bodyPr/>
        <a:lstStyle/>
        <a:p>
          <a:endParaRPr lang="en-US"/>
        </a:p>
      </dgm:t>
    </dgm:pt>
    <dgm:pt modelId="{B45DFBA1-100C-444E-ABAA-7E67F5251010}" type="pres">
      <dgm:prSet presAssocID="{09CA5A86-DA2B-42D6-B4E3-99593D9983D8}" presName="linear" presStyleCnt="0">
        <dgm:presLayoutVars>
          <dgm:animLvl val="lvl"/>
          <dgm:resizeHandles val="exact"/>
        </dgm:presLayoutVars>
      </dgm:prSet>
      <dgm:spPr/>
    </dgm:pt>
    <dgm:pt modelId="{2A6BB1CA-74EA-429C-81FC-AE7C017FD45C}" type="pres">
      <dgm:prSet presAssocID="{6B485C16-A313-4245-9EC9-96C497D3129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0094736-11AF-4715-BAE9-D728D5AA3FEA}" type="pres">
      <dgm:prSet presAssocID="{21DED4CB-B915-4F1F-B4F7-D53CD1BB29E7}" presName="spacer" presStyleCnt="0"/>
      <dgm:spPr/>
    </dgm:pt>
    <dgm:pt modelId="{AE1442B5-70D8-4B22-93B9-1D8AD272CCDE}" type="pres">
      <dgm:prSet presAssocID="{83E942FA-25FC-4685-8B02-133C7B9E1354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017F4A0E-093A-4FFE-B548-2E8ED32FB352}" type="presOf" srcId="{83E942FA-25FC-4685-8B02-133C7B9E1354}" destId="{AE1442B5-70D8-4B22-93B9-1D8AD272CCDE}" srcOrd="0" destOrd="0" presId="urn:microsoft.com/office/officeart/2005/8/layout/vList2"/>
    <dgm:cxn modelId="{0ED39F38-4C9B-4FF3-BDE4-D059ECF44933}" srcId="{09CA5A86-DA2B-42D6-B4E3-99593D9983D8}" destId="{6B485C16-A313-4245-9EC9-96C497D31299}" srcOrd="0" destOrd="0" parTransId="{D3ABB457-F51C-4657-A82D-6605F2423A3D}" sibTransId="{21DED4CB-B915-4F1F-B4F7-D53CD1BB29E7}"/>
    <dgm:cxn modelId="{07865674-7A12-4036-AF1D-03B1D3E30CED}" srcId="{09CA5A86-DA2B-42D6-B4E3-99593D9983D8}" destId="{83E942FA-25FC-4685-8B02-133C7B9E1354}" srcOrd="1" destOrd="0" parTransId="{A72188A9-64FF-4E2D-9D6F-AA0E580FB9E6}" sibTransId="{7B3496A4-E557-4A72-9666-236E4971DC00}"/>
    <dgm:cxn modelId="{C751E6AB-2892-4311-9FC6-9D0C52048F1F}" type="presOf" srcId="{09CA5A86-DA2B-42D6-B4E3-99593D9983D8}" destId="{B45DFBA1-100C-444E-ABAA-7E67F5251010}" srcOrd="0" destOrd="0" presId="urn:microsoft.com/office/officeart/2005/8/layout/vList2"/>
    <dgm:cxn modelId="{049C08BE-C413-4A32-8317-5215EAFEAFF5}" type="presOf" srcId="{6B485C16-A313-4245-9EC9-96C497D31299}" destId="{2A6BB1CA-74EA-429C-81FC-AE7C017FD45C}" srcOrd="0" destOrd="0" presId="urn:microsoft.com/office/officeart/2005/8/layout/vList2"/>
    <dgm:cxn modelId="{58AA7582-2DAD-4498-854B-ED3C7676C128}" type="presParOf" srcId="{B45DFBA1-100C-444E-ABAA-7E67F5251010}" destId="{2A6BB1CA-74EA-429C-81FC-AE7C017FD45C}" srcOrd="0" destOrd="0" presId="urn:microsoft.com/office/officeart/2005/8/layout/vList2"/>
    <dgm:cxn modelId="{2DA73F25-FF9A-4DD5-ADE9-8DFC70B30097}" type="presParOf" srcId="{B45DFBA1-100C-444E-ABAA-7E67F5251010}" destId="{A0094736-11AF-4715-BAE9-D728D5AA3FEA}" srcOrd="1" destOrd="0" presId="urn:microsoft.com/office/officeart/2005/8/layout/vList2"/>
    <dgm:cxn modelId="{CEEC01ED-2304-4171-AD6B-DD980D8509BB}" type="presParOf" srcId="{B45DFBA1-100C-444E-ABAA-7E67F5251010}" destId="{AE1442B5-70D8-4B22-93B9-1D8AD272CCD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6BB1CA-74EA-429C-81FC-AE7C017FD45C}">
      <dsp:nvSpPr>
        <dsp:cNvPr id="0" name=""/>
        <dsp:cNvSpPr/>
      </dsp:nvSpPr>
      <dsp:spPr>
        <a:xfrm>
          <a:off x="0" y="390095"/>
          <a:ext cx="5906397" cy="22838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Discussion on criteria and scoring system for </a:t>
          </a:r>
          <a:r>
            <a:rPr lang="en-US" sz="3200" kern="1200" dirty="0" err="1"/>
            <a:t>hydromorphological</a:t>
          </a:r>
          <a:r>
            <a:rPr lang="en-US" sz="3200" kern="1200" dirty="0"/>
            <a:t> status assessment proposed by DGWM</a:t>
          </a:r>
        </a:p>
      </dsp:txBody>
      <dsp:txXfrm>
        <a:off x="111488" y="501583"/>
        <a:ext cx="5683421" cy="2060864"/>
      </dsp:txXfrm>
    </dsp:sp>
    <dsp:sp modelId="{AE1442B5-70D8-4B22-93B9-1D8AD272CCDE}">
      <dsp:nvSpPr>
        <dsp:cNvPr id="0" name=""/>
        <dsp:cNvSpPr/>
      </dsp:nvSpPr>
      <dsp:spPr>
        <a:xfrm>
          <a:off x="0" y="2766096"/>
          <a:ext cx="5906397" cy="228384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Discussion on criteria for HMWBs assessment proposed from DGWM</a:t>
          </a:r>
        </a:p>
      </dsp:txBody>
      <dsp:txXfrm>
        <a:off x="111488" y="2877584"/>
        <a:ext cx="5683421" cy="20608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7789E9-49C4-4E31-9192-4230BD1C30F3}" type="datetimeFigureOut">
              <a:rPr lang="fi-FI" smtClean="0"/>
              <a:t>26.5.2022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1143000"/>
            <a:ext cx="4873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79B32-F2FA-4AD6-82CC-4C7E10D5F5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1271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DFFD72B-2C10-4AA5-BAC2-BF83572884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DF384C-E839-468A-A817-A342C25B718C}" type="slidenum">
              <a:rPr lang="en-GB" altLang="fi-FI"/>
              <a:pPr/>
              <a:t>8</a:t>
            </a:fld>
            <a:endParaRPr lang="en-GB" altLang="fi-FI"/>
          </a:p>
        </p:txBody>
      </p:sp>
      <p:sp>
        <p:nvSpPr>
          <p:cNvPr id="105474" name="Rectangle 2">
            <a:extLst>
              <a:ext uri="{FF2B5EF4-FFF2-40B4-BE49-F238E27FC236}">
                <a16:creationId xmlns:a16="http://schemas.microsoft.com/office/drawing/2014/main" id="{F06F8E6B-F2EA-4BEF-A3AC-3FCC49CB91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166477AA-940D-47C1-993D-14FD599D17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q-AL" altLang="fi-FI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1BDDCF-4298-4784-9AE3-22964E377F6C}" type="slidenum">
              <a:rPr lang="fi-FI" smtClean="0"/>
              <a:pPr>
                <a:defRPr/>
              </a:pPr>
              <a:t>20</a:t>
            </a:fld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18.2.2011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0256DFF-1943-41F1-80DB-E3FCB98421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9DE1F8-C7C4-47DF-9D8F-503D1BF753A6}" type="slidenum">
              <a:rPr lang="en-GB" altLang="fi-FI"/>
              <a:pPr/>
              <a:t>21</a:t>
            </a:fld>
            <a:endParaRPr lang="en-GB" altLang="fi-FI"/>
          </a:p>
        </p:txBody>
      </p:sp>
      <p:sp>
        <p:nvSpPr>
          <p:cNvPr id="150530" name="Rectangle 2">
            <a:extLst>
              <a:ext uri="{FF2B5EF4-FFF2-40B4-BE49-F238E27FC236}">
                <a16:creationId xmlns:a16="http://schemas.microsoft.com/office/drawing/2014/main" id="{8DF8081A-C162-44FD-9014-4B42FFAD07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>
            <a:extLst>
              <a:ext uri="{FF2B5EF4-FFF2-40B4-BE49-F238E27FC236}">
                <a16:creationId xmlns:a16="http://schemas.microsoft.com/office/drawing/2014/main" id="{7DF98939-CEEA-4614-826C-E876717429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q-AL" altLang="fi-FI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F444D33-326B-4467-92E8-A13F285ADE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AEF07E-5318-48B2-8582-D0BADA3A6513}" type="slidenum">
              <a:rPr lang="en-GB" altLang="fi-FI"/>
              <a:pPr/>
              <a:t>22</a:t>
            </a:fld>
            <a:endParaRPr lang="en-GB" altLang="fi-FI"/>
          </a:p>
        </p:txBody>
      </p:sp>
      <p:sp>
        <p:nvSpPr>
          <p:cNvPr id="148482" name="Rectangle 2">
            <a:extLst>
              <a:ext uri="{FF2B5EF4-FFF2-40B4-BE49-F238E27FC236}">
                <a16:creationId xmlns:a16="http://schemas.microsoft.com/office/drawing/2014/main" id="{AE863680-A354-44C9-B4D1-51C6D85F9F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46125"/>
            <a:ext cx="5865812" cy="3716338"/>
          </a:xfrm>
          <a:ln/>
        </p:spPr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8A6F8049-1C68-44B8-B42F-947D0DF871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4875" y="4711700"/>
            <a:ext cx="4972050" cy="4460875"/>
          </a:xfrm>
        </p:spPr>
        <p:txBody>
          <a:bodyPr/>
          <a:lstStyle/>
          <a:p>
            <a:endParaRPr lang="sq-AL" altLang="fi-FI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2FB62C3-F6CF-4607-B34D-1E5F37004D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8FDB50-38DD-409E-B124-0B1B90F0DF13}" type="slidenum">
              <a:rPr lang="en-GB" altLang="fi-FI"/>
              <a:pPr/>
              <a:t>23</a:t>
            </a:fld>
            <a:endParaRPr lang="en-GB" altLang="fi-FI"/>
          </a:p>
        </p:txBody>
      </p:sp>
      <p:sp>
        <p:nvSpPr>
          <p:cNvPr id="154626" name="Rectangle 2">
            <a:extLst>
              <a:ext uri="{FF2B5EF4-FFF2-40B4-BE49-F238E27FC236}">
                <a16:creationId xmlns:a16="http://schemas.microsoft.com/office/drawing/2014/main" id="{BCD8AEF3-E347-4BFA-ABDC-415526BF47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>
            <a:extLst>
              <a:ext uri="{FF2B5EF4-FFF2-40B4-BE49-F238E27FC236}">
                <a16:creationId xmlns:a16="http://schemas.microsoft.com/office/drawing/2014/main" id="{90E8B61C-0C04-4DFD-BF40-CC3D100829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q-AL" altLang="fi-FI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8D20605-B8B1-40A2-AA89-15017771D9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E2A9C1-F869-4187-B55A-2E5870FE20A9}" type="slidenum">
              <a:rPr lang="en-GB" altLang="fi-FI"/>
              <a:pPr/>
              <a:t>24</a:t>
            </a:fld>
            <a:endParaRPr lang="en-GB" altLang="fi-FI"/>
          </a:p>
        </p:txBody>
      </p:sp>
      <p:sp>
        <p:nvSpPr>
          <p:cNvPr id="152578" name="Rectangle 2">
            <a:extLst>
              <a:ext uri="{FF2B5EF4-FFF2-40B4-BE49-F238E27FC236}">
                <a16:creationId xmlns:a16="http://schemas.microsoft.com/office/drawing/2014/main" id="{B8EC148F-D31B-4FED-A3A5-32A63AC789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46125"/>
            <a:ext cx="5865812" cy="3716338"/>
          </a:xfrm>
          <a:ln/>
        </p:spPr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0C65DEC9-6858-4AA2-BD92-8D730F0485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4875" y="4711700"/>
            <a:ext cx="4972050" cy="4460875"/>
          </a:xfrm>
        </p:spPr>
        <p:txBody>
          <a:bodyPr/>
          <a:lstStyle/>
          <a:p>
            <a:endParaRPr lang="sq-AL" altLang="fi-FI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B58217A-D01C-4E79-9B25-DA671078EE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E95134-65DB-4746-8483-E4991AAF5C78}" type="slidenum">
              <a:rPr lang="en-GB" altLang="fi-FI"/>
              <a:pPr/>
              <a:t>25</a:t>
            </a:fld>
            <a:endParaRPr lang="en-GB" altLang="fi-FI"/>
          </a:p>
        </p:txBody>
      </p:sp>
      <p:sp>
        <p:nvSpPr>
          <p:cNvPr id="156674" name="Rectangle 2">
            <a:extLst>
              <a:ext uri="{FF2B5EF4-FFF2-40B4-BE49-F238E27FC236}">
                <a16:creationId xmlns:a16="http://schemas.microsoft.com/office/drawing/2014/main" id="{DEC01A15-CBD1-42A9-AB0A-BBF9511EB5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>
            <a:extLst>
              <a:ext uri="{FF2B5EF4-FFF2-40B4-BE49-F238E27FC236}">
                <a16:creationId xmlns:a16="http://schemas.microsoft.com/office/drawing/2014/main" id="{E04A8BB7-F737-4C67-8823-B9E7057281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q-AL" altLang="fi-FI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08455B-78AF-489E-AF5D-F5CF5F2ECEF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523875" y="769938"/>
            <a:ext cx="6054725" cy="38354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7E7BD8B-B1D9-4304-B5FA-66DF708676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861B23-B11C-44B1-88A9-D95076A044E4}" type="slidenum">
              <a:rPr lang="en-GB" altLang="fi-FI"/>
              <a:pPr/>
              <a:t>45</a:t>
            </a:fld>
            <a:endParaRPr lang="en-GB" altLang="fi-FI"/>
          </a:p>
        </p:txBody>
      </p:sp>
      <p:sp>
        <p:nvSpPr>
          <p:cNvPr id="95234" name="Rectangle 2">
            <a:extLst>
              <a:ext uri="{FF2B5EF4-FFF2-40B4-BE49-F238E27FC236}">
                <a16:creationId xmlns:a16="http://schemas.microsoft.com/office/drawing/2014/main" id="{3D7C991F-2AF9-4CE8-86C1-B97094D11A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3E132C8C-82E1-4F9A-AA5A-1824FCCF9E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fi-FI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A14F730-F8E6-44C5-8666-20E45B92ED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917AEA-F08A-4C59-BC33-C475D9378944}" type="slidenum">
              <a:rPr lang="en-GB" altLang="fi-FI"/>
              <a:pPr/>
              <a:t>46</a:t>
            </a:fld>
            <a:endParaRPr lang="en-GB" altLang="fi-FI"/>
          </a:p>
        </p:txBody>
      </p:sp>
      <p:sp>
        <p:nvSpPr>
          <p:cNvPr id="104450" name="Rectangle 2">
            <a:extLst>
              <a:ext uri="{FF2B5EF4-FFF2-40B4-BE49-F238E27FC236}">
                <a16:creationId xmlns:a16="http://schemas.microsoft.com/office/drawing/2014/main" id="{6D81D5C1-D182-4C4A-88EA-152D93BEE4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701A64A9-95DC-4C7E-BAAB-8237955BC4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q-AL" altLang="fi-F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5413A7D-004A-48BD-B6DA-264E08163A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55D000-5915-4D43-BD13-A2B7C84625A2}" type="slidenum">
              <a:rPr lang="en-GB" altLang="fi-FI"/>
              <a:pPr/>
              <a:t>10</a:t>
            </a:fld>
            <a:endParaRPr lang="en-GB" altLang="fi-FI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957F0843-F748-4FEF-8636-4FDDC7189C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568093AE-571D-4E46-A415-D66B99742B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q-AL" altLang="fi-F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0F81463-D947-4C34-AEBF-F792A5D8BA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0C43FD-933E-4DFD-9DDB-35B6582CED12}" type="slidenum">
              <a:rPr lang="en-GB" altLang="fi-FI"/>
              <a:pPr/>
              <a:t>12</a:t>
            </a:fld>
            <a:endParaRPr lang="en-GB" altLang="fi-FI"/>
          </a:p>
        </p:txBody>
      </p:sp>
      <p:sp>
        <p:nvSpPr>
          <p:cNvPr id="111618" name="Rectangle 2">
            <a:extLst>
              <a:ext uri="{FF2B5EF4-FFF2-40B4-BE49-F238E27FC236}">
                <a16:creationId xmlns:a16="http://schemas.microsoft.com/office/drawing/2014/main" id="{4EEA2C85-1685-4067-9BED-6416610256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6CF14F53-73FC-4324-9F7C-984380F62C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q-AL" altLang="fi-F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A48AC50-3366-4898-BBBF-31BD96A039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698A12-66FF-4ABB-8E51-000D3C5D138B}" type="slidenum">
              <a:rPr lang="en-GB" altLang="fi-FI"/>
              <a:pPr/>
              <a:t>13</a:t>
            </a:fld>
            <a:endParaRPr lang="en-GB" altLang="fi-FI"/>
          </a:p>
        </p:txBody>
      </p:sp>
      <p:sp>
        <p:nvSpPr>
          <p:cNvPr id="113666" name="Rectangle 2">
            <a:extLst>
              <a:ext uri="{FF2B5EF4-FFF2-40B4-BE49-F238E27FC236}">
                <a16:creationId xmlns:a16="http://schemas.microsoft.com/office/drawing/2014/main" id="{B4530978-8D9B-4BCA-92A4-C38E71BB36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46125"/>
            <a:ext cx="5865812" cy="3716338"/>
          </a:xfrm>
          <a:ln/>
        </p:spPr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1DDD49E1-6772-4C57-84B5-3B8C876480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4875" y="4711700"/>
            <a:ext cx="4972050" cy="4460875"/>
          </a:xfrm>
        </p:spPr>
        <p:txBody>
          <a:bodyPr/>
          <a:lstStyle/>
          <a:p>
            <a:endParaRPr lang="sq-AL" altLang="fi-F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655EEE8-6333-4D31-95EC-143D296D90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B14AD1-5540-47FF-9B1B-2E0680314387}" type="slidenum">
              <a:rPr lang="en-GB" altLang="fi-FI"/>
              <a:pPr/>
              <a:t>14</a:t>
            </a:fld>
            <a:endParaRPr lang="en-GB" altLang="fi-FI"/>
          </a:p>
        </p:txBody>
      </p:sp>
      <p:sp>
        <p:nvSpPr>
          <p:cNvPr id="140290" name="Rectangle 2">
            <a:extLst>
              <a:ext uri="{FF2B5EF4-FFF2-40B4-BE49-F238E27FC236}">
                <a16:creationId xmlns:a16="http://schemas.microsoft.com/office/drawing/2014/main" id="{373D77A3-8302-43D6-B9F8-987EB1B0B9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3B800161-0A02-4DE7-873B-A3E7A170C7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q-AL" altLang="fi-F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0E772DF-0691-402E-8D9C-3D99F38089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7F7963-77AC-45F1-9682-2A508D6FAD82}" type="slidenum">
              <a:rPr lang="en-GB" altLang="fi-FI"/>
              <a:pPr/>
              <a:t>15</a:t>
            </a:fld>
            <a:endParaRPr lang="en-GB" altLang="fi-FI"/>
          </a:p>
        </p:txBody>
      </p:sp>
      <p:sp>
        <p:nvSpPr>
          <p:cNvPr id="142338" name="Rectangle 2">
            <a:extLst>
              <a:ext uri="{FF2B5EF4-FFF2-40B4-BE49-F238E27FC236}">
                <a16:creationId xmlns:a16="http://schemas.microsoft.com/office/drawing/2014/main" id="{A252F937-733F-48B3-8C4E-12AA9F5BB8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46125"/>
            <a:ext cx="5865812" cy="3716338"/>
          </a:xfrm>
          <a:ln/>
        </p:spPr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FAD68095-C878-44DD-BFAD-5DA2D7A407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4875" y="4711700"/>
            <a:ext cx="4972050" cy="4460875"/>
          </a:xfrm>
        </p:spPr>
        <p:txBody>
          <a:bodyPr/>
          <a:lstStyle/>
          <a:p>
            <a:endParaRPr lang="sq-AL" altLang="fi-F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BD40A2A-9C88-489A-9D1F-66824246D5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BB9EA9-2D40-46D9-A671-DA44564EA543}" type="slidenum">
              <a:rPr lang="en-GB" altLang="fi-FI"/>
              <a:pPr/>
              <a:t>16</a:t>
            </a:fld>
            <a:endParaRPr lang="en-GB" altLang="fi-FI"/>
          </a:p>
        </p:txBody>
      </p:sp>
      <p:sp>
        <p:nvSpPr>
          <p:cNvPr id="144386" name="Rectangle 2">
            <a:extLst>
              <a:ext uri="{FF2B5EF4-FFF2-40B4-BE49-F238E27FC236}">
                <a16:creationId xmlns:a16="http://schemas.microsoft.com/office/drawing/2014/main" id="{F8621CB3-E63C-4309-9970-08AF04A060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BEA89897-77AB-41CC-B484-508DB0CC7B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q-AL" altLang="fi-F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5A3158A-6222-4B44-A3CC-294CEA5020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4B58E2-1FF3-4C6F-B814-5EAB99D805C8}" type="slidenum">
              <a:rPr lang="en-GB" altLang="fi-FI"/>
              <a:pPr/>
              <a:t>17</a:t>
            </a:fld>
            <a:endParaRPr lang="en-GB" altLang="fi-FI"/>
          </a:p>
        </p:txBody>
      </p:sp>
      <p:sp>
        <p:nvSpPr>
          <p:cNvPr id="146434" name="Rectangle 2">
            <a:extLst>
              <a:ext uri="{FF2B5EF4-FFF2-40B4-BE49-F238E27FC236}">
                <a16:creationId xmlns:a16="http://schemas.microsoft.com/office/drawing/2014/main" id="{FA653BDC-A993-45A1-BC17-520558074B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46125"/>
            <a:ext cx="5865812" cy="3716338"/>
          </a:xfrm>
          <a:ln/>
        </p:spPr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C5E0780C-9A3E-4578-A0E1-00FE445C25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4875" y="4711700"/>
            <a:ext cx="4972050" cy="4460875"/>
          </a:xfrm>
        </p:spPr>
        <p:txBody>
          <a:bodyPr/>
          <a:lstStyle/>
          <a:p>
            <a:endParaRPr lang="sq-AL" altLang="fi-F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C8229-B5CC-44AB-AB45-F2763324C7BE}" type="slidenum">
              <a:rPr lang="fi-FI" smtClean="0"/>
              <a:pPr/>
              <a:t>18</a:t>
            </a:fld>
            <a:endParaRPr 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810102" y="2125001"/>
            <a:ext cx="9181147" cy="1466282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620203" y="3876306"/>
            <a:ext cx="7560945" cy="1748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74CA-A02B-48AE-AC5A-E804FA9FD133}" type="datetimeFigureOut">
              <a:rPr lang="tr-TR" smtClean="0"/>
              <a:t>26.05.2022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B2B3-F0CD-4CCB-8653-1A9B4CB997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6930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74CA-A02B-48AE-AC5A-E804FA9FD133}" type="datetimeFigureOut">
              <a:rPr lang="tr-TR" smtClean="0"/>
              <a:t>26.05.2022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B2B3-F0CD-4CCB-8653-1A9B4CB997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3730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10484437" y="273940"/>
            <a:ext cx="3251656" cy="5820791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723840" y="273940"/>
            <a:ext cx="9580573" cy="5820791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74CA-A02B-48AE-AC5A-E804FA9FD133}" type="datetimeFigureOut">
              <a:rPr lang="tr-TR" smtClean="0"/>
              <a:t>26.05.2022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B2B3-F0CD-4CCB-8653-1A9B4CB997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0490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 rot="16200000">
            <a:off x="81636" y="390399"/>
            <a:ext cx="430949" cy="170121"/>
          </a:xfrm>
          <a:prstGeom prst="rect">
            <a:avLst/>
          </a:prstGeom>
        </p:spPr>
        <p:txBody>
          <a:bodyPr/>
          <a:lstStyle/>
          <a:p>
            <a:fld id="{CA2B5046-603D-41AA-9575-DBC08393942D}" type="datetimeFigureOut">
              <a:rPr lang="fi-FI" smtClean="0"/>
              <a:t>26.5.2022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 rot="16200000">
            <a:off x="-995736" y="1970541"/>
            <a:ext cx="2585690" cy="170117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236B4-79F8-489D-ACF4-942D15B31A04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00505144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+ ala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in paikkamerkki 10"/>
          <p:cNvSpPr>
            <a:spLocks noGrp="1"/>
          </p:cNvSpPr>
          <p:nvPr>
            <p:ph type="body" sz="quarter" idx="14" hasCustomPrompt="1"/>
          </p:nvPr>
        </p:nvSpPr>
        <p:spPr>
          <a:xfrm>
            <a:off x="1657707" y="1480534"/>
            <a:ext cx="8590449" cy="790146"/>
          </a:xfrm>
        </p:spPr>
        <p:txBody>
          <a:bodyPr/>
          <a:lstStyle>
            <a:lvl1pPr marL="0" indent="0"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 dirty="0"/>
              <a:t>Alaotsikko tai ingressi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1658059" y="2342898"/>
            <a:ext cx="8603223" cy="393914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Luettelo ensimmäinen taso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 rot="16200000">
            <a:off x="542942" y="342895"/>
            <a:ext cx="430949" cy="170121"/>
          </a:xfrm>
          <a:prstGeom prst="rect">
            <a:avLst/>
          </a:prstGeom>
        </p:spPr>
        <p:txBody>
          <a:bodyPr/>
          <a:lstStyle/>
          <a:p>
            <a:fld id="{4BE327CF-F5BE-4CD5-8E54-B32694110EAD}" type="datetime1">
              <a:rPr lang="fi-FI" smtClean="0"/>
              <a:t>26.5.2022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 rot="16200000">
            <a:off x="-534428" y="1923038"/>
            <a:ext cx="2585690" cy="170117"/>
          </a:xfrm>
          <a:prstGeom prst="rect">
            <a:avLst/>
          </a:prstGeom>
        </p:spPr>
        <p:txBody>
          <a:bodyPr/>
          <a:lstStyle/>
          <a:p>
            <a:r>
              <a:rPr lang="fi-FI"/>
              <a:t>Taneli Duunari-Työntekijäinen, SYKE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821183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74CA-A02B-48AE-AC5A-E804FA9FD133}" type="datetimeFigureOut">
              <a:rPr lang="tr-TR" smtClean="0"/>
              <a:t>26.05.2022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B2B3-F0CD-4CCB-8653-1A9B4CB997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7808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53233" y="4395680"/>
            <a:ext cx="9181147" cy="135860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53233" y="2899313"/>
            <a:ext cx="9181147" cy="14963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74CA-A02B-48AE-AC5A-E804FA9FD133}" type="datetimeFigureOut">
              <a:rPr lang="tr-TR" smtClean="0"/>
              <a:t>26.05.2022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B2B3-F0CD-4CCB-8653-1A9B4CB997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422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723840" y="1591376"/>
            <a:ext cx="6415177" cy="45033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7319041" y="1591376"/>
            <a:ext cx="6417052" cy="45033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74CA-A02B-48AE-AC5A-E804FA9FD133}" type="datetimeFigureOut">
              <a:rPr lang="tr-TR" smtClean="0"/>
              <a:t>26.05.2022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B2B3-F0CD-4CCB-8653-1A9B4CB997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6595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40068" y="273939"/>
            <a:ext cx="9721215" cy="114009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40067" y="1531205"/>
            <a:ext cx="4772472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40067" y="2169338"/>
            <a:ext cx="4772472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5486936" y="1531205"/>
            <a:ext cx="4774347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5486936" y="2169338"/>
            <a:ext cx="4774347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74CA-A02B-48AE-AC5A-E804FA9FD133}" type="datetimeFigureOut">
              <a:rPr lang="tr-TR" smtClean="0"/>
              <a:t>26.05.2022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B2B3-F0CD-4CCB-8653-1A9B4CB997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9020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74CA-A02B-48AE-AC5A-E804FA9FD133}" type="datetimeFigureOut">
              <a:rPr lang="tr-TR" smtClean="0"/>
              <a:t>26.05.2022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B2B3-F0CD-4CCB-8653-1A9B4CB997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9860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74CA-A02B-48AE-AC5A-E804FA9FD133}" type="datetimeFigureOut">
              <a:rPr lang="tr-TR" smtClean="0"/>
              <a:t>26.05.2022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B2B3-F0CD-4CCB-8653-1A9B4CB997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5467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40068" y="272356"/>
            <a:ext cx="3553570" cy="11590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223027" y="272355"/>
            <a:ext cx="6038255" cy="58382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540068" y="1431447"/>
            <a:ext cx="3553570" cy="46791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74CA-A02B-48AE-AC5A-E804FA9FD133}" type="datetimeFigureOut">
              <a:rPr lang="tr-TR" smtClean="0"/>
              <a:t>26.05.2022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B2B3-F0CD-4CCB-8653-1A9B4CB997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2959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117140" y="4788378"/>
            <a:ext cx="6480810" cy="56529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117140" y="611216"/>
            <a:ext cx="6480810" cy="41043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117140" y="5353672"/>
            <a:ext cx="6480810" cy="8028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B74CA-A02B-48AE-AC5A-E804FA9FD133}" type="datetimeFigureOut">
              <a:rPr lang="tr-TR" smtClean="0"/>
              <a:t>26.05.2022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0B2B3-F0CD-4CCB-8653-1A9B4CB997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3829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540068" y="273939"/>
            <a:ext cx="9721215" cy="114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40068" y="1596127"/>
            <a:ext cx="9721215" cy="4514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540068" y="6340167"/>
            <a:ext cx="2520315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B74CA-A02B-48AE-AC5A-E804FA9FD133}" type="datetimeFigureOut">
              <a:rPr lang="tr-TR" smtClean="0"/>
              <a:t>26.05.2022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690462" y="6340167"/>
            <a:ext cx="3420427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7740968" y="6340167"/>
            <a:ext cx="2520315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0B2B3-F0CD-4CCB-8653-1A9B4CB9972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332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266_1120F94D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hyperlink" Target="mailto:Jarno.Turunen@syke.fi" TargetMode="External"/><Relationship Id="rId3" Type="http://schemas.openxmlformats.org/officeDocument/2006/relationships/image" Target="../media/image1.wmf"/><Relationship Id="rId7" Type="http://schemas.openxmlformats.org/officeDocument/2006/relationships/hyperlink" Target="mailto:Seppo.Hellsten@syke.fi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0.emf"/><Relationship Id="rId5" Type="http://schemas.openxmlformats.org/officeDocument/2006/relationships/package" Target="../embeddings/Microsoft_Word_Document.docx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8547" y="148657"/>
            <a:ext cx="2017898" cy="1108692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179" y="6300589"/>
            <a:ext cx="9060104" cy="41902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DFAEB47-3BDB-4910-A679-F97EA6A3E2FE}"/>
              </a:ext>
            </a:extLst>
          </p:cNvPr>
          <p:cNvSpPr/>
          <p:nvPr/>
        </p:nvSpPr>
        <p:spPr>
          <a:xfrm>
            <a:off x="-1204" y="1404045"/>
            <a:ext cx="10802553" cy="468052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4E7A8D-B2AA-43C3-BACF-59328EA860C0}"/>
              </a:ext>
            </a:extLst>
          </p:cNvPr>
          <p:cNvSpPr txBox="1"/>
          <p:nvPr/>
        </p:nvSpPr>
        <p:spPr>
          <a:xfrm>
            <a:off x="1544508" y="1530315"/>
            <a:ext cx="771112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Assistance on Preparation of River Basin Management Plans for Six Basins EuropeAid/140294/IH/SER/TR</a:t>
            </a:r>
          </a:p>
          <a:p>
            <a:endParaRPr lang="en-US" sz="105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532EEE-F37A-4213-BEA8-450017949912}"/>
              </a:ext>
            </a:extLst>
          </p:cNvPr>
          <p:cNvSpPr txBox="1"/>
          <p:nvPr/>
        </p:nvSpPr>
        <p:spPr>
          <a:xfrm>
            <a:off x="2880395" y="2303468"/>
            <a:ext cx="580979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Seppo </a:t>
            </a:r>
            <a:r>
              <a:rPr lang="en-US" sz="2000" dirty="0" err="1">
                <a:solidFill>
                  <a:schemeClr val="bg1"/>
                </a:solidFill>
              </a:rPr>
              <a:t>Hellsten</a:t>
            </a:r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2000" dirty="0" err="1">
                <a:solidFill>
                  <a:schemeClr val="bg1"/>
                </a:solidFill>
              </a:rPr>
              <a:t>Jarno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Turunen</a:t>
            </a:r>
            <a:endParaRPr lang="en-US" sz="2000" dirty="0">
              <a:solidFill>
                <a:schemeClr val="bg1"/>
              </a:solidFill>
            </a:endParaRP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2000" dirty="0" err="1">
                <a:solidFill>
                  <a:schemeClr val="bg1"/>
                </a:solidFill>
              </a:rPr>
              <a:t>Hydromorphological</a:t>
            </a:r>
            <a:r>
              <a:rPr lang="en-US" sz="2000" dirty="0">
                <a:solidFill>
                  <a:schemeClr val="bg1"/>
                </a:solidFill>
              </a:rPr>
              <a:t> assessment in WFD and HMWB in WFD implementation </a:t>
            </a:r>
            <a:endParaRPr lang="en-US" sz="1600" dirty="0">
              <a:solidFill>
                <a:schemeClr val="bg1"/>
              </a:solidFill>
            </a:endParaRPr>
          </a:p>
          <a:p>
            <a:pPr algn="ctr"/>
            <a:endParaRPr lang="en-US" sz="2800" i="1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4D72996-BD58-46FD-9164-05A480AAEDD0}"/>
              </a:ext>
            </a:extLst>
          </p:cNvPr>
          <p:cNvSpPr txBox="1">
            <a:spLocks/>
          </p:cNvSpPr>
          <p:nvPr/>
        </p:nvSpPr>
        <p:spPr>
          <a:xfrm>
            <a:off x="3744491" y="4331372"/>
            <a:ext cx="3688880" cy="124182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26.5.2022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6RBMP </a:t>
            </a:r>
            <a:r>
              <a:rPr lang="en-US" sz="1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Hydromorphological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Meeting</a:t>
            </a:r>
            <a:endParaRPr lang="en-US" sz="18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A1AA5A1-B0AA-4675-BCC5-F40FA3A7C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810" y="4247056"/>
            <a:ext cx="2484570" cy="1618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0620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2">
            <a:extLst>
              <a:ext uri="{FF2B5EF4-FFF2-40B4-BE49-F238E27FC236}">
                <a16:creationId xmlns:a16="http://schemas.microsoft.com/office/drawing/2014/main" id="{FD0EF98C-26BC-4B3B-9151-ABA9D01FF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4758" y="3578615"/>
            <a:ext cx="836066" cy="36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fi-FI" sz="1795" b="1">
                <a:solidFill>
                  <a:srgbClr val="339933"/>
                </a:solidFill>
              </a:rPr>
              <a:t>Yes</a:t>
            </a:r>
          </a:p>
        </p:txBody>
      </p:sp>
      <p:sp>
        <p:nvSpPr>
          <p:cNvPr id="106499" name="Line 3">
            <a:extLst>
              <a:ext uri="{FF2B5EF4-FFF2-40B4-BE49-F238E27FC236}">
                <a16:creationId xmlns:a16="http://schemas.microsoft.com/office/drawing/2014/main" id="{9A47BA35-B69B-45C2-9648-41B27F1BC326}"/>
              </a:ext>
            </a:extLst>
          </p:cNvPr>
          <p:cNvSpPr>
            <a:spLocks noChangeShapeType="1"/>
          </p:cNvSpPr>
          <p:nvPr/>
        </p:nvSpPr>
        <p:spPr bwMode="auto">
          <a:xfrm>
            <a:off x="7072806" y="3790798"/>
            <a:ext cx="45603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06500" name="Line 4">
            <a:extLst>
              <a:ext uri="{FF2B5EF4-FFF2-40B4-BE49-F238E27FC236}">
                <a16:creationId xmlns:a16="http://schemas.microsoft.com/office/drawing/2014/main" id="{B0F4529A-A038-4686-BB8D-B6C66BEBC6DC}"/>
              </a:ext>
            </a:extLst>
          </p:cNvPr>
          <p:cNvSpPr>
            <a:spLocks noChangeShapeType="1"/>
          </p:cNvSpPr>
          <p:nvPr/>
        </p:nvSpPr>
        <p:spPr bwMode="auto">
          <a:xfrm>
            <a:off x="5856711" y="3790798"/>
            <a:ext cx="38003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grpSp>
        <p:nvGrpSpPr>
          <p:cNvPr id="106501" name="Group 5">
            <a:extLst>
              <a:ext uri="{FF2B5EF4-FFF2-40B4-BE49-F238E27FC236}">
                <a16:creationId xmlns:a16="http://schemas.microsoft.com/office/drawing/2014/main" id="{2F143009-C293-421F-BFC5-38DF2CF78718}"/>
              </a:ext>
            </a:extLst>
          </p:cNvPr>
          <p:cNvGrpSpPr>
            <a:grpSpLocks/>
          </p:cNvGrpSpPr>
          <p:nvPr/>
        </p:nvGrpSpPr>
        <p:grpSpPr bwMode="auto">
          <a:xfrm>
            <a:off x="2208424" y="6004472"/>
            <a:ext cx="1520119" cy="380030"/>
            <a:chOff x="2016" y="3984"/>
            <a:chExt cx="960" cy="240"/>
          </a:xfrm>
        </p:grpSpPr>
        <p:sp>
          <p:nvSpPr>
            <p:cNvPr id="106502" name="Line 6">
              <a:extLst>
                <a:ext uri="{FF2B5EF4-FFF2-40B4-BE49-F238E27FC236}">
                  <a16:creationId xmlns:a16="http://schemas.microsoft.com/office/drawing/2014/main" id="{C66EB4B2-FE4D-4BD5-B609-7BE2CDE08B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398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 sz="1795"/>
            </a:p>
          </p:txBody>
        </p:sp>
        <p:sp>
          <p:nvSpPr>
            <p:cNvPr id="106503" name="Line 7">
              <a:extLst>
                <a:ext uri="{FF2B5EF4-FFF2-40B4-BE49-F238E27FC236}">
                  <a16:creationId xmlns:a16="http://schemas.microsoft.com/office/drawing/2014/main" id="{FC703F63-6BCB-478E-BF81-18C3B3D2F3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4224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 sz="1795"/>
            </a:p>
          </p:txBody>
        </p:sp>
      </p:grpSp>
      <p:sp>
        <p:nvSpPr>
          <p:cNvPr id="106504" name="Text Box 8">
            <a:extLst>
              <a:ext uri="{FF2B5EF4-FFF2-40B4-BE49-F238E27FC236}">
                <a16:creationId xmlns:a16="http://schemas.microsoft.com/office/drawing/2014/main" id="{DF974032-F133-42BB-951E-70100299E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8603" y="6124815"/>
            <a:ext cx="4940388" cy="4053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altLang="fi-FI" sz="1995" b="1">
                <a:solidFill>
                  <a:srgbClr val="FF0000"/>
                </a:solidFill>
              </a:rPr>
              <a:t>HEAVILY MODIFIED</a:t>
            </a:r>
          </a:p>
        </p:txBody>
      </p:sp>
      <p:sp>
        <p:nvSpPr>
          <p:cNvPr id="106505" name="Text Box 9">
            <a:extLst>
              <a:ext uri="{FF2B5EF4-FFF2-40B4-BE49-F238E27FC236}">
                <a16:creationId xmlns:a16="http://schemas.microsoft.com/office/drawing/2014/main" id="{B85D33C5-CFAD-4020-9A60-979F5138B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8454" y="5972804"/>
            <a:ext cx="608048" cy="3657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fi-FI" sz="1795" b="1">
                <a:solidFill>
                  <a:srgbClr val="FF3300"/>
                </a:solidFill>
              </a:rPr>
              <a:t>No</a:t>
            </a:r>
          </a:p>
        </p:txBody>
      </p:sp>
      <p:sp>
        <p:nvSpPr>
          <p:cNvPr id="106506" name="Text Box 10">
            <a:extLst>
              <a:ext uri="{FF2B5EF4-FFF2-40B4-BE49-F238E27FC236}">
                <a16:creationId xmlns:a16="http://schemas.microsoft.com/office/drawing/2014/main" id="{BE18C3EF-8CE4-46AE-B99D-5EBB205CD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4758" y="836067"/>
            <a:ext cx="1292102" cy="36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fi-FI" sz="1795" b="1">
                <a:solidFill>
                  <a:srgbClr val="339933"/>
                </a:solidFill>
              </a:rPr>
              <a:t>Yes</a:t>
            </a:r>
          </a:p>
        </p:txBody>
      </p:sp>
      <p:sp>
        <p:nvSpPr>
          <p:cNvPr id="106507" name="Text Box 11">
            <a:extLst>
              <a:ext uri="{FF2B5EF4-FFF2-40B4-BE49-F238E27FC236}">
                <a16:creationId xmlns:a16="http://schemas.microsoft.com/office/drawing/2014/main" id="{246E3D84-6508-4CFF-9B6F-83318E2A4747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6317497" y="3344263"/>
            <a:ext cx="3800299" cy="4655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altLang="fi-FI" sz="2394" b="1">
                <a:solidFill>
                  <a:srgbClr val="006600"/>
                </a:solidFill>
              </a:rPr>
              <a:t>NATURAL</a:t>
            </a:r>
          </a:p>
        </p:txBody>
      </p:sp>
      <p:sp>
        <p:nvSpPr>
          <p:cNvPr id="106508" name="Line 12">
            <a:extLst>
              <a:ext uri="{FF2B5EF4-FFF2-40B4-BE49-F238E27FC236}">
                <a16:creationId xmlns:a16="http://schemas.microsoft.com/office/drawing/2014/main" id="{7DA6C3C7-C1F8-46D4-8AC4-384ADDD85679}"/>
              </a:ext>
            </a:extLst>
          </p:cNvPr>
          <p:cNvSpPr>
            <a:spLocks noChangeShapeType="1"/>
          </p:cNvSpPr>
          <p:nvPr/>
        </p:nvSpPr>
        <p:spPr bwMode="auto">
          <a:xfrm>
            <a:off x="6312746" y="1906483"/>
            <a:ext cx="114009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06509" name="Line 13">
            <a:extLst>
              <a:ext uri="{FF2B5EF4-FFF2-40B4-BE49-F238E27FC236}">
                <a16:creationId xmlns:a16="http://schemas.microsoft.com/office/drawing/2014/main" id="{7B3E7C07-9608-4A1B-B467-E5E679E2F3F4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6591" y="1906483"/>
            <a:ext cx="114009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06510" name="Text Box 14">
            <a:extLst>
              <a:ext uri="{FF2B5EF4-FFF2-40B4-BE49-F238E27FC236}">
                <a16:creationId xmlns:a16="http://schemas.microsoft.com/office/drawing/2014/main" id="{8C0BF25A-CFFE-4E18-88C2-90430752B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335" y="1661048"/>
            <a:ext cx="3116245" cy="3214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0000CC"/>
              </a:buClr>
              <a:buSzPct val="130000"/>
              <a:buFont typeface="Wingdings" panose="05000000000000000000" pitchFamily="2" charset="2"/>
              <a:buNone/>
            </a:pPr>
            <a:r>
              <a:rPr lang="en-GB" altLang="fi-FI" sz="1596"/>
              <a:t>3. Is ecological status good?</a:t>
            </a:r>
          </a:p>
        </p:txBody>
      </p:sp>
      <p:sp>
        <p:nvSpPr>
          <p:cNvPr id="106511" name="Text Box 15">
            <a:extLst>
              <a:ext uri="{FF2B5EF4-FFF2-40B4-BE49-F238E27FC236}">
                <a16:creationId xmlns:a16="http://schemas.microsoft.com/office/drawing/2014/main" id="{8A861ED8-7321-4F2C-B806-FC2F4339B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0735" y="2498697"/>
            <a:ext cx="608048" cy="36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fi-FI" sz="1795" b="1">
                <a:solidFill>
                  <a:srgbClr val="FF3300"/>
                </a:solidFill>
              </a:rPr>
              <a:t>No</a:t>
            </a:r>
          </a:p>
        </p:txBody>
      </p:sp>
      <p:sp>
        <p:nvSpPr>
          <p:cNvPr id="106512" name="Line 16">
            <a:extLst>
              <a:ext uri="{FF2B5EF4-FFF2-40B4-BE49-F238E27FC236}">
                <a16:creationId xmlns:a16="http://schemas.microsoft.com/office/drawing/2014/main" id="{A44C6FEB-DE85-477F-8C16-D81B4AE8A312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2776" y="2696629"/>
            <a:ext cx="76006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06513" name="Line 17">
            <a:extLst>
              <a:ext uri="{FF2B5EF4-FFF2-40B4-BE49-F238E27FC236}">
                <a16:creationId xmlns:a16="http://schemas.microsoft.com/office/drawing/2014/main" id="{6C1571D1-41B2-4327-B9B9-1B69918F3923}"/>
              </a:ext>
            </a:extLst>
          </p:cNvPr>
          <p:cNvSpPr>
            <a:spLocks noChangeShapeType="1"/>
          </p:cNvSpPr>
          <p:nvPr/>
        </p:nvSpPr>
        <p:spPr bwMode="auto">
          <a:xfrm>
            <a:off x="5400675" y="2696629"/>
            <a:ext cx="608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06514" name="Line 18">
            <a:extLst>
              <a:ext uri="{FF2B5EF4-FFF2-40B4-BE49-F238E27FC236}">
                <a16:creationId xmlns:a16="http://schemas.microsoft.com/office/drawing/2014/main" id="{97C915CB-7CD9-42AD-B339-0B7136C8EFE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8424" y="1976155"/>
            <a:ext cx="0" cy="38003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06515" name="Text Box 19">
            <a:extLst>
              <a:ext uri="{FF2B5EF4-FFF2-40B4-BE49-F238E27FC236}">
                <a16:creationId xmlns:a16="http://schemas.microsoft.com/office/drawing/2014/main" id="{67C71724-2237-47EE-A476-5A9E9728E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2448" y="1292102"/>
            <a:ext cx="1292102" cy="36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fi-FI" sz="1795" b="1">
                <a:solidFill>
                  <a:srgbClr val="FF3300"/>
                </a:solidFill>
              </a:rPr>
              <a:t>No</a:t>
            </a:r>
          </a:p>
        </p:txBody>
      </p:sp>
      <p:sp>
        <p:nvSpPr>
          <p:cNvPr id="106516" name="Text Box 20">
            <a:extLst>
              <a:ext uri="{FF2B5EF4-FFF2-40B4-BE49-F238E27FC236}">
                <a16:creationId xmlns:a16="http://schemas.microsoft.com/office/drawing/2014/main" id="{792F4B1D-689C-4CC9-AD68-75C67C0D6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334" y="2376771"/>
            <a:ext cx="3800299" cy="5415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0000CC"/>
              </a:buClr>
              <a:buSzPct val="130000"/>
              <a:buFont typeface="Wingdings" panose="05000000000000000000" pitchFamily="2" charset="2"/>
              <a:buNone/>
            </a:pPr>
            <a:r>
              <a:rPr lang="en-GB" altLang="fi-FI" sz="1596"/>
              <a:t>4. Is lowered status based on physical modifications of water bodies?</a:t>
            </a:r>
          </a:p>
        </p:txBody>
      </p:sp>
      <p:sp>
        <p:nvSpPr>
          <p:cNvPr id="106517" name="Line 21">
            <a:extLst>
              <a:ext uri="{FF2B5EF4-FFF2-40B4-BE49-F238E27FC236}">
                <a16:creationId xmlns:a16="http://schemas.microsoft.com/office/drawing/2014/main" id="{FF82CD91-9141-4149-B7E8-DAA5C4579FE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8424" y="2894561"/>
            <a:ext cx="0" cy="53204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06518" name="Text Box 22">
            <a:extLst>
              <a:ext uri="{FF2B5EF4-FFF2-40B4-BE49-F238E27FC236}">
                <a16:creationId xmlns:a16="http://schemas.microsoft.com/office/drawing/2014/main" id="{9499DB94-0EF9-4A37-99D5-30FC91805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442" y="3046574"/>
            <a:ext cx="836066" cy="36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fi-FI" sz="1795" b="1">
                <a:solidFill>
                  <a:srgbClr val="339933"/>
                </a:solidFill>
              </a:rPr>
              <a:t>Yes</a:t>
            </a:r>
          </a:p>
        </p:txBody>
      </p:sp>
      <p:sp>
        <p:nvSpPr>
          <p:cNvPr id="106519" name="Text Box 23">
            <a:extLst>
              <a:ext uri="{FF2B5EF4-FFF2-40B4-BE49-F238E27FC236}">
                <a16:creationId xmlns:a16="http://schemas.microsoft.com/office/drawing/2014/main" id="{E504F2DE-7437-4951-BAA9-1994474B1E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335" y="3410768"/>
            <a:ext cx="4408346" cy="7616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0000CC"/>
              </a:buClr>
              <a:buSzPct val="130000"/>
              <a:buFont typeface="Wingdings" panose="05000000000000000000" pitchFamily="2" charset="2"/>
              <a:buNone/>
            </a:pPr>
            <a:r>
              <a:rPr lang="en-GB" altLang="fi-FI" sz="1596"/>
              <a:t>5. Is it possible to reach a good ecological status without any significant effects on use of water body (art. 4 (3))?</a:t>
            </a:r>
          </a:p>
        </p:txBody>
      </p:sp>
      <p:sp>
        <p:nvSpPr>
          <p:cNvPr id="106520" name="Line 24">
            <a:extLst>
              <a:ext uri="{FF2B5EF4-FFF2-40B4-BE49-F238E27FC236}">
                <a16:creationId xmlns:a16="http://schemas.microsoft.com/office/drawing/2014/main" id="{D2B57F27-823E-4F19-A996-584DCB978F80}"/>
              </a:ext>
            </a:extLst>
          </p:cNvPr>
          <p:cNvSpPr>
            <a:spLocks noChangeShapeType="1"/>
          </p:cNvSpPr>
          <p:nvPr/>
        </p:nvSpPr>
        <p:spPr bwMode="auto">
          <a:xfrm>
            <a:off x="7452836" y="5174740"/>
            <a:ext cx="30402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06521" name="Text Box 25">
            <a:extLst>
              <a:ext uri="{FF2B5EF4-FFF2-40B4-BE49-F238E27FC236}">
                <a16:creationId xmlns:a16="http://schemas.microsoft.com/office/drawing/2014/main" id="{00A8E24E-B9C5-4C55-B3F9-EF22A5A3E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8782" y="5022729"/>
            <a:ext cx="836066" cy="36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fi-FI" sz="1795" b="1">
                <a:solidFill>
                  <a:srgbClr val="339933"/>
                </a:solidFill>
              </a:rPr>
              <a:t>Yes</a:t>
            </a:r>
          </a:p>
        </p:txBody>
      </p:sp>
      <p:sp>
        <p:nvSpPr>
          <p:cNvPr id="106522" name="Line 26">
            <a:extLst>
              <a:ext uri="{FF2B5EF4-FFF2-40B4-BE49-F238E27FC236}">
                <a16:creationId xmlns:a16="http://schemas.microsoft.com/office/drawing/2014/main" id="{36B74A02-C49B-4C61-BEFE-3A6458338D6E}"/>
              </a:ext>
            </a:extLst>
          </p:cNvPr>
          <p:cNvSpPr>
            <a:spLocks noChangeShapeType="1"/>
          </p:cNvSpPr>
          <p:nvPr/>
        </p:nvSpPr>
        <p:spPr bwMode="auto">
          <a:xfrm>
            <a:off x="6160735" y="5174740"/>
            <a:ext cx="45603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06523" name="Line 27">
            <a:extLst>
              <a:ext uri="{FF2B5EF4-FFF2-40B4-BE49-F238E27FC236}">
                <a16:creationId xmlns:a16="http://schemas.microsoft.com/office/drawing/2014/main" id="{1A54530A-81A9-47F2-99A2-FC90617F84F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8424" y="4414680"/>
            <a:ext cx="0" cy="45603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06524" name="Text Box 28">
            <a:extLst>
              <a:ext uri="{FF2B5EF4-FFF2-40B4-BE49-F238E27FC236}">
                <a16:creationId xmlns:a16="http://schemas.microsoft.com/office/drawing/2014/main" id="{974E5D29-B668-4DDB-A9B3-2906243E1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2448" y="4566693"/>
            <a:ext cx="608048" cy="36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fi-FI" sz="1795" b="1">
                <a:solidFill>
                  <a:srgbClr val="FF3300"/>
                </a:solidFill>
              </a:rPr>
              <a:t>NO</a:t>
            </a:r>
          </a:p>
        </p:txBody>
      </p:sp>
      <p:sp>
        <p:nvSpPr>
          <p:cNvPr id="106525" name="Text Box 29">
            <a:extLst>
              <a:ext uri="{FF2B5EF4-FFF2-40B4-BE49-F238E27FC236}">
                <a16:creationId xmlns:a16="http://schemas.microsoft.com/office/drawing/2014/main" id="{84CA1B66-BDAD-4284-AF3B-9409488F8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335" y="4946722"/>
            <a:ext cx="4180328" cy="9817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0000CC"/>
              </a:buClr>
              <a:buSzPct val="130000"/>
              <a:buFont typeface="Wingdings" panose="05000000000000000000" pitchFamily="2" charset="2"/>
              <a:buNone/>
            </a:pPr>
            <a:r>
              <a:rPr lang="en-GB" altLang="fi-FI" sz="1596"/>
              <a:t>6. Is it possible to reach benefits enabled by physical modifications by other means (art. 4 (3))? </a:t>
            </a:r>
            <a:br>
              <a:rPr lang="en-GB" altLang="fi-FI" sz="1596"/>
            </a:br>
            <a:endParaRPr lang="en-GB" altLang="fi-FI" sz="1596"/>
          </a:p>
        </p:txBody>
      </p:sp>
      <p:sp>
        <p:nvSpPr>
          <p:cNvPr id="106526" name="Text Box 30">
            <a:extLst>
              <a:ext uri="{FF2B5EF4-FFF2-40B4-BE49-F238E27FC236}">
                <a16:creationId xmlns:a16="http://schemas.microsoft.com/office/drawing/2014/main" id="{E3550D66-3F79-44F6-A0BA-BFB9F3322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335" y="760061"/>
            <a:ext cx="4788376" cy="3214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0000CC"/>
              </a:buClr>
              <a:buSzPct val="130000"/>
              <a:buFont typeface="Wingdings" panose="05000000000000000000" pitchFamily="2" charset="2"/>
              <a:buNone/>
            </a:pPr>
            <a:r>
              <a:rPr lang="en-GB" altLang="fi-FI" sz="1596"/>
              <a:t>2. Is hydromorphological change significant?</a:t>
            </a:r>
          </a:p>
        </p:txBody>
      </p:sp>
      <p:sp>
        <p:nvSpPr>
          <p:cNvPr id="106527" name="Text Box 31">
            <a:extLst>
              <a:ext uri="{FF2B5EF4-FFF2-40B4-BE49-F238E27FC236}">
                <a16:creationId xmlns:a16="http://schemas.microsoft.com/office/drawing/2014/main" id="{5DD68550-6790-479A-A501-3D717E082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328" y="76007"/>
            <a:ext cx="3648287" cy="32144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0000CC"/>
              </a:buClr>
              <a:buSzPct val="130000"/>
              <a:buFont typeface="Wingdings" panose="05000000000000000000" pitchFamily="2" charset="2"/>
              <a:buNone/>
            </a:pPr>
            <a:r>
              <a:rPr lang="en-GB" altLang="fi-FI" sz="1596"/>
              <a:t>1. Is water body artificial?</a:t>
            </a:r>
          </a:p>
        </p:txBody>
      </p:sp>
      <p:sp>
        <p:nvSpPr>
          <p:cNvPr id="106528" name="Line 32">
            <a:extLst>
              <a:ext uri="{FF2B5EF4-FFF2-40B4-BE49-F238E27FC236}">
                <a16:creationId xmlns:a16="http://schemas.microsoft.com/office/drawing/2014/main" id="{8C899769-BBDA-4D60-931C-32358001880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8424" y="380030"/>
            <a:ext cx="0" cy="45603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 sz="1795"/>
          </a:p>
        </p:txBody>
      </p:sp>
      <p:sp>
        <p:nvSpPr>
          <p:cNvPr id="106529" name="Text Box 33">
            <a:extLst>
              <a:ext uri="{FF2B5EF4-FFF2-40B4-BE49-F238E27FC236}">
                <a16:creationId xmlns:a16="http://schemas.microsoft.com/office/drawing/2014/main" id="{A67DBCD5-A2DE-4FBD-8636-AD0FAB249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8693" y="183682"/>
            <a:ext cx="836066" cy="36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fi-FI" sz="1795" b="1">
                <a:solidFill>
                  <a:srgbClr val="339933"/>
                </a:solidFill>
              </a:rPr>
              <a:t>Yes</a:t>
            </a:r>
          </a:p>
        </p:txBody>
      </p:sp>
      <p:sp>
        <p:nvSpPr>
          <p:cNvPr id="106530" name="Line 34">
            <a:extLst>
              <a:ext uri="{FF2B5EF4-FFF2-40B4-BE49-F238E27FC236}">
                <a16:creationId xmlns:a16="http://schemas.microsoft.com/office/drawing/2014/main" id="{E924EB58-E113-46BA-8FC2-BB3A178BEA47}"/>
              </a:ext>
            </a:extLst>
          </p:cNvPr>
          <p:cNvSpPr>
            <a:spLocks noChangeShapeType="1"/>
          </p:cNvSpPr>
          <p:nvPr/>
        </p:nvSpPr>
        <p:spPr bwMode="auto">
          <a:xfrm>
            <a:off x="6312747" y="335693"/>
            <a:ext cx="45603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06531" name="Text Box 35">
            <a:extLst>
              <a:ext uri="{FF2B5EF4-FFF2-40B4-BE49-F238E27FC236}">
                <a16:creationId xmlns:a16="http://schemas.microsoft.com/office/drawing/2014/main" id="{480A6899-7C9C-4651-945B-71E515B88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2806" y="152012"/>
            <a:ext cx="2660209" cy="4053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altLang="fi-FI" sz="1995" b="1">
                <a:solidFill>
                  <a:srgbClr val="FFCC00"/>
                </a:solidFill>
              </a:rPr>
              <a:t>ARTIFICIAL</a:t>
            </a:r>
          </a:p>
        </p:txBody>
      </p:sp>
      <p:sp>
        <p:nvSpPr>
          <p:cNvPr id="106532" name="Line 36">
            <a:extLst>
              <a:ext uri="{FF2B5EF4-FFF2-40B4-BE49-F238E27FC236}">
                <a16:creationId xmlns:a16="http://schemas.microsoft.com/office/drawing/2014/main" id="{A78694E7-427D-44FF-9838-FDD1CF4F743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72657" y="335693"/>
            <a:ext cx="38003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06533" name="Rectangle 37">
            <a:extLst>
              <a:ext uri="{FF2B5EF4-FFF2-40B4-BE49-F238E27FC236}">
                <a16:creationId xmlns:a16="http://schemas.microsoft.com/office/drawing/2014/main" id="{652BF64B-F552-4815-9C8D-CDC02FD7F2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5701" y="432284"/>
            <a:ext cx="459210" cy="367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fi-FI" sz="1795" b="1">
                <a:solidFill>
                  <a:srgbClr val="FF3300"/>
                </a:solidFill>
              </a:rPr>
              <a:t>No</a:t>
            </a:r>
          </a:p>
        </p:txBody>
      </p:sp>
      <p:sp>
        <p:nvSpPr>
          <p:cNvPr id="106534" name="Line 38">
            <a:extLst>
              <a:ext uri="{FF2B5EF4-FFF2-40B4-BE49-F238E27FC236}">
                <a16:creationId xmlns:a16="http://schemas.microsoft.com/office/drawing/2014/main" id="{DB3CC145-0DCA-4A19-989C-46458F006DCD}"/>
              </a:ext>
            </a:extLst>
          </p:cNvPr>
          <p:cNvSpPr>
            <a:spLocks noChangeShapeType="1"/>
          </p:cNvSpPr>
          <p:nvPr/>
        </p:nvSpPr>
        <p:spPr bwMode="auto">
          <a:xfrm>
            <a:off x="8972956" y="988078"/>
            <a:ext cx="0" cy="509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 sz="1795"/>
          </a:p>
        </p:txBody>
      </p:sp>
      <p:sp>
        <p:nvSpPr>
          <p:cNvPr id="106535" name="Text Box 39">
            <a:extLst>
              <a:ext uri="{FF2B5EF4-FFF2-40B4-BE49-F238E27FC236}">
                <a16:creationId xmlns:a16="http://schemas.microsoft.com/office/drawing/2014/main" id="{50BD8AA2-A54A-4537-BC21-77630090E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4938" y="1520120"/>
            <a:ext cx="1292102" cy="335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sq-AL" altLang="fi-FI" sz="1596" b="1">
              <a:solidFill>
                <a:srgbClr val="339933"/>
              </a:solidFill>
            </a:endParaRPr>
          </a:p>
        </p:txBody>
      </p:sp>
      <p:sp>
        <p:nvSpPr>
          <p:cNvPr id="106536" name="Line 40">
            <a:extLst>
              <a:ext uri="{FF2B5EF4-FFF2-40B4-BE49-F238E27FC236}">
                <a16:creationId xmlns:a16="http://schemas.microsoft.com/office/drawing/2014/main" id="{C87211A9-DD46-46BA-B85E-BE3F8702EFD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8424" y="1292102"/>
            <a:ext cx="0" cy="38003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06537" name="Text Box 41">
            <a:extLst>
              <a:ext uri="{FF2B5EF4-FFF2-40B4-BE49-F238E27FC236}">
                <a16:creationId xmlns:a16="http://schemas.microsoft.com/office/drawing/2014/main" id="{1AB9054D-5651-453C-80F1-D6C7840FE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8693" y="1716469"/>
            <a:ext cx="1292102" cy="36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fi-FI" sz="1795" b="1">
                <a:solidFill>
                  <a:srgbClr val="339933"/>
                </a:solidFill>
              </a:rPr>
              <a:t>Yes</a:t>
            </a:r>
          </a:p>
        </p:txBody>
      </p:sp>
      <p:sp>
        <p:nvSpPr>
          <p:cNvPr id="106538" name="Line 42">
            <a:extLst>
              <a:ext uri="{FF2B5EF4-FFF2-40B4-BE49-F238E27FC236}">
                <a16:creationId xmlns:a16="http://schemas.microsoft.com/office/drawing/2014/main" id="{692F1F69-4D48-453E-AE0B-A174C3382922}"/>
              </a:ext>
            </a:extLst>
          </p:cNvPr>
          <p:cNvSpPr>
            <a:spLocks noChangeShapeType="1"/>
          </p:cNvSpPr>
          <p:nvPr/>
        </p:nvSpPr>
        <p:spPr bwMode="auto">
          <a:xfrm>
            <a:off x="6084729" y="988078"/>
            <a:ext cx="38003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06539" name="Line 43">
            <a:extLst>
              <a:ext uri="{FF2B5EF4-FFF2-40B4-BE49-F238E27FC236}">
                <a16:creationId xmlns:a16="http://schemas.microsoft.com/office/drawing/2014/main" id="{B365E308-085F-41C6-86EA-86200639B2E2}"/>
              </a:ext>
            </a:extLst>
          </p:cNvPr>
          <p:cNvSpPr>
            <a:spLocks noChangeShapeType="1"/>
          </p:cNvSpPr>
          <p:nvPr/>
        </p:nvSpPr>
        <p:spPr bwMode="auto">
          <a:xfrm>
            <a:off x="6920795" y="988078"/>
            <a:ext cx="205216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 sz="1795"/>
          </a:p>
        </p:txBody>
      </p:sp>
      <p:sp>
        <p:nvSpPr>
          <p:cNvPr id="106540" name="Text Box 44">
            <a:extLst>
              <a:ext uri="{FF2B5EF4-FFF2-40B4-BE49-F238E27FC236}">
                <a16:creationId xmlns:a16="http://schemas.microsoft.com/office/drawing/2014/main" id="{BF690203-8722-4102-9389-F8DEE7757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2448" y="1990407"/>
            <a:ext cx="1292102" cy="365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fi-FI" sz="1795" b="1">
                <a:solidFill>
                  <a:srgbClr val="FF3300"/>
                </a:solidFill>
              </a:rPr>
              <a:t>No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B7DB5D-52AA-4BD8-8553-322BA43B9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68" y="273939"/>
            <a:ext cx="9721215" cy="1140090"/>
          </a:xfrm>
        </p:spPr>
        <p:txBody>
          <a:bodyPr anchor="ctr">
            <a:normAutofit/>
          </a:bodyPr>
          <a:lstStyle/>
          <a:p>
            <a:r>
              <a:rPr lang="en-US" dirty="0"/>
              <a:t>1. Is waterbody artificial?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3BD1044-BAC5-4321-8DDB-67B53A40F7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67" y="1531205"/>
            <a:ext cx="4772472" cy="63813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3EB13F4-3CF5-47B6-A1E6-1AD81B1CEC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067" y="2169338"/>
            <a:ext cx="4772472" cy="3941227"/>
          </a:xfrm>
        </p:spPr>
        <p:txBody>
          <a:bodyPr>
            <a:normAutofit/>
          </a:bodyPr>
          <a:lstStyle/>
          <a:p>
            <a:r>
              <a:rPr lang="en-US" dirty="0"/>
              <a:t>Channel build on dry land</a:t>
            </a:r>
          </a:p>
          <a:p>
            <a:r>
              <a:rPr lang="en-US" dirty="0"/>
              <a:t>Reservoir/Lake which area is more than half on terrestrial land (area has doubled since damming)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8761CE84-EBA5-43C8-AB24-C37E4930BC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86936" y="1531205"/>
            <a:ext cx="4774347" cy="638133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813BD2C-40B9-4865-8732-9AB3194692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6936" y="2169338"/>
            <a:ext cx="4774347" cy="39412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2988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">
            <a:extLst>
              <a:ext uri="{FF2B5EF4-FFF2-40B4-BE49-F238E27FC236}">
                <a16:creationId xmlns:a16="http://schemas.microsoft.com/office/drawing/2014/main" id="{E6AB5584-C698-4CF0-8B19-84198B7B4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4758" y="3578615"/>
            <a:ext cx="836066" cy="36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fi-FI" sz="1795" b="1">
                <a:solidFill>
                  <a:srgbClr val="339933"/>
                </a:solidFill>
              </a:rPr>
              <a:t>Yes</a:t>
            </a:r>
          </a:p>
        </p:txBody>
      </p:sp>
      <p:sp>
        <p:nvSpPr>
          <p:cNvPr id="110595" name="Line 3">
            <a:extLst>
              <a:ext uri="{FF2B5EF4-FFF2-40B4-BE49-F238E27FC236}">
                <a16:creationId xmlns:a16="http://schemas.microsoft.com/office/drawing/2014/main" id="{6F0B8DA0-C14E-4DA7-82F3-D290CA009415}"/>
              </a:ext>
            </a:extLst>
          </p:cNvPr>
          <p:cNvSpPr>
            <a:spLocks noChangeShapeType="1"/>
          </p:cNvSpPr>
          <p:nvPr/>
        </p:nvSpPr>
        <p:spPr bwMode="auto">
          <a:xfrm>
            <a:off x="7072806" y="3790798"/>
            <a:ext cx="45603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10596" name="Line 4">
            <a:extLst>
              <a:ext uri="{FF2B5EF4-FFF2-40B4-BE49-F238E27FC236}">
                <a16:creationId xmlns:a16="http://schemas.microsoft.com/office/drawing/2014/main" id="{B58ECE8C-A8D6-4828-91AB-CE5C02DD95EE}"/>
              </a:ext>
            </a:extLst>
          </p:cNvPr>
          <p:cNvSpPr>
            <a:spLocks noChangeShapeType="1"/>
          </p:cNvSpPr>
          <p:nvPr/>
        </p:nvSpPr>
        <p:spPr bwMode="auto">
          <a:xfrm>
            <a:off x="5856711" y="3790798"/>
            <a:ext cx="38003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grpSp>
        <p:nvGrpSpPr>
          <p:cNvPr id="110597" name="Group 5">
            <a:extLst>
              <a:ext uri="{FF2B5EF4-FFF2-40B4-BE49-F238E27FC236}">
                <a16:creationId xmlns:a16="http://schemas.microsoft.com/office/drawing/2014/main" id="{B7B939DA-3110-4732-9B73-4034FD46982D}"/>
              </a:ext>
            </a:extLst>
          </p:cNvPr>
          <p:cNvGrpSpPr>
            <a:grpSpLocks/>
          </p:cNvGrpSpPr>
          <p:nvPr/>
        </p:nvGrpSpPr>
        <p:grpSpPr bwMode="auto">
          <a:xfrm>
            <a:off x="2208424" y="6004472"/>
            <a:ext cx="1520119" cy="380030"/>
            <a:chOff x="2016" y="3984"/>
            <a:chExt cx="960" cy="240"/>
          </a:xfrm>
        </p:grpSpPr>
        <p:sp>
          <p:nvSpPr>
            <p:cNvPr id="110598" name="Line 6">
              <a:extLst>
                <a:ext uri="{FF2B5EF4-FFF2-40B4-BE49-F238E27FC236}">
                  <a16:creationId xmlns:a16="http://schemas.microsoft.com/office/drawing/2014/main" id="{84705A7F-40F3-48B4-B1DA-32E0C0382B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398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 sz="1795"/>
            </a:p>
          </p:txBody>
        </p:sp>
        <p:sp>
          <p:nvSpPr>
            <p:cNvPr id="110599" name="Line 7">
              <a:extLst>
                <a:ext uri="{FF2B5EF4-FFF2-40B4-BE49-F238E27FC236}">
                  <a16:creationId xmlns:a16="http://schemas.microsoft.com/office/drawing/2014/main" id="{4DCF5842-3C62-47B2-8BF5-2E58C996D3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4224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 sz="1795"/>
            </a:p>
          </p:txBody>
        </p:sp>
      </p:grpSp>
      <p:sp>
        <p:nvSpPr>
          <p:cNvPr id="110600" name="Text Box 8">
            <a:extLst>
              <a:ext uri="{FF2B5EF4-FFF2-40B4-BE49-F238E27FC236}">
                <a16:creationId xmlns:a16="http://schemas.microsoft.com/office/drawing/2014/main" id="{4705A376-2914-44F9-A2A9-708C84C46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8603" y="6124815"/>
            <a:ext cx="4940388" cy="4053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altLang="fi-FI" sz="1995" b="1">
                <a:solidFill>
                  <a:srgbClr val="FF0000"/>
                </a:solidFill>
              </a:rPr>
              <a:t>HEAVILY MODIFIED</a:t>
            </a:r>
          </a:p>
        </p:txBody>
      </p:sp>
      <p:sp>
        <p:nvSpPr>
          <p:cNvPr id="110601" name="Text Box 9">
            <a:extLst>
              <a:ext uri="{FF2B5EF4-FFF2-40B4-BE49-F238E27FC236}">
                <a16:creationId xmlns:a16="http://schemas.microsoft.com/office/drawing/2014/main" id="{4A92ADE6-5923-4547-A90F-F0529DD22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8454" y="5972804"/>
            <a:ext cx="608048" cy="3657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fi-FI" sz="1795" b="1">
                <a:solidFill>
                  <a:srgbClr val="FF3300"/>
                </a:solidFill>
              </a:rPr>
              <a:t>No</a:t>
            </a:r>
          </a:p>
        </p:txBody>
      </p:sp>
      <p:sp>
        <p:nvSpPr>
          <p:cNvPr id="110602" name="Text Box 10">
            <a:extLst>
              <a:ext uri="{FF2B5EF4-FFF2-40B4-BE49-F238E27FC236}">
                <a16:creationId xmlns:a16="http://schemas.microsoft.com/office/drawing/2014/main" id="{E61FA972-2D9B-416C-91DF-9487A4AA7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4758" y="836067"/>
            <a:ext cx="1292102" cy="36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fi-FI" sz="1795" b="1">
                <a:solidFill>
                  <a:srgbClr val="339933"/>
                </a:solidFill>
              </a:rPr>
              <a:t>Yes</a:t>
            </a:r>
          </a:p>
        </p:txBody>
      </p:sp>
      <p:sp>
        <p:nvSpPr>
          <p:cNvPr id="110603" name="Text Box 11">
            <a:extLst>
              <a:ext uri="{FF2B5EF4-FFF2-40B4-BE49-F238E27FC236}">
                <a16:creationId xmlns:a16="http://schemas.microsoft.com/office/drawing/2014/main" id="{471BA640-3930-4C3E-8316-3C1B39458BF2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6317497" y="3344263"/>
            <a:ext cx="3800299" cy="4655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altLang="fi-FI" sz="2394" b="1">
                <a:solidFill>
                  <a:srgbClr val="006600"/>
                </a:solidFill>
              </a:rPr>
              <a:t>NATURAL</a:t>
            </a:r>
          </a:p>
        </p:txBody>
      </p:sp>
      <p:sp>
        <p:nvSpPr>
          <p:cNvPr id="110604" name="Line 12">
            <a:extLst>
              <a:ext uri="{FF2B5EF4-FFF2-40B4-BE49-F238E27FC236}">
                <a16:creationId xmlns:a16="http://schemas.microsoft.com/office/drawing/2014/main" id="{24E84CD1-E854-42BD-B2E7-E8FBD64DE10F}"/>
              </a:ext>
            </a:extLst>
          </p:cNvPr>
          <p:cNvSpPr>
            <a:spLocks noChangeShapeType="1"/>
          </p:cNvSpPr>
          <p:nvPr/>
        </p:nvSpPr>
        <p:spPr bwMode="auto">
          <a:xfrm>
            <a:off x="6312746" y="1906483"/>
            <a:ext cx="114009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10605" name="Line 13">
            <a:extLst>
              <a:ext uri="{FF2B5EF4-FFF2-40B4-BE49-F238E27FC236}">
                <a16:creationId xmlns:a16="http://schemas.microsoft.com/office/drawing/2014/main" id="{168F329E-464F-474F-B1B6-E574B6136B1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6591" y="1906483"/>
            <a:ext cx="114009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10606" name="Text Box 14">
            <a:extLst>
              <a:ext uri="{FF2B5EF4-FFF2-40B4-BE49-F238E27FC236}">
                <a16:creationId xmlns:a16="http://schemas.microsoft.com/office/drawing/2014/main" id="{7058D33A-87CF-49BE-969A-090D96C7C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335" y="1661048"/>
            <a:ext cx="3116245" cy="3214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0000CC"/>
              </a:buClr>
              <a:buSzPct val="130000"/>
              <a:buFont typeface="Wingdings" panose="05000000000000000000" pitchFamily="2" charset="2"/>
              <a:buNone/>
            </a:pPr>
            <a:r>
              <a:rPr lang="en-GB" altLang="fi-FI" sz="1596"/>
              <a:t>3. Is ecological status good?</a:t>
            </a:r>
          </a:p>
        </p:txBody>
      </p:sp>
      <p:sp>
        <p:nvSpPr>
          <p:cNvPr id="110607" name="Text Box 15">
            <a:extLst>
              <a:ext uri="{FF2B5EF4-FFF2-40B4-BE49-F238E27FC236}">
                <a16:creationId xmlns:a16="http://schemas.microsoft.com/office/drawing/2014/main" id="{92288AD6-99FB-4C4C-9253-FEB091B74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0735" y="2498697"/>
            <a:ext cx="608048" cy="36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fi-FI" sz="1795" b="1">
                <a:solidFill>
                  <a:srgbClr val="FF3300"/>
                </a:solidFill>
              </a:rPr>
              <a:t>No</a:t>
            </a:r>
          </a:p>
        </p:txBody>
      </p:sp>
      <p:sp>
        <p:nvSpPr>
          <p:cNvPr id="110608" name="Line 16">
            <a:extLst>
              <a:ext uri="{FF2B5EF4-FFF2-40B4-BE49-F238E27FC236}">
                <a16:creationId xmlns:a16="http://schemas.microsoft.com/office/drawing/2014/main" id="{EDCAE1FC-B78C-48C9-B86D-16BEC0C90C63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2776" y="2696629"/>
            <a:ext cx="76006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10609" name="Line 17">
            <a:extLst>
              <a:ext uri="{FF2B5EF4-FFF2-40B4-BE49-F238E27FC236}">
                <a16:creationId xmlns:a16="http://schemas.microsoft.com/office/drawing/2014/main" id="{1EB8BB22-BC5E-447D-B2DC-8238401B179E}"/>
              </a:ext>
            </a:extLst>
          </p:cNvPr>
          <p:cNvSpPr>
            <a:spLocks noChangeShapeType="1"/>
          </p:cNvSpPr>
          <p:nvPr/>
        </p:nvSpPr>
        <p:spPr bwMode="auto">
          <a:xfrm>
            <a:off x="5400675" y="2696629"/>
            <a:ext cx="608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10610" name="Line 18">
            <a:extLst>
              <a:ext uri="{FF2B5EF4-FFF2-40B4-BE49-F238E27FC236}">
                <a16:creationId xmlns:a16="http://schemas.microsoft.com/office/drawing/2014/main" id="{C4EDB034-A40D-4383-998C-46484B5133A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8424" y="1976155"/>
            <a:ext cx="0" cy="38003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10611" name="Text Box 19">
            <a:extLst>
              <a:ext uri="{FF2B5EF4-FFF2-40B4-BE49-F238E27FC236}">
                <a16:creationId xmlns:a16="http://schemas.microsoft.com/office/drawing/2014/main" id="{E91136E2-1A8A-49E0-AF36-131E00EE2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2448" y="1292102"/>
            <a:ext cx="1292102" cy="36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fi-FI" sz="1795" b="1">
                <a:solidFill>
                  <a:srgbClr val="FF3300"/>
                </a:solidFill>
              </a:rPr>
              <a:t>No</a:t>
            </a:r>
          </a:p>
        </p:txBody>
      </p:sp>
      <p:sp>
        <p:nvSpPr>
          <p:cNvPr id="110612" name="Text Box 20">
            <a:extLst>
              <a:ext uri="{FF2B5EF4-FFF2-40B4-BE49-F238E27FC236}">
                <a16:creationId xmlns:a16="http://schemas.microsoft.com/office/drawing/2014/main" id="{950DAE3B-D446-4E41-A3BC-7CA0F4F81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334" y="2376771"/>
            <a:ext cx="3800299" cy="5415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0000CC"/>
              </a:buClr>
              <a:buSzPct val="130000"/>
              <a:buFont typeface="Wingdings" panose="05000000000000000000" pitchFamily="2" charset="2"/>
              <a:buNone/>
            </a:pPr>
            <a:r>
              <a:rPr lang="en-GB" altLang="fi-FI" sz="1596"/>
              <a:t>4. Is lowered status based on physical modifications of water bodies?</a:t>
            </a:r>
          </a:p>
        </p:txBody>
      </p:sp>
      <p:sp>
        <p:nvSpPr>
          <p:cNvPr id="110613" name="Line 21">
            <a:extLst>
              <a:ext uri="{FF2B5EF4-FFF2-40B4-BE49-F238E27FC236}">
                <a16:creationId xmlns:a16="http://schemas.microsoft.com/office/drawing/2014/main" id="{5F26C171-9E2A-4367-9E07-61C8904B23A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8424" y="2894561"/>
            <a:ext cx="0" cy="53204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10614" name="Text Box 22">
            <a:extLst>
              <a:ext uri="{FF2B5EF4-FFF2-40B4-BE49-F238E27FC236}">
                <a16:creationId xmlns:a16="http://schemas.microsoft.com/office/drawing/2014/main" id="{B3820C3D-4F37-47D6-A496-800F0CB3F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442" y="3046574"/>
            <a:ext cx="836066" cy="36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fi-FI" sz="1795" b="1">
                <a:solidFill>
                  <a:srgbClr val="339933"/>
                </a:solidFill>
              </a:rPr>
              <a:t>Yes</a:t>
            </a:r>
          </a:p>
        </p:txBody>
      </p:sp>
      <p:sp>
        <p:nvSpPr>
          <p:cNvPr id="110615" name="Text Box 23">
            <a:extLst>
              <a:ext uri="{FF2B5EF4-FFF2-40B4-BE49-F238E27FC236}">
                <a16:creationId xmlns:a16="http://schemas.microsoft.com/office/drawing/2014/main" id="{9DF1CE66-D691-465A-A2BF-5E74C5D3F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335" y="3410768"/>
            <a:ext cx="4408346" cy="7616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0000CC"/>
              </a:buClr>
              <a:buSzPct val="130000"/>
              <a:buFont typeface="Wingdings" panose="05000000000000000000" pitchFamily="2" charset="2"/>
              <a:buNone/>
            </a:pPr>
            <a:r>
              <a:rPr lang="en-GB" altLang="fi-FI" sz="1596"/>
              <a:t>5. Is it possible to reach a good ecological status without any significant effects on use of water body (art. 4 (3))?</a:t>
            </a:r>
          </a:p>
        </p:txBody>
      </p:sp>
      <p:sp>
        <p:nvSpPr>
          <p:cNvPr id="110616" name="Line 24">
            <a:extLst>
              <a:ext uri="{FF2B5EF4-FFF2-40B4-BE49-F238E27FC236}">
                <a16:creationId xmlns:a16="http://schemas.microsoft.com/office/drawing/2014/main" id="{3BC2D835-3679-4A72-8A35-B7EB04206D15}"/>
              </a:ext>
            </a:extLst>
          </p:cNvPr>
          <p:cNvSpPr>
            <a:spLocks noChangeShapeType="1"/>
          </p:cNvSpPr>
          <p:nvPr/>
        </p:nvSpPr>
        <p:spPr bwMode="auto">
          <a:xfrm>
            <a:off x="7452836" y="5174740"/>
            <a:ext cx="30402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10617" name="Text Box 25">
            <a:extLst>
              <a:ext uri="{FF2B5EF4-FFF2-40B4-BE49-F238E27FC236}">
                <a16:creationId xmlns:a16="http://schemas.microsoft.com/office/drawing/2014/main" id="{3CC239F0-7442-4E1D-979A-11298E9CA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8782" y="5022729"/>
            <a:ext cx="836066" cy="36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fi-FI" sz="1795" b="1">
                <a:solidFill>
                  <a:srgbClr val="339933"/>
                </a:solidFill>
              </a:rPr>
              <a:t>Yes</a:t>
            </a:r>
          </a:p>
        </p:txBody>
      </p:sp>
      <p:sp>
        <p:nvSpPr>
          <p:cNvPr id="110618" name="Line 26">
            <a:extLst>
              <a:ext uri="{FF2B5EF4-FFF2-40B4-BE49-F238E27FC236}">
                <a16:creationId xmlns:a16="http://schemas.microsoft.com/office/drawing/2014/main" id="{9B42CDF8-11CC-4DF0-9C99-1554873AF5AA}"/>
              </a:ext>
            </a:extLst>
          </p:cNvPr>
          <p:cNvSpPr>
            <a:spLocks noChangeShapeType="1"/>
          </p:cNvSpPr>
          <p:nvPr/>
        </p:nvSpPr>
        <p:spPr bwMode="auto">
          <a:xfrm>
            <a:off x="6160735" y="5174740"/>
            <a:ext cx="45603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10619" name="Line 27">
            <a:extLst>
              <a:ext uri="{FF2B5EF4-FFF2-40B4-BE49-F238E27FC236}">
                <a16:creationId xmlns:a16="http://schemas.microsoft.com/office/drawing/2014/main" id="{B5742544-5B9E-49CC-B348-402CAB9F35A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8424" y="4414680"/>
            <a:ext cx="0" cy="45603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10620" name="Text Box 28">
            <a:extLst>
              <a:ext uri="{FF2B5EF4-FFF2-40B4-BE49-F238E27FC236}">
                <a16:creationId xmlns:a16="http://schemas.microsoft.com/office/drawing/2014/main" id="{1080ACD6-60F9-446C-9293-8EFA12E3B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2448" y="4566693"/>
            <a:ext cx="608048" cy="36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fi-FI" sz="1795" b="1">
                <a:solidFill>
                  <a:srgbClr val="FF3300"/>
                </a:solidFill>
              </a:rPr>
              <a:t>NO</a:t>
            </a:r>
          </a:p>
        </p:txBody>
      </p:sp>
      <p:sp>
        <p:nvSpPr>
          <p:cNvPr id="110621" name="Text Box 29">
            <a:extLst>
              <a:ext uri="{FF2B5EF4-FFF2-40B4-BE49-F238E27FC236}">
                <a16:creationId xmlns:a16="http://schemas.microsoft.com/office/drawing/2014/main" id="{F8FB6D77-5D5D-451C-8690-A5E74149A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335" y="4946722"/>
            <a:ext cx="4180328" cy="9817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0000CC"/>
              </a:buClr>
              <a:buSzPct val="130000"/>
              <a:buFont typeface="Wingdings" panose="05000000000000000000" pitchFamily="2" charset="2"/>
              <a:buNone/>
            </a:pPr>
            <a:r>
              <a:rPr lang="en-GB" altLang="fi-FI" sz="1596"/>
              <a:t>6. Is it possible to reach benefits enabled by physical modifications by other means (art. 4 (3))? </a:t>
            </a:r>
            <a:br>
              <a:rPr lang="en-GB" altLang="fi-FI" sz="1596"/>
            </a:br>
            <a:endParaRPr lang="en-GB" altLang="fi-FI" sz="1596"/>
          </a:p>
        </p:txBody>
      </p:sp>
      <p:sp>
        <p:nvSpPr>
          <p:cNvPr id="110622" name="Text Box 30">
            <a:extLst>
              <a:ext uri="{FF2B5EF4-FFF2-40B4-BE49-F238E27FC236}">
                <a16:creationId xmlns:a16="http://schemas.microsoft.com/office/drawing/2014/main" id="{C86E71B5-9A77-4DF1-BE71-F955E4400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335" y="760061"/>
            <a:ext cx="4788376" cy="321442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0000CC"/>
              </a:buClr>
              <a:buSzPct val="130000"/>
              <a:buFont typeface="Wingdings" panose="05000000000000000000" pitchFamily="2" charset="2"/>
              <a:buNone/>
            </a:pPr>
            <a:r>
              <a:rPr lang="en-GB" altLang="fi-FI" sz="1596"/>
              <a:t>2. Is hydromorphological change significant?</a:t>
            </a:r>
          </a:p>
        </p:txBody>
      </p:sp>
      <p:sp>
        <p:nvSpPr>
          <p:cNvPr id="110623" name="Text Box 31" descr="20%">
            <a:extLst>
              <a:ext uri="{FF2B5EF4-FFF2-40B4-BE49-F238E27FC236}">
                <a16:creationId xmlns:a16="http://schemas.microsoft.com/office/drawing/2014/main" id="{E16C6034-8AAC-47A2-A29D-7E754C536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328" y="76007"/>
            <a:ext cx="3648287" cy="321442"/>
          </a:xfrm>
          <a:prstGeom prst="rect">
            <a:avLst/>
          </a:prstGeom>
          <a:pattFill prst="pct20">
            <a:fgClr>
              <a:srgbClr val="FF00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0000CC"/>
              </a:buClr>
              <a:buSzPct val="130000"/>
              <a:buFont typeface="Wingdings" panose="05000000000000000000" pitchFamily="2" charset="2"/>
              <a:buNone/>
            </a:pPr>
            <a:r>
              <a:rPr lang="en-GB" altLang="fi-FI" sz="1596"/>
              <a:t>1. Is water body artificial?</a:t>
            </a:r>
          </a:p>
        </p:txBody>
      </p:sp>
      <p:sp>
        <p:nvSpPr>
          <p:cNvPr id="110624" name="Line 32">
            <a:extLst>
              <a:ext uri="{FF2B5EF4-FFF2-40B4-BE49-F238E27FC236}">
                <a16:creationId xmlns:a16="http://schemas.microsoft.com/office/drawing/2014/main" id="{F5A1E2CA-538B-44AA-AE88-1B6F15AAA6E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8424" y="380030"/>
            <a:ext cx="0" cy="45603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 sz="1795"/>
          </a:p>
        </p:txBody>
      </p:sp>
      <p:sp>
        <p:nvSpPr>
          <p:cNvPr id="110625" name="Text Box 33">
            <a:extLst>
              <a:ext uri="{FF2B5EF4-FFF2-40B4-BE49-F238E27FC236}">
                <a16:creationId xmlns:a16="http://schemas.microsoft.com/office/drawing/2014/main" id="{1AE01B03-2FAC-4309-A5F0-E7DB358B5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8693" y="183682"/>
            <a:ext cx="836066" cy="36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fi-FI" sz="1795" b="1">
                <a:solidFill>
                  <a:srgbClr val="339933"/>
                </a:solidFill>
              </a:rPr>
              <a:t>Yes</a:t>
            </a:r>
          </a:p>
        </p:txBody>
      </p:sp>
      <p:sp>
        <p:nvSpPr>
          <p:cNvPr id="110626" name="Line 34">
            <a:extLst>
              <a:ext uri="{FF2B5EF4-FFF2-40B4-BE49-F238E27FC236}">
                <a16:creationId xmlns:a16="http://schemas.microsoft.com/office/drawing/2014/main" id="{6D5047DB-FD06-4E52-8D0B-F7272598A56E}"/>
              </a:ext>
            </a:extLst>
          </p:cNvPr>
          <p:cNvSpPr>
            <a:spLocks noChangeShapeType="1"/>
          </p:cNvSpPr>
          <p:nvPr/>
        </p:nvSpPr>
        <p:spPr bwMode="auto">
          <a:xfrm>
            <a:off x="6312747" y="335693"/>
            <a:ext cx="45603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10627" name="Text Box 35">
            <a:extLst>
              <a:ext uri="{FF2B5EF4-FFF2-40B4-BE49-F238E27FC236}">
                <a16:creationId xmlns:a16="http://schemas.microsoft.com/office/drawing/2014/main" id="{CD0275AE-D277-4CD2-941D-E19C09908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2806" y="152012"/>
            <a:ext cx="2660209" cy="4053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altLang="fi-FI" sz="1995" b="1">
                <a:solidFill>
                  <a:srgbClr val="FFCC00"/>
                </a:solidFill>
              </a:rPr>
              <a:t>ARTIFICIAL</a:t>
            </a:r>
          </a:p>
        </p:txBody>
      </p:sp>
      <p:sp>
        <p:nvSpPr>
          <p:cNvPr id="110628" name="Line 36">
            <a:extLst>
              <a:ext uri="{FF2B5EF4-FFF2-40B4-BE49-F238E27FC236}">
                <a16:creationId xmlns:a16="http://schemas.microsoft.com/office/drawing/2014/main" id="{6FC33B96-4100-4869-A10C-2A5C56FF09D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72657" y="335693"/>
            <a:ext cx="38003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10629" name="Rectangle 37">
            <a:extLst>
              <a:ext uri="{FF2B5EF4-FFF2-40B4-BE49-F238E27FC236}">
                <a16:creationId xmlns:a16="http://schemas.microsoft.com/office/drawing/2014/main" id="{DFF30E7E-8158-460E-BDC5-FFEA02C51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5701" y="432284"/>
            <a:ext cx="459210" cy="367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fi-FI" sz="1795" b="1">
                <a:solidFill>
                  <a:srgbClr val="FF3300"/>
                </a:solidFill>
              </a:rPr>
              <a:t>No</a:t>
            </a:r>
          </a:p>
        </p:txBody>
      </p:sp>
      <p:sp>
        <p:nvSpPr>
          <p:cNvPr id="110630" name="Line 38">
            <a:extLst>
              <a:ext uri="{FF2B5EF4-FFF2-40B4-BE49-F238E27FC236}">
                <a16:creationId xmlns:a16="http://schemas.microsoft.com/office/drawing/2014/main" id="{A7E047B9-1B0D-438D-A70B-49B0BBBFFD82}"/>
              </a:ext>
            </a:extLst>
          </p:cNvPr>
          <p:cNvSpPr>
            <a:spLocks noChangeShapeType="1"/>
          </p:cNvSpPr>
          <p:nvPr/>
        </p:nvSpPr>
        <p:spPr bwMode="auto">
          <a:xfrm>
            <a:off x="8972956" y="988078"/>
            <a:ext cx="0" cy="509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 sz="1795"/>
          </a:p>
        </p:txBody>
      </p:sp>
      <p:sp>
        <p:nvSpPr>
          <p:cNvPr id="110631" name="Text Box 39">
            <a:extLst>
              <a:ext uri="{FF2B5EF4-FFF2-40B4-BE49-F238E27FC236}">
                <a16:creationId xmlns:a16="http://schemas.microsoft.com/office/drawing/2014/main" id="{213E11F7-D1CF-4F4E-A76E-99740BA2A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4938" y="1520120"/>
            <a:ext cx="1292102" cy="335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sq-AL" altLang="fi-FI" sz="1596" b="1">
              <a:solidFill>
                <a:srgbClr val="339933"/>
              </a:solidFill>
            </a:endParaRPr>
          </a:p>
        </p:txBody>
      </p:sp>
      <p:sp>
        <p:nvSpPr>
          <p:cNvPr id="110632" name="Line 40">
            <a:extLst>
              <a:ext uri="{FF2B5EF4-FFF2-40B4-BE49-F238E27FC236}">
                <a16:creationId xmlns:a16="http://schemas.microsoft.com/office/drawing/2014/main" id="{BA68E543-42D7-4558-9025-F84C4FC2E5B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8424" y="1292102"/>
            <a:ext cx="0" cy="38003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10633" name="Text Box 41">
            <a:extLst>
              <a:ext uri="{FF2B5EF4-FFF2-40B4-BE49-F238E27FC236}">
                <a16:creationId xmlns:a16="http://schemas.microsoft.com/office/drawing/2014/main" id="{55ADDB53-1FED-44B3-8B0D-81C72D51E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8693" y="1716469"/>
            <a:ext cx="1292102" cy="36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fi-FI" sz="1795" b="1">
                <a:solidFill>
                  <a:srgbClr val="339933"/>
                </a:solidFill>
              </a:rPr>
              <a:t>Yes</a:t>
            </a:r>
          </a:p>
        </p:txBody>
      </p:sp>
      <p:sp>
        <p:nvSpPr>
          <p:cNvPr id="110634" name="Line 42">
            <a:extLst>
              <a:ext uri="{FF2B5EF4-FFF2-40B4-BE49-F238E27FC236}">
                <a16:creationId xmlns:a16="http://schemas.microsoft.com/office/drawing/2014/main" id="{7105D2AE-4EC7-458C-A9FD-D33EF8BB258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84729" y="988078"/>
            <a:ext cx="38003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10635" name="Line 43">
            <a:extLst>
              <a:ext uri="{FF2B5EF4-FFF2-40B4-BE49-F238E27FC236}">
                <a16:creationId xmlns:a16="http://schemas.microsoft.com/office/drawing/2014/main" id="{CD36E15B-CEC4-4006-A2EE-F71A9ED03DF4}"/>
              </a:ext>
            </a:extLst>
          </p:cNvPr>
          <p:cNvSpPr>
            <a:spLocks noChangeShapeType="1"/>
          </p:cNvSpPr>
          <p:nvPr/>
        </p:nvSpPr>
        <p:spPr bwMode="auto">
          <a:xfrm>
            <a:off x="6920795" y="988078"/>
            <a:ext cx="205216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 sz="1795"/>
          </a:p>
        </p:txBody>
      </p:sp>
      <p:sp>
        <p:nvSpPr>
          <p:cNvPr id="110636" name="Text Box 44">
            <a:extLst>
              <a:ext uri="{FF2B5EF4-FFF2-40B4-BE49-F238E27FC236}">
                <a16:creationId xmlns:a16="http://schemas.microsoft.com/office/drawing/2014/main" id="{46115147-A2A5-4F2B-850F-8F87C3225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2448" y="1990407"/>
            <a:ext cx="1292102" cy="365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fi-FI" sz="1795" b="1">
                <a:solidFill>
                  <a:srgbClr val="FF3300"/>
                </a:solidFill>
              </a:rPr>
              <a:t>No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645" name="Rectangle 135">
            <a:extLst>
              <a:ext uri="{FF2B5EF4-FFF2-40B4-BE49-F238E27FC236}">
                <a16:creationId xmlns:a16="http://schemas.microsoft.com/office/drawing/2014/main" id="{22587ECF-85E9-4393-9D87-8EB6F3F6C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798648" cy="68405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620BE7FC-33B7-4E88-9AA2-346D43DE09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591" y="536513"/>
            <a:ext cx="4238057" cy="1937863"/>
          </a:xfrm>
        </p:spPr>
        <p:txBody>
          <a:bodyPr anchor="b">
            <a:normAutofit/>
          </a:bodyPr>
          <a:lstStyle/>
          <a:p>
            <a:r>
              <a:rPr lang="en-GB" altLang="fi-FI" sz="3800" dirty="0"/>
              <a:t>2. Is </a:t>
            </a:r>
            <a:r>
              <a:rPr lang="en-GB" altLang="fi-FI" sz="3800" dirty="0" err="1"/>
              <a:t>hydromorphological</a:t>
            </a:r>
            <a:r>
              <a:rPr lang="en-GB" altLang="fi-FI" sz="3800" dirty="0"/>
              <a:t> change significant?</a:t>
            </a:r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EE054709-BF02-4410-99D1-0F315B80F9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591" y="2679482"/>
            <a:ext cx="4238057" cy="3424840"/>
          </a:xfrm>
        </p:spPr>
        <p:txBody>
          <a:bodyPr>
            <a:normAutofit/>
          </a:bodyPr>
          <a:lstStyle/>
          <a:p>
            <a:r>
              <a:rPr lang="en-GB" altLang="fi-FI" sz="1900" dirty="0"/>
              <a:t>Goal is to distinguish obvious cases</a:t>
            </a:r>
          </a:p>
          <a:p>
            <a:pPr lvl="1"/>
            <a:r>
              <a:rPr lang="en-GB" altLang="fi-FI" sz="1900" dirty="0"/>
              <a:t>need of direct </a:t>
            </a:r>
            <a:r>
              <a:rPr lang="en-GB" altLang="fi-FI" sz="1900" dirty="0" err="1"/>
              <a:t>hydromorphological</a:t>
            </a:r>
            <a:r>
              <a:rPr lang="en-GB" altLang="fi-FI" sz="1900" dirty="0"/>
              <a:t> criteria</a:t>
            </a:r>
          </a:p>
          <a:p>
            <a:r>
              <a:rPr lang="en-GB" altLang="fi-FI" sz="1900" dirty="0"/>
              <a:t>Direct </a:t>
            </a:r>
            <a:r>
              <a:rPr lang="en-GB" altLang="fi-FI" sz="1900" dirty="0" err="1"/>
              <a:t>hydromorphological</a:t>
            </a:r>
            <a:r>
              <a:rPr lang="en-GB" altLang="fi-FI" sz="1900" dirty="0"/>
              <a:t> criteria should be waterproof</a:t>
            </a:r>
          </a:p>
          <a:p>
            <a:pPr lvl="1"/>
            <a:r>
              <a:rPr lang="en-GB" altLang="fi-FI" sz="1900" dirty="0"/>
              <a:t>change in ecological quality should be significant</a:t>
            </a:r>
          </a:p>
          <a:p>
            <a:pPr lvl="1"/>
            <a:r>
              <a:rPr lang="en-GB" altLang="fi-FI" sz="1900" dirty="0"/>
              <a:t>Example of river macroinvertebrates ecological status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B2B70B-9DC9-4D44-9A1C-9BC7C2536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05369" y="917214"/>
            <a:ext cx="4753387" cy="4806405"/>
          </a:xfrm>
          <a:prstGeom prst="rect">
            <a:avLst/>
          </a:prstGeom>
          <a:solidFill>
            <a:schemeClr val="bg1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8E16CA-CB76-4575-89E4-DC4B55C1EA0C}"/>
              </a:ext>
            </a:extLst>
          </p:cNvPr>
          <p:cNvSpPr txBox="1"/>
          <p:nvPr/>
        </p:nvSpPr>
        <p:spPr>
          <a:xfrm>
            <a:off x="7200875" y="5174720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err="1">
                <a:highlight>
                  <a:srgbClr val="C0C0C0"/>
                </a:highlight>
              </a:rPr>
              <a:t>Embankment</a:t>
            </a:r>
            <a:r>
              <a:rPr lang="fi-FI" sz="2400" dirty="0">
                <a:highlight>
                  <a:srgbClr val="C0C0C0"/>
                </a:highlight>
              </a:rPr>
              <a:t>%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ext Box 2">
            <a:extLst>
              <a:ext uri="{FF2B5EF4-FFF2-40B4-BE49-F238E27FC236}">
                <a16:creationId xmlns:a16="http://schemas.microsoft.com/office/drawing/2014/main" id="{E0D94B5C-B3E7-492C-8D25-4BC944839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4758" y="3578615"/>
            <a:ext cx="836066" cy="36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fi-FI" sz="1795" b="1">
                <a:solidFill>
                  <a:srgbClr val="339933"/>
                </a:solidFill>
              </a:rPr>
              <a:t>Yes</a:t>
            </a:r>
          </a:p>
        </p:txBody>
      </p:sp>
      <p:sp>
        <p:nvSpPr>
          <p:cNvPr id="139267" name="Line 3">
            <a:extLst>
              <a:ext uri="{FF2B5EF4-FFF2-40B4-BE49-F238E27FC236}">
                <a16:creationId xmlns:a16="http://schemas.microsoft.com/office/drawing/2014/main" id="{50D294F5-3290-4375-8035-7CD95721E93E}"/>
              </a:ext>
            </a:extLst>
          </p:cNvPr>
          <p:cNvSpPr>
            <a:spLocks noChangeShapeType="1"/>
          </p:cNvSpPr>
          <p:nvPr/>
        </p:nvSpPr>
        <p:spPr bwMode="auto">
          <a:xfrm>
            <a:off x="7072806" y="3790798"/>
            <a:ext cx="45603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39268" name="Line 4">
            <a:extLst>
              <a:ext uri="{FF2B5EF4-FFF2-40B4-BE49-F238E27FC236}">
                <a16:creationId xmlns:a16="http://schemas.microsoft.com/office/drawing/2014/main" id="{95CA5489-3E52-49D1-9D17-1378912DCA1E}"/>
              </a:ext>
            </a:extLst>
          </p:cNvPr>
          <p:cNvSpPr>
            <a:spLocks noChangeShapeType="1"/>
          </p:cNvSpPr>
          <p:nvPr/>
        </p:nvSpPr>
        <p:spPr bwMode="auto">
          <a:xfrm>
            <a:off x="5856711" y="3790798"/>
            <a:ext cx="38003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grpSp>
        <p:nvGrpSpPr>
          <p:cNvPr id="139269" name="Group 5">
            <a:extLst>
              <a:ext uri="{FF2B5EF4-FFF2-40B4-BE49-F238E27FC236}">
                <a16:creationId xmlns:a16="http://schemas.microsoft.com/office/drawing/2014/main" id="{234C9F70-251A-4F9D-BD30-415F73881C3E}"/>
              </a:ext>
            </a:extLst>
          </p:cNvPr>
          <p:cNvGrpSpPr>
            <a:grpSpLocks/>
          </p:cNvGrpSpPr>
          <p:nvPr/>
        </p:nvGrpSpPr>
        <p:grpSpPr bwMode="auto">
          <a:xfrm>
            <a:off x="2208424" y="6004472"/>
            <a:ext cx="1520119" cy="380030"/>
            <a:chOff x="2016" y="3984"/>
            <a:chExt cx="960" cy="240"/>
          </a:xfrm>
        </p:grpSpPr>
        <p:sp>
          <p:nvSpPr>
            <p:cNvPr id="139270" name="Line 6">
              <a:extLst>
                <a:ext uri="{FF2B5EF4-FFF2-40B4-BE49-F238E27FC236}">
                  <a16:creationId xmlns:a16="http://schemas.microsoft.com/office/drawing/2014/main" id="{906CE8E4-D295-4FCE-9B3A-1B1970A8EC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398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 sz="1795"/>
            </a:p>
          </p:txBody>
        </p:sp>
        <p:sp>
          <p:nvSpPr>
            <p:cNvPr id="139271" name="Line 7">
              <a:extLst>
                <a:ext uri="{FF2B5EF4-FFF2-40B4-BE49-F238E27FC236}">
                  <a16:creationId xmlns:a16="http://schemas.microsoft.com/office/drawing/2014/main" id="{37AE2FE3-8882-45B2-892C-46F8922C1C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4224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 sz="1795"/>
            </a:p>
          </p:txBody>
        </p:sp>
      </p:grpSp>
      <p:sp>
        <p:nvSpPr>
          <p:cNvPr id="139272" name="Text Box 8">
            <a:extLst>
              <a:ext uri="{FF2B5EF4-FFF2-40B4-BE49-F238E27FC236}">
                <a16:creationId xmlns:a16="http://schemas.microsoft.com/office/drawing/2014/main" id="{9B649768-66A8-4ACB-A8FA-E4ACCCB95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8603" y="6124815"/>
            <a:ext cx="4940388" cy="4053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altLang="fi-FI" sz="1995" b="1">
                <a:solidFill>
                  <a:srgbClr val="FF0000"/>
                </a:solidFill>
              </a:rPr>
              <a:t>HEAVILY MODIFIED</a:t>
            </a:r>
          </a:p>
        </p:txBody>
      </p:sp>
      <p:sp>
        <p:nvSpPr>
          <p:cNvPr id="139273" name="Text Box 9">
            <a:extLst>
              <a:ext uri="{FF2B5EF4-FFF2-40B4-BE49-F238E27FC236}">
                <a16:creationId xmlns:a16="http://schemas.microsoft.com/office/drawing/2014/main" id="{EC894AC3-D927-4407-B1C8-8F9DAB25F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8454" y="5972804"/>
            <a:ext cx="608048" cy="3657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fi-FI" sz="1795" b="1">
                <a:solidFill>
                  <a:srgbClr val="FF3300"/>
                </a:solidFill>
              </a:rPr>
              <a:t>No</a:t>
            </a:r>
          </a:p>
        </p:txBody>
      </p:sp>
      <p:sp>
        <p:nvSpPr>
          <p:cNvPr id="139274" name="Text Box 10">
            <a:extLst>
              <a:ext uri="{FF2B5EF4-FFF2-40B4-BE49-F238E27FC236}">
                <a16:creationId xmlns:a16="http://schemas.microsoft.com/office/drawing/2014/main" id="{A3642C58-29B0-4299-A6ED-A212760B0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4758" y="836067"/>
            <a:ext cx="1292102" cy="36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fi-FI" sz="1795" b="1">
                <a:solidFill>
                  <a:srgbClr val="339933"/>
                </a:solidFill>
              </a:rPr>
              <a:t>Yes</a:t>
            </a:r>
          </a:p>
        </p:txBody>
      </p:sp>
      <p:sp>
        <p:nvSpPr>
          <p:cNvPr id="139275" name="Text Box 11">
            <a:extLst>
              <a:ext uri="{FF2B5EF4-FFF2-40B4-BE49-F238E27FC236}">
                <a16:creationId xmlns:a16="http://schemas.microsoft.com/office/drawing/2014/main" id="{E698A7C1-17D0-43BA-8570-01EED82771A8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6317497" y="3344263"/>
            <a:ext cx="3800299" cy="4655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altLang="fi-FI" sz="2394" b="1">
                <a:solidFill>
                  <a:srgbClr val="006600"/>
                </a:solidFill>
              </a:rPr>
              <a:t>NATURAL</a:t>
            </a:r>
          </a:p>
        </p:txBody>
      </p:sp>
      <p:sp>
        <p:nvSpPr>
          <p:cNvPr id="139276" name="Line 12">
            <a:extLst>
              <a:ext uri="{FF2B5EF4-FFF2-40B4-BE49-F238E27FC236}">
                <a16:creationId xmlns:a16="http://schemas.microsoft.com/office/drawing/2014/main" id="{F595B8D5-2796-46BD-AC46-FA4919478D2E}"/>
              </a:ext>
            </a:extLst>
          </p:cNvPr>
          <p:cNvSpPr>
            <a:spLocks noChangeShapeType="1"/>
          </p:cNvSpPr>
          <p:nvPr/>
        </p:nvSpPr>
        <p:spPr bwMode="auto">
          <a:xfrm>
            <a:off x="6312746" y="1906483"/>
            <a:ext cx="114009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39277" name="Line 13">
            <a:extLst>
              <a:ext uri="{FF2B5EF4-FFF2-40B4-BE49-F238E27FC236}">
                <a16:creationId xmlns:a16="http://schemas.microsoft.com/office/drawing/2014/main" id="{C13201B8-77A6-4F8E-AD31-C4683111CD6C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6591" y="1906483"/>
            <a:ext cx="114009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39278" name="Text Box 14">
            <a:extLst>
              <a:ext uri="{FF2B5EF4-FFF2-40B4-BE49-F238E27FC236}">
                <a16:creationId xmlns:a16="http://schemas.microsoft.com/office/drawing/2014/main" id="{9391B971-A839-4E17-9752-F7D871D24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335" y="1661048"/>
            <a:ext cx="3116245" cy="321441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0000CC"/>
              </a:buClr>
              <a:buSzPct val="130000"/>
              <a:buFont typeface="Wingdings" panose="05000000000000000000" pitchFamily="2" charset="2"/>
              <a:buNone/>
            </a:pPr>
            <a:r>
              <a:rPr lang="en-GB" altLang="fi-FI" sz="1596"/>
              <a:t>3. Is ecological status good?</a:t>
            </a:r>
          </a:p>
        </p:txBody>
      </p:sp>
      <p:sp>
        <p:nvSpPr>
          <p:cNvPr id="139279" name="Text Box 15">
            <a:extLst>
              <a:ext uri="{FF2B5EF4-FFF2-40B4-BE49-F238E27FC236}">
                <a16:creationId xmlns:a16="http://schemas.microsoft.com/office/drawing/2014/main" id="{6A9BF9EC-F664-4CCF-9F9F-431F794A5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0735" y="2498697"/>
            <a:ext cx="608048" cy="36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fi-FI" sz="1795" b="1">
                <a:solidFill>
                  <a:srgbClr val="FF3300"/>
                </a:solidFill>
              </a:rPr>
              <a:t>No</a:t>
            </a:r>
          </a:p>
        </p:txBody>
      </p:sp>
      <p:sp>
        <p:nvSpPr>
          <p:cNvPr id="139280" name="Line 16">
            <a:extLst>
              <a:ext uri="{FF2B5EF4-FFF2-40B4-BE49-F238E27FC236}">
                <a16:creationId xmlns:a16="http://schemas.microsoft.com/office/drawing/2014/main" id="{47754B65-6C16-43F1-A047-2FEE1CD1F141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2776" y="2696629"/>
            <a:ext cx="76006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39281" name="Line 17">
            <a:extLst>
              <a:ext uri="{FF2B5EF4-FFF2-40B4-BE49-F238E27FC236}">
                <a16:creationId xmlns:a16="http://schemas.microsoft.com/office/drawing/2014/main" id="{93975189-0D84-4593-A7CF-0643BF288A47}"/>
              </a:ext>
            </a:extLst>
          </p:cNvPr>
          <p:cNvSpPr>
            <a:spLocks noChangeShapeType="1"/>
          </p:cNvSpPr>
          <p:nvPr/>
        </p:nvSpPr>
        <p:spPr bwMode="auto">
          <a:xfrm>
            <a:off x="5400675" y="2696629"/>
            <a:ext cx="608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39282" name="Line 18">
            <a:extLst>
              <a:ext uri="{FF2B5EF4-FFF2-40B4-BE49-F238E27FC236}">
                <a16:creationId xmlns:a16="http://schemas.microsoft.com/office/drawing/2014/main" id="{A310F2DA-4D2B-4E65-B9F4-988F8682E0C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8424" y="1976155"/>
            <a:ext cx="0" cy="38003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39283" name="Text Box 19">
            <a:extLst>
              <a:ext uri="{FF2B5EF4-FFF2-40B4-BE49-F238E27FC236}">
                <a16:creationId xmlns:a16="http://schemas.microsoft.com/office/drawing/2014/main" id="{8BEE8A2E-1FFF-4018-BB18-B4211C8FF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2448" y="1292102"/>
            <a:ext cx="1292102" cy="36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fi-FI" sz="1795" b="1">
                <a:solidFill>
                  <a:srgbClr val="FF3300"/>
                </a:solidFill>
              </a:rPr>
              <a:t>No</a:t>
            </a:r>
          </a:p>
        </p:txBody>
      </p:sp>
      <p:sp>
        <p:nvSpPr>
          <p:cNvPr id="139284" name="Text Box 20">
            <a:extLst>
              <a:ext uri="{FF2B5EF4-FFF2-40B4-BE49-F238E27FC236}">
                <a16:creationId xmlns:a16="http://schemas.microsoft.com/office/drawing/2014/main" id="{C463399D-0241-47B7-A1A7-AA786D31F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334" y="2376771"/>
            <a:ext cx="3800299" cy="5415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0000CC"/>
              </a:buClr>
              <a:buSzPct val="130000"/>
              <a:buFont typeface="Wingdings" panose="05000000000000000000" pitchFamily="2" charset="2"/>
              <a:buNone/>
            </a:pPr>
            <a:r>
              <a:rPr lang="en-GB" altLang="fi-FI" sz="1596"/>
              <a:t>4. Is lowered status based on physical modifications of water bodies?</a:t>
            </a:r>
          </a:p>
        </p:txBody>
      </p:sp>
      <p:sp>
        <p:nvSpPr>
          <p:cNvPr id="139285" name="Line 21">
            <a:extLst>
              <a:ext uri="{FF2B5EF4-FFF2-40B4-BE49-F238E27FC236}">
                <a16:creationId xmlns:a16="http://schemas.microsoft.com/office/drawing/2014/main" id="{742CF7FB-9903-4B4E-89B9-790D31BC69B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8424" y="2894561"/>
            <a:ext cx="0" cy="53204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39286" name="Text Box 22">
            <a:extLst>
              <a:ext uri="{FF2B5EF4-FFF2-40B4-BE49-F238E27FC236}">
                <a16:creationId xmlns:a16="http://schemas.microsoft.com/office/drawing/2014/main" id="{714AF5F2-8E82-47BD-B915-1B748E562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442" y="3046574"/>
            <a:ext cx="836066" cy="36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fi-FI" sz="1795" b="1">
                <a:solidFill>
                  <a:srgbClr val="339933"/>
                </a:solidFill>
              </a:rPr>
              <a:t>Yes</a:t>
            </a:r>
          </a:p>
        </p:txBody>
      </p:sp>
      <p:sp>
        <p:nvSpPr>
          <p:cNvPr id="139287" name="Text Box 23">
            <a:extLst>
              <a:ext uri="{FF2B5EF4-FFF2-40B4-BE49-F238E27FC236}">
                <a16:creationId xmlns:a16="http://schemas.microsoft.com/office/drawing/2014/main" id="{1C14638E-85E9-4DAE-B72C-48CAB1456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335" y="3410768"/>
            <a:ext cx="4408346" cy="7616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0000CC"/>
              </a:buClr>
              <a:buSzPct val="130000"/>
              <a:buFont typeface="Wingdings" panose="05000000000000000000" pitchFamily="2" charset="2"/>
              <a:buNone/>
            </a:pPr>
            <a:r>
              <a:rPr lang="en-GB" altLang="fi-FI" sz="1596"/>
              <a:t>5. Is it possible to reach a good ecological status without any significant effects on use of water body (art. 4 (3))?</a:t>
            </a:r>
          </a:p>
        </p:txBody>
      </p:sp>
      <p:sp>
        <p:nvSpPr>
          <p:cNvPr id="139288" name="Line 24">
            <a:extLst>
              <a:ext uri="{FF2B5EF4-FFF2-40B4-BE49-F238E27FC236}">
                <a16:creationId xmlns:a16="http://schemas.microsoft.com/office/drawing/2014/main" id="{70DE9BE7-28E0-4ECF-804F-186330F649B2}"/>
              </a:ext>
            </a:extLst>
          </p:cNvPr>
          <p:cNvSpPr>
            <a:spLocks noChangeShapeType="1"/>
          </p:cNvSpPr>
          <p:nvPr/>
        </p:nvSpPr>
        <p:spPr bwMode="auto">
          <a:xfrm>
            <a:off x="7452836" y="5174740"/>
            <a:ext cx="30402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39289" name="Text Box 25">
            <a:extLst>
              <a:ext uri="{FF2B5EF4-FFF2-40B4-BE49-F238E27FC236}">
                <a16:creationId xmlns:a16="http://schemas.microsoft.com/office/drawing/2014/main" id="{DCAAAE14-463F-46AC-8F88-F8F249560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8782" y="5022729"/>
            <a:ext cx="836066" cy="36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fi-FI" sz="1795" b="1">
                <a:solidFill>
                  <a:srgbClr val="339933"/>
                </a:solidFill>
              </a:rPr>
              <a:t>Yes</a:t>
            </a:r>
          </a:p>
        </p:txBody>
      </p:sp>
      <p:sp>
        <p:nvSpPr>
          <p:cNvPr id="139290" name="Line 26">
            <a:extLst>
              <a:ext uri="{FF2B5EF4-FFF2-40B4-BE49-F238E27FC236}">
                <a16:creationId xmlns:a16="http://schemas.microsoft.com/office/drawing/2014/main" id="{E6CC6AAC-1C1E-4187-B5EB-A732F8BE27B8}"/>
              </a:ext>
            </a:extLst>
          </p:cNvPr>
          <p:cNvSpPr>
            <a:spLocks noChangeShapeType="1"/>
          </p:cNvSpPr>
          <p:nvPr/>
        </p:nvSpPr>
        <p:spPr bwMode="auto">
          <a:xfrm>
            <a:off x="6160735" y="5174740"/>
            <a:ext cx="45603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39291" name="Line 27">
            <a:extLst>
              <a:ext uri="{FF2B5EF4-FFF2-40B4-BE49-F238E27FC236}">
                <a16:creationId xmlns:a16="http://schemas.microsoft.com/office/drawing/2014/main" id="{4EA95569-0456-46A8-9233-B4213986321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8424" y="4414680"/>
            <a:ext cx="0" cy="45603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39292" name="Text Box 28">
            <a:extLst>
              <a:ext uri="{FF2B5EF4-FFF2-40B4-BE49-F238E27FC236}">
                <a16:creationId xmlns:a16="http://schemas.microsoft.com/office/drawing/2014/main" id="{27BD9B62-05BE-4596-A3ED-1B5767E5E8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2448" y="4566693"/>
            <a:ext cx="608048" cy="36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fi-FI" sz="1795" b="1">
                <a:solidFill>
                  <a:srgbClr val="FF3300"/>
                </a:solidFill>
              </a:rPr>
              <a:t>NO</a:t>
            </a:r>
          </a:p>
        </p:txBody>
      </p:sp>
      <p:sp>
        <p:nvSpPr>
          <p:cNvPr id="139293" name="Text Box 29">
            <a:extLst>
              <a:ext uri="{FF2B5EF4-FFF2-40B4-BE49-F238E27FC236}">
                <a16:creationId xmlns:a16="http://schemas.microsoft.com/office/drawing/2014/main" id="{60C1C2F3-C92D-492A-BC6E-6C2F99A5B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335" y="4946722"/>
            <a:ext cx="4180328" cy="9817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0000CC"/>
              </a:buClr>
              <a:buSzPct val="130000"/>
              <a:buFont typeface="Wingdings" panose="05000000000000000000" pitchFamily="2" charset="2"/>
              <a:buNone/>
            </a:pPr>
            <a:r>
              <a:rPr lang="en-GB" altLang="fi-FI" sz="1596"/>
              <a:t>6. Is it possible to reach benefits enabled by physical modifications by other means (art. 4 (3))? </a:t>
            </a:r>
            <a:br>
              <a:rPr lang="en-GB" altLang="fi-FI" sz="1596"/>
            </a:br>
            <a:endParaRPr lang="en-GB" altLang="fi-FI" sz="1596"/>
          </a:p>
        </p:txBody>
      </p:sp>
      <p:sp>
        <p:nvSpPr>
          <p:cNvPr id="139294" name="Text Box 30" descr="20%">
            <a:extLst>
              <a:ext uri="{FF2B5EF4-FFF2-40B4-BE49-F238E27FC236}">
                <a16:creationId xmlns:a16="http://schemas.microsoft.com/office/drawing/2014/main" id="{FD040BC6-00C9-4491-BF88-7BC60E416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335" y="760061"/>
            <a:ext cx="4788376" cy="321442"/>
          </a:xfrm>
          <a:prstGeom prst="rect">
            <a:avLst/>
          </a:prstGeom>
          <a:pattFill prst="pct20">
            <a:fgClr>
              <a:srgbClr val="FF00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0000CC"/>
              </a:buClr>
              <a:buSzPct val="130000"/>
              <a:buFont typeface="Wingdings" panose="05000000000000000000" pitchFamily="2" charset="2"/>
              <a:buNone/>
            </a:pPr>
            <a:r>
              <a:rPr lang="en-GB" altLang="fi-FI" sz="1596"/>
              <a:t>2. Is hydromorphological change significant?</a:t>
            </a:r>
          </a:p>
        </p:txBody>
      </p:sp>
      <p:sp>
        <p:nvSpPr>
          <p:cNvPr id="139295" name="Text Box 31" descr="20%">
            <a:extLst>
              <a:ext uri="{FF2B5EF4-FFF2-40B4-BE49-F238E27FC236}">
                <a16:creationId xmlns:a16="http://schemas.microsoft.com/office/drawing/2014/main" id="{969B6860-465A-426F-AC04-F587FA080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328" y="76007"/>
            <a:ext cx="3648287" cy="321442"/>
          </a:xfrm>
          <a:prstGeom prst="rect">
            <a:avLst/>
          </a:prstGeom>
          <a:pattFill prst="pct20">
            <a:fgClr>
              <a:srgbClr val="FF00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0000CC"/>
              </a:buClr>
              <a:buSzPct val="130000"/>
              <a:buFont typeface="Wingdings" panose="05000000000000000000" pitchFamily="2" charset="2"/>
              <a:buNone/>
            </a:pPr>
            <a:r>
              <a:rPr lang="en-GB" altLang="fi-FI" sz="1596"/>
              <a:t>1. Is water body artificial?</a:t>
            </a:r>
          </a:p>
        </p:txBody>
      </p:sp>
      <p:sp>
        <p:nvSpPr>
          <p:cNvPr id="139296" name="Line 32">
            <a:extLst>
              <a:ext uri="{FF2B5EF4-FFF2-40B4-BE49-F238E27FC236}">
                <a16:creationId xmlns:a16="http://schemas.microsoft.com/office/drawing/2014/main" id="{126ADE7B-7811-4C0F-A74D-2014A7EA659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8424" y="380030"/>
            <a:ext cx="0" cy="45603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 sz="1795"/>
          </a:p>
        </p:txBody>
      </p:sp>
      <p:sp>
        <p:nvSpPr>
          <p:cNvPr id="139297" name="Text Box 33">
            <a:extLst>
              <a:ext uri="{FF2B5EF4-FFF2-40B4-BE49-F238E27FC236}">
                <a16:creationId xmlns:a16="http://schemas.microsoft.com/office/drawing/2014/main" id="{2C5D826F-2AF4-4F5B-BF0D-C8F96C500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8693" y="183682"/>
            <a:ext cx="836066" cy="36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fi-FI" sz="1795" b="1">
                <a:solidFill>
                  <a:srgbClr val="339933"/>
                </a:solidFill>
              </a:rPr>
              <a:t>Yes</a:t>
            </a:r>
          </a:p>
        </p:txBody>
      </p:sp>
      <p:sp>
        <p:nvSpPr>
          <p:cNvPr id="139298" name="Line 34">
            <a:extLst>
              <a:ext uri="{FF2B5EF4-FFF2-40B4-BE49-F238E27FC236}">
                <a16:creationId xmlns:a16="http://schemas.microsoft.com/office/drawing/2014/main" id="{88DB69C7-B1BA-4A63-9EF4-B6EB048C183F}"/>
              </a:ext>
            </a:extLst>
          </p:cNvPr>
          <p:cNvSpPr>
            <a:spLocks noChangeShapeType="1"/>
          </p:cNvSpPr>
          <p:nvPr/>
        </p:nvSpPr>
        <p:spPr bwMode="auto">
          <a:xfrm>
            <a:off x="6312747" y="335693"/>
            <a:ext cx="45603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39299" name="Text Box 35">
            <a:extLst>
              <a:ext uri="{FF2B5EF4-FFF2-40B4-BE49-F238E27FC236}">
                <a16:creationId xmlns:a16="http://schemas.microsoft.com/office/drawing/2014/main" id="{959AEE55-856E-4693-9C2B-D71CEF9E4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2806" y="152012"/>
            <a:ext cx="2660209" cy="4053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altLang="fi-FI" sz="1995" b="1">
                <a:solidFill>
                  <a:srgbClr val="FFCC00"/>
                </a:solidFill>
              </a:rPr>
              <a:t>ARTIFICIAL</a:t>
            </a:r>
          </a:p>
        </p:txBody>
      </p:sp>
      <p:sp>
        <p:nvSpPr>
          <p:cNvPr id="139300" name="Line 36">
            <a:extLst>
              <a:ext uri="{FF2B5EF4-FFF2-40B4-BE49-F238E27FC236}">
                <a16:creationId xmlns:a16="http://schemas.microsoft.com/office/drawing/2014/main" id="{0A5F9F25-25CB-491D-A5A1-03BBB79CC6B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72657" y="335693"/>
            <a:ext cx="38003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39301" name="Rectangle 37">
            <a:extLst>
              <a:ext uri="{FF2B5EF4-FFF2-40B4-BE49-F238E27FC236}">
                <a16:creationId xmlns:a16="http://schemas.microsoft.com/office/drawing/2014/main" id="{1CEAAE49-319B-4070-BF63-A1D6ACC1C6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5701" y="432284"/>
            <a:ext cx="459210" cy="367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fi-FI" sz="1795" b="1">
                <a:solidFill>
                  <a:srgbClr val="FF3300"/>
                </a:solidFill>
              </a:rPr>
              <a:t>No</a:t>
            </a:r>
          </a:p>
        </p:txBody>
      </p:sp>
      <p:sp>
        <p:nvSpPr>
          <p:cNvPr id="139302" name="Line 38">
            <a:extLst>
              <a:ext uri="{FF2B5EF4-FFF2-40B4-BE49-F238E27FC236}">
                <a16:creationId xmlns:a16="http://schemas.microsoft.com/office/drawing/2014/main" id="{2C16CC67-64B0-4CE1-B5E3-443C3BD50E03}"/>
              </a:ext>
            </a:extLst>
          </p:cNvPr>
          <p:cNvSpPr>
            <a:spLocks noChangeShapeType="1"/>
          </p:cNvSpPr>
          <p:nvPr/>
        </p:nvSpPr>
        <p:spPr bwMode="auto">
          <a:xfrm>
            <a:off x="8972956" y="988078"/>
            <a:ext cx="0" cy="509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 sz="1795"/>
          </a:p>
        </p:txBody>
      </p:sp>
      <p:sp>
        <p:nvSpPr>
          <p:cNvPr id="139303" name="Text Box 39">
            <a:extLst>
              <a:ext uri="{FF2B5EF4-FFF2-40B4-BE49-F238E27FC236}">
                <a16:creationId xmlns:a16="http://schemas.microsoft.com/office/drawing/2014/main" id="{1481D803-F932-4230-A3D8-78A797705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4938" y="1520120"/>
            <a:ext cx="1292102" cy="335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sq-AL" altLang="fi-FI" sz="1596" b="1">
              <a:solidFill>
                <a:srgbClr val="339933"/>
              </a:solidFill>
            </a:endParaRPr>
          </a:p>
        </p:txBody>
      </p:sp>
      <p:sp>
        <p:nvSpPr>
          <p:cNvPr id="139304" name="Line 40">
            <a:extLst>
              <a:ext uri="{FF2B5EF4-FFF2-40B4-BE49-F238E27FC236}">
                <a16:creationId xmlns:a16="http://schemas.microsoft.com/office/drawing/2014/main" id="{1BAB8A3E-8938-4F26-9DF3-F73C153334B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8424" y="1292102"/>
            <a:ext cx="0" cy="38003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39305" name="Text Box 41">
            <a:extLst>
              <a:ext uri="{FF2B5EF4-FFF2-40B4-BE49-F238E27FC236}">
                <a16:creationId xmlns:a16="http://schemas.microsoft.com/office/drawing/2014/main" id="{9DF42F98-543D-4D5C-B8ED-698EE48B9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8693" y="1716469"/>
            <a:ext cx="1292102" cy="36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fi-FI" sz="1795" b="1">
                <a:solidFill>
                  <a:srgbClr val="339933"/>
                </a:solidFill>
              </a:rPr>
              <a:t>Yes</a:t>
            </a:r>
          </a:p>
        </p:txBody>
      </p:sp>
      <p:sp>
        <p:nvSpPr>
          <p:cNvPr id="139306" name="Line 42">
            <a:extLst>
              <a:ext uri="{FF2B5EF4-FFF2-40B4-BE49-F238E27FC236}">
                <a16:creationId xmlns:a16="http://schemas.microsoft.com/office/drawing/2014/main" id="{FF8FD002-F229-4553-9588-A22D831E2BB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84729" y="988078"/>
            <a:ext cx="38003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39307" name="Line 43">
            <a:extLst>
              <a:ext uri="{FF2B5EF4-FFF2-40B4-BE49-F238E27FC236}">
                <a16:creationId xmlns:a16="http://schemas.microsoft.com/office/drawing/2014/main" id="{3F459EFA-BEFA-4892-880B-91C8A3232171}"/>
              </a:ext>
            </a:extLst>
          </p:cNvPr>
          <p:cNvSpPr>
            <a:spLocks noChangeShapeType="1"/>
          </p:cNvSpPr>
          <p:nvPr/>
        </p:nvSpPr>
        <p:spPr bwMode="auto">
          <a:xfrm>
            <a:off x="6920795" y="988078"/>
            <a:ext cx="205216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 sz="1795"/>
          </a:p>
        </p:txBody>
      </p:sp>
      <p:sp>
        <p:nvSpPr>
          <p:cNvPr id="139308" name="Text Box 44">
            <a:extLst>
              <a:ext uri="{FF2B5EF4-FFF2-40B4-BE49-F238E27FC236}">
                <a16:creationId xmlns:a16="http://schemas.microsoft.com/office/drawing/2014/main" id="{FD884C63-C579-4823-92BB-CF0E54A50B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2448" y="1990407"/>
            <a:ext cx="1292102" cy="365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fi-FI" sz="1795" b="1">
                <a:solidFill>
                  <a:srgbClr val="FF3300"/>
                </a:solidFill>
              </a:rPr>
              <a:t>No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>
            <a:extLst>
              <a:ext uri="{FF2B5EF4-FFF2-40B4-BE49-F238E27FC236}">
                <a16:creationId xmlns:a16="http://schemas.microsoft.com/office/drawing/2014/main" id="{52192B75-D246-4F2A-8238-8DB93C0AFC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3. Is ecological status good?</a:t>
            </a:r>
          </a:p>
        </p:txBody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2CE3EA22-F151-4EB4-B6EB-F532290B71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altLang="fi-FI" dirty="0" err="1"/>
              <a:t>When</a:t>
            </a:r>
            <a:r>
              <a:rPr lang="fi-FI" altLang="fi-FI" dirty="0"/>
              <a:t> </a:t>
            </a:r>
            <a:r>
              <a:rPr lang="fi-FI" altLang="fi-FI" dirty="0" err="1"/>
              <a:t>ecological</a:t>
            </a:r>
            <a:r>
              <a:rPr lang="fi-FI" altLang="fi-FI" dirty="0"/>
              <a:t> status is </a:t>
            </a:r>
            <a:r>
              <a:rPr lang="fi-FI" altLang="fi-FI" dirty="0" err="1"/>
              <a:t>good</a:t>
            </a:r>
            <a:r>
              <a:rPr lang="fi-FI" altLang="fi-FI" dirty="0"/>
              <a:t>, </a:t>
            </a:r>
            <a:r>
              <a:rPr lang="fi-FI" altLang="fi-FI" dirty="0" err="1"/>
              <a:t>water</a:t>
            </a:r>
            <a:r>
              <a:rPr lang="fi-FI" altLang="fi-FI" dirty="0"/>
              <a:t> </a:t>
            </a:r>
            <a:r>
              <a:rPr lang="fi-FI" altLang="fi-FI" dirty="0" err="1"/>
              <a:t>body</a:t>
            </a:r>
            <a:r>
              <a:rPr lang="fi-FI" altLang="fi-FI" dirty="0"/>
              <a:t> </a:t>
            </a:r>
            <a:r>
              <a:rPr lang="fi-FI" altLang="fi-FI" dirty="0" err="1"/>
              <a:t>cannot</a:t>
            </a:r>
            <a:r>
              <a:rPr lang="fi-FI" altLang="fi-FI" dirty="0"/>
              <a:t> </a:t>
            </a:r>
            <a:r>
              <a:rPr lang="fi-FI" altLang="fi-FI" dirty="0" err="1"/>
              <a:t>be</a:t>
            </a:r>
            <a:r>
              <a:rPr lang="fi-FI" altLang="fi-FI" dirty="0"/>
              <a:t> </a:t>
            </a:r>
            <a:r>
              <a:rPr lang="fi-FI" altLang="fi-FI" dirty="0" err="1"/>
              <a:t>designated</a:t>
            </a:r>
            <a:r>
              <a:rPr lang="fi-FI" altLang="fi-FI" dirty="0"/>
              <a:t> as </a:t>
            </a:r>
            <a:r>
              <a:rPr lang="fi-FI" altLang="fi-FI" dirty="0" err="1"/>
              <a:t>heavily</a:t>
            </a:r>
            <a:r>
              <a:rPr lang="fi-FI" altLang="fi-FI" dirty="0"/>
              <a:t> </a:t>
            </a:r>
            <a:r>
              <a:rPr lang="fi-FI" altLang="fi-FI" dirty="0" err="1"/>
              <a:t>modified</a:t>
            </a:r>
            <a:r>
              <a:rPr lang="fi-FI" altLang="fi-FI" dirty="0"/>
              <a:t>, </a:t>
            </a:r>
            <a:r>
              <a:rPr lang="fi-FI" altLang="fi-FI" dirty="0" err="1"/>
              <a:t>although</a:t>
            </a:r>
            <a:r>
              <a:rPr lang="fi-FI" altLang="fi-FI" dirty="0"/>
              <a:t> </a:t>
            </a:r>
            <a:r>
              <a:rPr lang="fi-FI" altLang="fi-FI" dirty="0" err="1"/>
              <a:t>hydro-morphological</a:t>
            </a:r>
            <a:r>
              <a:rPr lang="fi-FI" altLang="fi-FI" dirty="0"/>
              <a:t> </a:t>
            </a:r>
            <a:r>
              <a:rPr lang="fi-FI" altLang="fi-FI" dirty="0" err="1"/>
              <a:t>change</a:t>
            </a:r>
            <a:r>
              <a:rPr lang="fi-FI" altLang="fi-FI" dirty="0"/>
              <a:t> is </a:t>
            </a:r>
            <a:r>
              <a:rPr lang="fi-FI" altLang="fi-FI" dirty="0" err="1"/>
              <a:t>significant</a:t>
            </a:r>
            <a:endParaRPr lang="fi-FI" altLang="fi-FI" dirty="0"/>
          </a:p>
          <a:p>
            <a:r>
              <a:rPr lang="fi-FI" altLang="fi-FI" dirty="0" err="1"/>
              <a:t>Difficult</a:t>
            </a:r>
            <a:r>
              <a:rPr lang="fi-FI" altLang="fi-FI" dirty="0"/>
              <a:t> </a:t>
            </a:r>
            <a:r>
              <a:rPr lang="fi-FI" altLang="fi-FI" dirty="0" err="1"/>
              <a:t>task</a:t>
            </a:r>
            <a:r>
              <a:rPr lang="fi-FI" altLang="fi-FI" dirty="0"/>
              <a:t> for </a:t>
            </a:r>
            <a:r>
              <a:rPr lang="fi-FI" altLang="fi-FI" dirty="0" err="1"/>
              <a:t>defining</a:t>
            </a:r>
            <a:r>
              <a:rPr lang="fi-FI" altLang="fi-FI" dirty="0"/>
              <a:t> </a:t>
            </a:r>
            <a:r>
              <a:rPr lang="fi-FI" altLang="fi-FI" dirty="0" err="1"/>
              <a:t>ecological</a:t>
            </a:r>
            <a:r>
              <a:rPr lang="fi-FI" altLang="fi-FI" dirty="0"/>
              <a:t> status</a:t>
            </a:r>
          </a:p>
          <a:p>
            <a:pPr lvl="1"/>
            <a:r>
              <a:rPr lang="fi-FI" altLang="fi-FI" dirty="0" err="1"/>
              <a:t>Temporary</a:t>
            </a:r>
            <a:r>
              <a:rPr lang="fi-FI" altLang="fi-FI" dirty="0"/>
              <a:t>/</a:t>
            </a:r>
            <a:r>
              <a:rPr lang="fi-FI" altLang="fi-FI" dirty="0" err="1"/>
              <a:t>seasonal</a:t>
            </a:r>
            <a:r>
              <a:rPr lang="fi-FI" altLang="fi-FI" dirty="0"/>
              <a:t> </a:t>
            </a:r>
            <a:r>
              <a:rPr lang="fi-FI" altLang="fi-FI" dirty="0" err="1"/>
              <a:t>waters</a:t>
            </a:r>
            <a:endParaRPr lang="fi-FI" altLang="fi-FI" dirty="0"/>
          </a:p>
          <a:p>
            <a:pPr lvl="1"/>
            <a:r>
              <a:rPr lang="fi-FI" altLang="fi-FI" dirty="0" err="1"/>
              <a:t>Ecological</a:t>
            </a:r>
            <a:r>
              <a:rPr lang="fi-FI" altLang="fi-FI" dirty="0"/>
              <a:t> </a:t>
            </a:r>
            <a:r>
              <a:rPr lang="fi-FI" altLang="fi-FI" dirty="0" err="1"/>
              <a:t>indicators</a:t>
            </a:r>
            <a:r>
              <a:rPr lang="fi-FI" altLang="fi-FI" dirty="0"/>
              <a:t> </a:t>
            </a:r>
            <a:r>
              <a:rPr lang="fi-FI" altLang="fi-FI" dirty="0" err="1"/>
              <a:t>are</a:t>
            </a:r>
            <a:r>
              <a:rPr lang="fi-FI" altLang="fi-FI" dirty="0"/>
              <a:t> </a:t>
            </a:r>
            <a:r>
              <a:rPr lang="fi-FI" altLang="fi-FI" dirty="0" err="1"/>
              <a:t>sensitive</a:t>
            </a:r>
            <a:r>
              <a:rPr lang="fi-FI" altLang="fi-FI" dirty="0"/>
              <a:t> for </a:t>
            </a:r>
            <a:r>
              <a:rPr lang="fi-FI" altLang="fi-FI" dirty="0" err="1"/>
              <a:t>eutrophication</a:t>
            </a:r>
            <a:r>
              <a:rPr lang="fi-FI" altLang="fi-FI" dirty="0"/>
              <a:t>, </a:t>
            </a:r>
            <a:r>
              <a:rPr lang="fi-FI" altLang="fi-FI" dirty="0" err="1"/>
              <a:t>not</a:t>
            </a:r>
            <a:r>
              <a:rPr lang="fi-FI" altLang="fi-FI" dirty="0"/>
              <a:t> </a:t>
            </a:r>
            <a:r>
              <a:rPr lang="fi-FI" altLang="fi-FI" dirty="0" err="1"/>
              <a:t>hydromorphological</a:t>
            </a:r>
            <a:r>
              <a:rPr lang="fi-FI" altLang="fi-FI" dirty="0"/>
              <a:t> </a:t>
            </a:r>
            <a:r>
              <a:rPr lang="fi-FI" altLang="fi-FI" dirty="0" err="1"/>
              <a:t>change</a:t>
            </a:r>
            <a:endParaRPr lang="fi-FI" altLang="fi-FI" dirty="0"/>
          </a:p>
          <a:p>
            <a:pPr lvl="1"/>
            <a:r>
              <a:rPr lang="fi-FI" altLang="fi-FI" dirty="0" err="1"/>
              <a:t>Ecological</a:t>
            </a:r>
            <a:r>
              <a:rPr lang="fi-FI" altLang="fi-FI" dirty="0"/>
              <a:t> data is </a:t>
            </a:r>
            <a:r>
              <a:rPr lang="fi-FI" altLang="fi-FI" dirty="0" err="1"/>
              <a:t>missing</a:t>
            </a:r>
            <a:endParaRPr lang="fi-FI" altLang="fi-FI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ext Box 2">
            <a:extLst>
              <a:ext uri="{FF2B5EF4-FFF2-40B4-BE49-F238E27FC236}">
                <a16:creationId xmlns:a16="http://schemas.microsoft.com/office/drawing/2014/main" id="{5BC49ED0-6BB5-4F04-A4BF-373EEC09B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4758" y="3578615"/>
            <a:ext cx="836066" cy="36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fi-FI" sz="1795" b="1">
                <a:solidFill>
                  <a:srgbClr val="339933"/>
                </a:solidFill>
              </a:rPr>
              <a:t>Yes</a:t>
            </a:r>
          </a:p>
        </p:txBody>
      </p:sp>
      <p:sp>
        <p:nvSpPr>
          <p:cNvPr id="143363" name="Line 3">
            <a:extLst>
              <a:ext uri="{FF2B5EF4-FFF2-40B4-BE49-F238E27FC236}">
                <a16:creationId xmlns:a16="http://schemas.microsoft.com/office/drawing/2014/main" id="{502A5A43-36F7-49FE-8AC1-E529A8C4E01B}"/>
              </a:ext>
            </a:extLst>
          </p:cNvPr>
          <p:cNvSpPr>
            <a:spLocks noChangeShapeType="1"/>
          </p:cNvSpPr>
          <p:nvPr/>
        </p:nvSpPr>
        <p:spPr bwMode="auto">
          <a:xfrm>
            <a:off x="7072806" y="3790798"/>
            <a:ext cx="45603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43364" name="Line 4">
            <a:extLst>
              <a:ext uri="{FF2B5EF4-FFF2-40B4-BE49-F238E27FC236}">
                <a16:creationId xmlns:a16="http://schemas.microsoft.com/office/drawing/2014/main" id="{650F33F6-EDF7-4089-8EB1-85344FC0AF7D}"/>
              </a:ext>
            </a:extLst>
          </p:cNvPr>
          <p:cNvSpPr>
            <a:spLocks noChangeShapeType="1"/>
          </p:cNvSpPr>
          <p:nvPr/>
        </p:nvSpPr>
        <p:spPr bwMode="auto">
          <a:xfrm>
            <a:off x="5856711" y="3790798"/>
            <a:ext cx="38003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grpSp>
        <p:nvGrpSpPr>
          <p:cNvPr id="143365" name="Group 5">
            <a:extLst>
              <a:ext uri="{FF2B5EF4-FFF2-40B4-BE49-F238E27FC236}">
                <a16:creationId xmlns:a16="http://schemas.microsoft.com/office/drawing/2014/main" id="{1B087FD5-9CA6-4A5B-B33C-DC7EE7538BF2}"/>
              </a:ext>
            </a:extLst>
          </p:cNvPr>
          <p:cNvGrpSpPr>
            <a:grpSpLocks/>
          </p:cNvGrpSpPr>
          <p:nvPr/>
        </p:nvGrpSpPr>
        <p:grpSpPr bwMode="auto">
          <a:xfrm>
            <a:off x="2208424" y="6004472"/>
            <a:ext cx="1520119" cy="380030"/>
            <a:chOff x="2016" y="3984"/>
            <a:chExt cx="960" cy="240"/>
          </a:xfrm>
        </p:grpSpPr>
        <p:sp>
          <p:nvSpPr>
            <p:cNvPr id="143366" name="Line 6">
              <a:extLst>
                <a:ext uri="{FF2B5EF4-FFF2-40B4-BE49-F238E27FC236}">
                  <a16:creationId xmlns:a16="http://schemas.microsoft.com/office/drawing/2014/main" id="{A5EAD0F6-1F9E-4588-8838-D3075568D6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398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 sz="1795"/>
            </a:p>
          </p:txBody>
        </p:sp>
        <p:sp>
          <p:nvSpPr>
            <p:cNvPr id="143367" name="Line 7">
              <a:extLst>
                <a:ext uri="{FF2B5EF4-FFF2-40B4-BE49-F238E27FC236}">
                  <a16:creationId xmlns:a16="http://schemas.microsoft.com/office/drawing/2014/main" id="{63880D94-84C0-45F9-97CC-E56462EF39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4224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 sz="1795"/>
            </a:p>
          </p:txBody>
        </p:sp>
      </p:grpSp>
      <p:sp>
        <p:nvSpPr>
          <p:cNvPr id="143368" name="Text Box 8">
            <a:extLst>
              <a:ext uri="{FF2B5EF4-FFF2-40B4-BE49-F238E27FC236}">
                <a16:creationId xmlns:a16="http://schemas.microsoft.com/office/drawing/2014/main" id="{BBBD9D86-80BC-4F0F-9DE7-34CED5A66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8603" y="6124815"/>
            <a:ext cx="4940388" cy="4053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altLang="fi-FI" sz="1995" b="1">
                <a:solidFill>
                  <a:srgbClr val="FF0000"/>
                </a:solidFill>
              </a:rPr>
              <a:t>HEAVILY MODIFIED</a:t>
            </a:r>
          </a:p>
        </p:txBody>
      </p:sp>
      <p:sp>
        <p:nvSpPr>
          <p:cNvPr id="143369" name="Text Box 9">
            <a:extLst>
              <a:ext uri="{FF2B5EF4-FFF2-40B4-BE49-F238E27FC236}">
                <a16:creationId xmlns:a16="http://schemas.microsoft.com/office/drawing/2014/main" id="{6FE98C71-EE0A-42A2-AD1E-CCA618541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8454" y="5972804"/>
            <a:ext cx="608048" cy="3657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fi-FI" sz="1795" b="1">
                <a:solidFill>
                  <a:srgbClr val="FF3300"/>
                </a:solidFill>
              </a:rPr>
              <a:t>No</a:t>
            </a:r>
          </a:p>
        </p:txBody>
      </p:sp>
      <p:sp>
        <p:nvSpPr>
          <p:cNvPr id="143370" name="Text Box 10">
            <a:extLst>
              <a:ext uri="{FF2B5EF4-FFF2-40B4-BE49-F238E27FC236}">
                <a16:creationId xmlns:a16="http://schemas.microsoft.com/office/drawing/2014/main" id="{710C3AC9-5A23-4517-AE7F-60BE160D5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4758" y="836067"/>
            <a:ext cx="1292102" cy="36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fi-FI" sz="1795" b="1">
                <a:solidFill>
                  <a:srgbClr val="339933"/>
                </a:solidFill>
              </a:rPr>
              <a:t>Yes</a:t>
            </a:r>
          </a:p>
        </p:txBody>
      </p:sp>
      <p:sp>
        <p:nvSpPr>
          <p:cNvPr id="143371" name="Text Box 11">
            <a:extLst>
              <a:ext uri="{FF2B5EF4-FFF2-40B4-BE49-F238E27FC236}">
                <a16:creationId xmlns:a16="http://schemas.microsoft.com/office/drawing/2014/main" id="{73222B78-A33E-419E-B602-7D9E7C06459A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6317497" y="3344263"/>
            <a:ext cx="3800299" cy="4655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altLang="fi-FI" sz="2394" b="1">
                <a:solidFill>
                  <a:srgbClr val="006600"/>
                </a:solidFill>
              </a:rPr>
              <a:t>NATURAL</a:t>
            </a:r>
          </a:p>
        </p:txBody>
      </p:sp>
      <p:sp>
        <p:nvSpPr>
          <p:cNvPr id="143372" name="Line 12">
            <a:extLst>
              <a:ext uri="{FF2B5EF4-FFF2-40B4-BE49-F238E27FC236}">
                <a16:creationId xmlns:a16="http://schemas.microsoft.com/office/drawing/2014/main" id="{290FB98F-F209-4175-8115-DD6F61784C8A}"/>
              </a:ext>
            </a:extLst>
          </p:cNvPr>
          <p:cNvSpPr>
            <a:spLocks noChangeShapeType="1"/>
          </p:cNvSpPr>
          <p:nvPr/>
        </p:nvSpPr>
        <p:spPr bwMode="auto">
          <a:xfrm>
            <a:off x="6312746" y="1906483"/>
            <a:ext cx="114009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43373" name="Line 13">
            <a:extLst>
              <a:ext uri="{FF2B5EF4-FFF2-40B4-BE49-F238E27FC236}">
                <a16:creationId xmlns:a16="http://schemas.microsoft.com/office/drawing/2014/main" id="{DCE9503D-61BC-43B0-A767-41741F38A08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6591" y="1906483"/>
            <a:ext cx="114009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43374" name="Text Box 14" descr="20%">
            <a:extLst>
              <a:ext uri="{FF2B5EF4-FFF2-40B4-BE49-F238E27FC236}">
                <a16:creationId xmlns:a16="http://schemas.microsoft.com/office/drawing/2014/main" id="{D2798D5B-0278-4D5F-9B36-075C3253A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335" y="1661048"/>
            <a:ext cx="3116245" cy="321441"/>
          </a:xfrm>
          <a:prstGeom prst="rect">
            <a:avLst/>
          </a:prstGeom>
          <a:pattFill prst="pct20">
            <a:fgClr>
              <a:srgbClr val="FF00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0000CC"/>
              </a:buClr>
              <a:buSzPct val="130000"/>
              <a:buFont typeface="Wingdings" panose="05000000000000000000" pitchFamily="2" charset="2"/>
              <a:buNone/>
            </a:pPr>
            <a:r>
              <a:rPr lang="en-GB" altLang="fi-FI" sz="1596"/>
              <a:t>3. Is ecological status good?</a:t>
            </a:r>
          </a:p>
        </p:txBody>
      </p:sp>
      <p:sp>
        <p:nvSpPr>
          <p:cNvPr id="143375" name="Text Box 15">
            <a:extLst>
              <a:ext uri="{FF2B5EF4-FFF2-40B4-BE49-F238E27FC236}">
                <a16:creationId xmlns:a16="http://schemas.microsoft.com/office/drawing/2014/main" id="{915B4F0D-B967-4FAA-B51C-004331A16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0735" y="2498697"/>
            <a:ext cx="608048" cy="36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fi-FI" sz="1795" b="1">
                <a:solidFill>
                  <a:srgbClr val="FF3300"/>
                </a:solidFill>
              </a:rPr>
              <a:t>No</a:t>
            </a:r>
          </a:p>
        </p:txBody>
      </p:sp>
      <p:sp>
        <p:nvSpPr>
          <p:cNvPr id="143376" name="Line 16">
            <a:extLst>
              <a:ext uri="{FF2B5EF4-FFF2-40B4-BE49-F238E27FC236}">
                <a16:creationId xmlns:a16="http://schemas.microsoft.com/office/drawing/2014/main" id="{714AEE46-04A9-451D-9C2A-E763C62C65BA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2776" y="2696629"/>
            <a:ext cx="76006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43377" name="Line 17">
            <a:extLst>
              <a:ext uri="{FF2B5EF4-FFF2-40B4-BE49-F238E27FC236}">
                <a16:creationId xmlns:a16="http://schemas.microsoft.com/office/drawing/2014/main" id="{E9C87A66-5B3B-4DA9-A9A7-3E27E8F912DB}"/>
              </a:ext>
            </a:extLst>
          </p:cNvPr>
          <p:cNvSpPr>
            <a:spLocks noChangeShapeType="1"/>
          </p:cNvSpPr>
          <p:nvPr/>
        </p:nvSpPr>
        <p:spPr bwMode="auto">
          <a:xfrm>
            <a:off x="5400675" y="2696629"/>
            <a:ext cx="608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43378" name="Line 18">
            <a:extLst>
              <a:ext uri="{FF2B5EF4-FFF2-40B4-BE49-F238E27FC236}">
                <a16:creationId xmlns:a16="http://schemas.microsoft.com/office/drawing/2014/main" id="{B5A05AB1-ADB3-4BA0-9B8C-A00E890A65F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8424" y="1976155"/>
            <a:ext cx="0" cy="38003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43379" name="Text Box 19">
            <a:extLst>
              <a:ext uri="{FF2B5EF4-FFF2-40B4-BE49-F238E27FC236}">
                <a16:creationId xmlns:a16="http://schemas.microsoft.com/office/drawing/2014/main" id="{1DF62E3D-44F3-41A1-91EF-495178ED8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2448" y="1292102"/>
            <a:ext cx="1292102" cy="36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fi-FI" sz="1795" b="1">
                <a:solidFill>
                  <a:srgbClr val="FF3300"/>
                </a:solidFill>
              </a:rPr>
              <a:t>No</a:t>
            </a:r>
          </a:p>
        </p:txBody>
      </p:sp>
      <p:sp>
        <p:nvSpPr>
          <p:cNvPr id="143380" name="Text Box 20">
            <a:extLst>
              <a:ext uri="{FF2B5EF4-FFF2-40B4-BE49-F238E27FC236}">
                <a16:creationId xmlns:a16="http://schemas.microsoft.com/office/drawing/2014/main" id="{2000AE0C-D1F2-47DE-A84E-EE7391E8C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334" y="2376771"/>
            <a:ext cx="3800299" cy="54154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0000CC"/>
              </a:buClr>
              <a:buSzPct val="130000"/>
              <a:buFont typeface="Wingdings" panose="05000000000000000000" pitchFamily="2" charset="2"/>
              <a:buNone/>
            </a:pPr>
            <a:r>
              <a:rPr lang="en-GB" altLang="fi-FI" sz="1596"/>
              <a:t>4. Is lowered status based on physical modifications of water bodies?</a:t>
            </a:r>
          </a:p>
        </p:txBody>
      </p:sp>
      <p:sp>
        <p:nvSpPr>
          <p:cNvPr id="143381" name="Line 21">
            <a:extLst>
              <a:ext uri="{FF2B5EF4-FFF2-40B4-BE49-F238E27FC236}">
                <a16:creationId xmlns:a16="http://schemas.microsoft.com/office/drawing/2014/main" id="{E39DA156-C795-4155-BDB3-BD9728AA9BB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8424" y="2894561"/>
            <a:ext cx="0" cy="53204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43382" name="Text Box 22">
            <a:extLst>
              <a:ext uri="{FF2B5EF4-FFF2-40B4-BE49-F238E27FC236}">
                <a16:creationId xmlns:a16="http://schemas.microsoft.com/office/drawing/2014/main" id="{F109D9C3-C2CD-4521-9966-832F79026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442" y="3046574"/>
            <a:ext cx="836066" cy="36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fi-FI" sz="1795" b="1">
                <a:solidFill>
                  <a:srgbClr val="339933"/>
                </a:solidFill>
              </a:rPr>
              <a:t>Yes</a:t>
            </a:r>
          </a:p>
        </p:txBody>
      </p:sp>
      <p:sp>
        <p:nvSpPr>
          <p:cNvPr id="143383" name="Text Box 23">
            <a:extLst>
              <a:ext uri="{FF2B5EF4-FFF2-40B4-BE49-F238E27FC236}">
                <a16:creationId xmlns:a16="http://schemas.microsoft.com/office/drawing/2014/main" id="{4FC2E046-12BA-406B-95B6-82D9D7BC1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335" y="3410768"/>
            <a:ext cx="4408346" cy="7616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0000CC"/>
              </a:buClr>
              <a:buSzPct val="130000"/>
              <a:buFont typeface="Wingdings" panose="05000000000000000000" pitchFamily="2" charset="2"/>
              <a:buNone/>
            </a:pPr>
            <a:r>
              <a:rPr lang="en-GB" altLang="fi-FI" sz="1596"/>
              <a:t>5. Is it possible to reach a good ecological status without any significant effects on use of water body (art. 4 (3))?</a:t>
            </a:r>
          </a:p>
        </p:txBody>
      </p:sp>
      <p:sp>
        <p:nvSpPr>
          <p:cNvPr id="143384" name="Line 24">
            <a:extLst>
              <a:ext uri="{FF2B5EF4-FFF2-40B4-BE49-F238E27FC236}">
                <a16:creationId xmlns:a16="http://schemas.microsoft.com/office/drawing/2014/main" id="{40A9C218-A6EA-4D2A-A0F1-FE3F27B12CA9}"/>
              </a:ext>
            </a:extLst>
          </p:cNvPr>
          <p:cNvSpPr>
            <a:spLocks noChangeShapeType="1"/>
          </p:cNvSpPr>
          <p:nvPr/>
        </p:nvSpPr>
        <p:spPr bwMode="auto">
          <a:xfrm>
            <a:off x="7452836" y="5174740"/>
            <a:ext cx="30402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43385" name="Text Box 25">
            <a:extLst>
              <a:ext uri="{FF2B5EF4-FFF2-40B4-BE49-F238E27FC236}">
                <a16:creationId xmlns:a16="http://schemas.microsoft.com/office/drawing/2014/main" id="{6A51E439-D6DF-4756-B2B3-31575FD41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8782" y="5022729"/>
            <a:ext cx="836066" cy="36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fi-FI" sz="1795" b="1">
                <a:solidFill>
                  <a:srgbClr val="339933"/>
                </a:solidFill>
              </a:rPr>
              <a:t>Yes</a:t>
            </a:r>
          </a:p>
        </p:txBody>
      </p:sp>
      <p:sp>
        <p:nvSpPr>
          <p:cNvPr id="143386" name="Line 26">
            <a:extLst>
              <a:ext uri="{FF2B5EF4-FFF2-40B4-BE49-F238E27FC236}">
                <a16:creationId xmlns:a16="http://schemas.microsoft.com/office/drawing/2014/main" id="{8B44E19A-7638-4780-B565-10A25AF89C18}"/>
              </a:ext>
            </a:extLst>
          </p:cNvPr>
          <p:cNvSpPr>
            <a:spLocks noChangeShapeType="1"/>
          </p:cNvSpPr>
          <p:nvPr/>
        </p:nvSpPr>
        <p:spPr bwMode="auto">
          <a:xfrm>
            <a:off x="6160735" y="5174740"/>
            <a:ext cx="45603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43387" name="Line 27">
            <a:extLst>
              <a:ext uri="{FF2B5EF4-FFF2-40B4-BE49-F238E27FC236}">
                <a16:creationId xmlns:a16="http://schemas.microsoft.com/office/drawing/2014/main" id="{C262210D-B346-4992-A896-278A1489416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8424" y="4414680"/>
            <a:ext cx="0" cy="45603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43388" name="Text Box 28">
            <a:extLst>
              <a:ext uri="{FF2B5EF4-FFF2-40B4-BE49-F238E27FC236}">
                <a16:creationId xmlns:a16="http://schemas.microsoft.com/office/drawing/2014/main" id="{4C754EB8-A93F-4BEB-BF03-F88B0DC25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2448" y="4566693"/>
            <a:ext cx="608048" cy="36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fi-FI" sz="1795" b="1">
                <a:solidFill>
                  <a:srgbClr val="FF3300"/>
                </a:solidFill>
              </a:rPr>
              <a:t>NO</a:t>
            </a:r>
          </a:p>
        </p:txBody>
      </p:sp>
      <p:sp>
        <p:nvSpPr>
          <p:cNvPr id="143389" name="Text Box 29">
            <a:extLst>
              <a:ext uri="{FF2B5EF4-FFF2-40B4-BE49-F238E27FC236}">
                <a16:creationId xmlns:a16="http://schemas.microsoft.com/office/drawing/2014/main" id="{B1DEBE39-3E42-46E7-8B88-2BC9ACA50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335" y="4946722"/>
            <a:ext cx="4180328" cy="9817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0000CC"/>
              </a:buClr>
              <a:buSzPct val="130000"/>
              <a:buFont typeface="Wingdings" panose="05000000000000000000" pitchFamily="2" charset="2"/>
              <a:buNone/>
            </a:pPr>
            <a:r>
              <a:rPr lang="en-GB" altLang="fi-FI" sz="1596"/>
              <a:t>6. Is it possible to reach benefits enabled by physical modifications by other means (art. 4 (3))? </a:t>
            </a:r>
            <a:br>
              <a:rPr lang="en-GB" altLang="fi-FI" sz="1596"/>
            </a:br>
            <a:endParaRPr lang="en-GB" altLang="fi-FI" sz="1596"/>
          </a:p>
        </p:txBody>
      </p:sp>
      <p:sp>
        <p:nvSpPr>
          <p:cNvPr id="143390" name="Text Box 30" descr="20%">
            <a:extLst>
              <a:ext uri="{FF2B5EF4-FFF2-40B4-BE49-F238E27FC236}">
                <a16:creationId xmlns:a16="http://schemas.microsoft.com/office/drawing/2014/main" id="{CFE17D0D-A4E9-48CF-946A-8430CAFFF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335" y="760061"/>
            <a:ext cx="4788376" cy="321442"/>
          </a:xfrm>
          <a:prstGeom prst="rect">
            <a:avLst/>
          </a:prstGeom>
          <a:pattFill prst="pct20">
            <a:fgClr>
              <a:srgbClr val="FF00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0000CC"/>
              </a:buClr>
              <a:buSzPct val="130000"/>
              <a:buFont typeface="Wingdings" panose="05000000000000000000" pitchFamily="2" charset="2"/>
              <a:buNone/>
            </a:pPr>
            <a:r>
              <a:rPr lang="en-GB" altLang="fi-FI" sz="1596"/>
              <a:t>2. Is hydromorphological change significant?</a:t>
            </a:r>
          </a:p>
        </p:txBody>
      </p:sp>
      <p:sp>
        <p:nvSpPr>
          <p:cNvPr id="143391" name="Text Box 31" descr="20%">
            <a:extLst>
              <a:ext uri="{FF2B5EF4-FFF2-40B4-BE49-F238E27FC236}">
                <a16:creationId xmlns:a16="http://schemas.microsoft.com/office/drawing/2014/main" id="{8B37963B-4F5A-4320-945C-378C05FA5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328" y="76007"/>
            <a:ext cx="3648287" cy="321442"/>
          </a:xfrm>
          <a:prstGeom prst="rect">
            <a:avLst/>
          </a:prstGeom>
          <a:pattFill prst="pct20">
            <a:fgClr>
              <a:srgbClr val="FF00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0000CC"/>
              </a:buClr>
              <a:buSzPct val="130000"/>
              <a:buFont typeface="Wingdings" panose="05000000000000000000" pitchFamily="2" charset="2"/>
              <a:buNone/>
            </a:pPr>
            <a:r>
              <a:rPr lang="en-GB" altLang="fi-FI" sz="1596"/>
              <a:t>1. Is water body artificial?</a:t>
            </a:r>
          </a:p>
        </p:txBody>
      </p:sp>
      <p:sp>
        <p:nvSpPr>
          <p:cNvPr id="143392" name="Line 32">
            <a:extLst>
              <a:ext uri="{FF2B5EF4-FFF2-40B4-BE49-F238E27FC236}">
                <a16:creationId xmlns:a16="http://schemas.microsoft.com/office/drawing/2014/main" id="{5B69F602-F9EE-453F-A28A-CB8962C7C27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8424" y="380030"/>
            <a:ext cx="0" cy="45603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 sz="1795"/>
          </a:p>
        </p:txBody>
      </p:sp>
      <p:sp>
        <p:nvSpPr>
          <p:cNvPr id="143393" name="Text Box 33">
            <a:extLst>
              <a:ext uri="{FF2B5EF4-FFF2-40B4-BE49-F238E27FC236}">
                <a16:creationId xmlns:a16="http://schemas.microsoft.com/office/drawing/2014/main" id="{2ABADC24-8F1C-43BE-9A56-D3E996DA90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8693" y="183682"/>
            <a:ext cx="836066" cy="36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fi-FI" sz="1795" b="1">
                <a:solidFill>
                  <a:srgbClr val="339933"/>
                </a:solidFill>
              </a:rPr>
              <a:t>Yes</a:t>
            </a:r>
          </a:p>
        </p:txBody>
      </p:sp>
      <p:sp>
        <p:nvSpPr>
          <p:cNvPr id="143394" name="Line 34">
            <a:extLst>
              <a:ext uri="{FF2B5EF4-FFF2-40B4-BE49-F238E27FC236}">
                <a16:creationId xmlns:a16="http://schemas.microsoft.com/office/drawing/2014/main" id="{64B537F9-8931-497A-A86C-83F3D296DC2B}"/>
              </a:ext>
            </a:extLst>
          </p:cNvPr>
          <p:cNvSpPr>
            <a:spLocks noChangeShapeType="1"/>
          </p:cNvSpPr>
          <p:nvPr/>
        </p:nvSpPr>
        <p:spPr bwMode="auto">
          <a:xfrm>
            <a:off x="6312747" y="335693"/>
            <a:ext cx="45603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43395" name="Text Box 35">
            <a:extLst>
              <a:ext uri="{FF2B5EF4-FFF2-40B4-BE49-F238E27FC236}">
                <a16:creationId xmlns:a16="http://schemas.microsoft.com/office/drawing/2014/main" id="{D3873966-A512-4159-AE21-3BD06AFE1C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2806" y="152012"/>
            <a:ext cx="2660209" cy="4053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altLang="fi-FI" sz="1995" b="1">
                <a:solidFill>
                  <a:srgbClr val="FFCC00"/>
                </a:solidFill>
              </a:rPr>
              <a:t>ARTIFICIAL</a:t>
            </a:r>
          </a:p>
        </p:txBody>
      </p:sp>
      <p:sp>
        <p:nvSpPr>
          <p:cNvPr id="143396" name="Line 36">
            <a:extLst>
              <a:ext uri="{FF2B5EF4-FFF2-40B4-BE49-F238E27FC236}">
                <a16:creationId xmlns:a16="http://schemas.microsoft.com/office/drawing/2014/main" id="{E12AF304-6C48-4BC0-AC24-8547848AF77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72657" y="335693"/>
            <a:ext cx="38003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43397" name="Rectangle 37">
            <a:extLst>
              <a:ext uri="{FF2B5EF4-FFF2-40B4-BE49-F238E27FC236}">
                <a16:creationId xmlns:a16="http://schemas.microsoft.com/office/drawing/2014/main" id="{18823896-84D3-4017-B9C6-6A8385559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5701" y="432284"/>
            <a:ext cx="459210" cy="367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fi-FI" sz="1795" b="1">
                <a:solidFill>
                  <a:srgbClr val="FF3300"/>
                </a:solidFill>
              </a:rPr>
              <a:t>No</a:t>
            </a:r>
          </a:p>
        </p:txBody>
      </p:sp>
      <p:sp>
        <p:nvSpPr>
          <p:cNvPr id="143398" name="Line 38">
            <a:extLst>
              <a:ext uri="{FF2B5EF4-FFF2-40B4-BE49-F238E27FC236}">
                <a16:creationId xmlns:a16="http://schemas.microsoft.com/office/drawing/2014/main" id="{216DE18D-AD22-438F-860F-35AA504CFB3D}"/>
              </a:ext>
            </a:extLst>
          </p:cNvPr>
          <p:cNvSpPr>
            <a:spLocks noChangeShapeType="1"/>
          </p:cNvSpPr>
          <p:nvPr/>
        </p:nvSpPr>
        <p:spPr bwMode="auto">
          <a:xfrm>
            <a:off x="8972956" y="988078"/>
            <a:ext cx="0" cy="509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 sz="1795"/>
          </a:p>
        </p:txBody>
      </p:sp>
      <p:sp>
        <p:nvSpPr>
          <p:cNvPr id="143399" name="Text Box 39">
            <a:extLst>
              <a:ext uri="{FF2B5EF4-FFF2-40B4-BE49-F238E27FC236}">
                <a16:creationId xmlns:a16="http://schemas.microsoft.com/office/drawing/2014/main" id="{C824DF76-E3D1-458A-B43D-B721EE7E2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4938" y="1520120"/>
            <a:ext cx="1292102" cy="335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sq-AL" altLang="fi-FI" sz="1596" b="1">
              <a:solidFill>
                <a:srgbClr val="339933"/>
              </a:solidFill>
            </a:endParaRPr>
          </a:p>
        </p:txBody>
      </p:sp>
      <p:sp>
        <p:nvSpPr>
          <p:cNvPr id="143400" name="Line 40">
            <a:extLst>
              <a:ext uri="{FF2B5EF4-FFF2-40B4-BE49-F238E27FC236}">
                <a16:creationId xmlns:a16="http://schemas.microsoft.com/office/drawing/2014/main" id="{8A9A6628-C899-4EAE-96FC-69B1DF23A47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8424" y="1292102"/>
            <a:ext cx="0" cy="38003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43401" name="Text Box 41">
            <a:extLst>
              <a:ext uri="{FF2B5EF4-FFF2-40B4-BE49-F238E27FC236}">
                <a16:creationId xmlns:a16="http://schemas.microsoft.com/office/drawing/2014/main" id="{CBBEE257-3CF2-4A7D-8130-C89D07589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8693" y="1716469"/>
            <a:ext cx="1292102" cy="36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fi-FI" sz="1795" b="1">
                <a:solidFill>
                  <a:srgbClr val="339933"/>
                </a:solidFill>
              </a:rPr>
              <a:t>Yes</a:t>
            </a:r>
          </a:p>
        </p:txBody>
      </p:sp>
      <p:sp>
        <p:nvSpPr>
          <p:cNvPr id="143402" name="Line 42">
            <a:extLst>
              <a:ext uri="{FF2B5EF4-FFF2-40B4-BE49-F238E27FC236}">
                <a16:creationId xmlns:a16="http://schemas.microsoft.com/office/drawing/2014/main" id="{ED36F5CA-3356-4046-AC38-FA7BE97002D2}"/>
              </a:ext>
            </a:extLst>
          </p:cNvPr>
          <p:cNvSpPr>
            <a:spLocks noChangeShapeType="1"/>
          </p:cNvSpPr>
          <p:nvPr/>
        </p:nvSpPr>
        <p:spPr bwMode="auto">
          <a:xfrm>
            <a:off x="6084729" y="988078"/>
            <a:ext cx="38003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43403" name="Line 43">
            <a:extLst>
              <a:ext uri="{FF2B5EF4-FFF2-40B4-BE49-F238E27FC236}">
                <a16:creationId xmlns:a16="http://schemas.microsoft.com/office/drawing/2014/main" id="{9E56132B-7A2C-4E7F-8A5E-40D65DADDB1E}"/>
              </a:ext>
            </a:extLst>
          </p:cNvPr>
          <p:cNvSpPr>
            <a:spLocks noChangeShapeType="1"/>
          </p:cNvSpPr>
          <p:nvPr/>
        </p:nvSpPr>
        <p:spPr bwMode="auto">
          <a:xfrm>
            <a:off x="6920795" y="988078"/>
            <a:ext cx="205216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 sz="1795"/>
          </a:p>
        </p:txBody>
      </p:sp>
      <p:sp>
        <p:nvSpPr>
          <p:cNvPr id="143404" name="Text Box 44">
            <a:extLst>
              <a:ext uri="{FF2B5EF4-FFF2-40B4-BE49-F238E27FC236}">
                <a16:creationId xmlns:a16="http://schemas.microsoft.com/office/drawing/2014/main" id="{9EC1DB68-3676-4B3F-9ACA-4A95945E4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2448" y="1990407"/>
            <a:ext cx="1292102" cy="365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fi-FI" sz="1795" b="1">
                <a:solidFill>
                  <a:srgbClr val="FF3300"/>
                </a:solidFill>
              </a:rPr>
              <a:t>No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22587ECF-85E9-4393-9D87-8EB6F3F6C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798648" cy="68405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410" name="Rectangle 2">
            <a:extLst>
              <a:ext uri="{FF2B5EF4-FFF2-40B4-BE49-F238E27FC236}">
                <a16:creationId xmlns:a16="http://schemas.microsoft.com/office/drawing/2014/main" id="{100A00CE-E6A4-4E7A-A48D-2AF985AB1D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591" y="536513"/>
            <a:ext cx="4238057" cy="1937863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fi-FI" altLang="fi-FI" sz="3200"/>
              <a:t>4. Is lowered status based on physical modifications of water bodies?</a:t>
            </a:r>
          </a:p>
        </p:txBody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F76CF805-3596-4E89-8E46-322BC6DF11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591" y="2679482"/>
            <a:ext cx="4238057" cy="3424840"/>
          </a:xfrm>
        </p:spPr>
        <p:txBody>
          <a:bodyPr>
            <a:normAutofit/>
          </a:bodyPr>
          <a:lstStyle/>
          <a:p>
            <a:r>
              <a:rPr lang="fi-FI" altLang="fi-FI" sz="1900" dirty="0" err="1"/>
              <a:t>Easy</a:t>
            </a:r>
            <a:endParaRPr lang="fi-FI" altLang="fi-FI" sz="1900" dirty="0"/>
          </a:p>
          <a:p>
            <a:pPr lvl="1"/>
            <a:r>
              <a:rPr lang="fi-FI" altLang="fi-FI" sz="1900" dirty="0" err="1"/>
              <a:t>large</a:t>
            </a:r>
            <a:r>
              <a:rPr lang="fi-FI" altLang="fi-FI" sz="1900" dirty="0"/>
              <a:t> </a:t>
            </a:r>
            <a:r>
              <a:rPr lang="fi-FI" altLang="fi-FI" sz="1900" dirty="0" err="1"/>
              <a:t>lakes</a:t>
            </a:r>
            <a:r>
              <a:rPr lang="fi-FI" altLang="fi-FI" sz="1900" dirty="0"/>
              <a:t>, </a:t>
            </a:r>
            <a:r>
              <a:rPr lang="fi-FI" altLang="fi-FI" sz="1900" dirty="0" err="1"/>
              <a:t>dammed</a:t>
            </a:r>
            <a:r>
              <a:rPr lang="fi-FI" altLang="fi-FI" sz="1900" dirty="0"/>
              <a:t> </a:t>
            </a:r>
            <a:r>
              <a:rPr lang="fi-FI" altLang="fi-FI" sz="1900" dirty="0" err="1"/>
              <a:t>rivers</a:t>
            </a:r>
            <a:endParaRPr lang="fi-FI" altLang="fi-FI" sz="1900" dirty="0"/>
          </a:p>
          <a:p>
            <a:r>
              <a:rPr lang="fi-FI" altLang="fi-FI" sz="1900" dirty="0" err="1"/>
              <a:t>Difficult</a:t>
            </a:r>
            <a:endParaRPr lang="fi-FI" altLang="fi-FI" sz="1900" dirty="0"/>
          </a:p>
          <a:p>
            <a:pPr lvl="1"/>
            <a:r>
              <a:rPr lang="fi-FI" altLang="fi-FI" sz="1900" dirty="0" err="1"/>
              <a:t>eutrophicated</a:t>
            </a:r>
            <a:r>
              <a:rPr lang="fi-FI" altLang="fi-FI" sz="1900" dirty="0"/>
              <a:t> </a:t>
            </a:r>
            <a:r>
              <a:rPr lang="fi-FI" altLang="fi-FI" sz="1900" dirty="0" err="1"/>
              <a:t>small</a:t>
            </a:r>
            <a:r>
              <a:rPr lang="fi-FI" altLang="fi-FI" sz="1900" dirty="0"/>
              <a:t> </a:t>
            </a:r>
            <a:r>
              <a:rPr lang="fi-FI" altLang="fi-FI" sz="1900" dirty="0" err="1"/>
              <a:t>rivers</a:t>
            </a:r>
            <a:endParaRPr lang="fi-FI" altLang="fi-FI" sz="1900" dirty="0"/>
          </a:p>
          <a:p>
            <a:pPr lvl="1"/>
            <a:r>
              <a:rPr lang="fi-FI" altLang="fi-FI" sz="1900" dirty="0" err="1"/>
              <a:t>shallow</a:t>
            </a:r>
            <a:r>
              <a:rPr lang="fi-FI" altLang="fi-FI" sz="1900" dirty="0"/>
              <a:t> </a:t>
            </a:r>
            <a:r>
              <a:rPr lang="fi-FI" altLang="fi-FI" sz="1900" dirty="0" err="1"/>
              <a:t>regulated</a:t>
            </a:r>
            <a:r>
              <a:rPr lang="fi-FI" altLang="fi-FI" sz="1900" dirty="0"/>
              <a:t> </a:t>
            </a:r>
            <a:r>
              <a:rPr lang="fi-FI" altLang="fi-FI" sz="1900" dirty="0" err="1"/>
              <a:t>lakes</a:t>
            </a:r>
            <a:endParaRPr lang="fi-FI" altLang="fi-FI" sz="1900" dirty="0"/>
          </a:p>
          <a:p>
            <a:pPr lvl="1"/>
            <a:r>
              <a:rPr lang="fi-FI" altLang="fi-FI" sz="1900" dirty="0" err="1"/>
              <a:t>lakes</a:t>
            </a:r>
            <a:r>
              <a:rPr lang="fi-FI" altLang="fi-FI" sz="1900" dirty="0"/>
              <a:t> </a:t>
            </a:r>
            <a:r>
              <a:rPr lang="fi-FI" altLang="fi-FI" sz="1900" dirty="0" err="1"/>
              <a:t>with</a:t>
            </a:r>
            <a:r>
              <a:rPr lang="fi-FI" altLang="fi-FI" sz="1900" dirty="0"/>
              <a:t> </a:t>
            </a:r>
            <a:r>
              <a:rPr lang="fi-FI" altLang="fi-FI" sz="1900" dirty="0" err="1"/>
              <a:t>lowered</a:t>
            </a:r>
            <a:r>
              <a:rPr lang="fi-FI" altLang="fi-FI" sz="1900" dirty="0"/>
              <a:t> </a:t>
            </a:r>
            <a:r>
              <a:rPr lang="fi-FI" altLang="fi-FI" sz="1900" dirty="0" err="1"/>
              <a:t>water</a:t>
            </a:r>
            <a:r>
              <a:rPr lang="fi-FI" altLang="fi-FI" sz="1900" dirty="0"/>
              <a:t> </a:t>
            </a:r>
            <a:r>
              <a:rPr lang="fi-FI" altLang="fi-FI" sz="1900" dirty="0" err="1"/>
              <a:t>level</a:t>
            </a:r>
            <a:endParaRPr lang="fi-FI" altLang="fi-FI" sz="1900" dirty="0"/>
          </a:p>
          <a:p>
            <a:pPr lvl="1"/>
            <a:endParaRPr lang="fi-FI" altLang="fi-FI" sz="1900" dirty="0"/>
          </a:p>
        </p:txBody>
      </p:sp>
      <p:pic>
        <p:nvPicPr>
          <p:cNvPr id="4" name="Picture 838">
            <a:extLst>
              <a:ext uri="{FF2B5EF4-FFF2-40B4-BE49-F238E27FC236}">
                <a16:creationId xmlns:a16="http://schemas.microsoft.com/office/drawing/2014/main" id="{D07C1D64-E539-42F0-97EE-AF1916A38DFB}"/>
              </a:ext>
            </a:extLst>
          </p:cNvPr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92800" y="3297725"/>
            <a:ext cx="5207874" cy="2824134"/>
          </a:xfrm>
          <a:prstGeom prst="rect">
            <a:avLst/>
          </a:prstGeom>
          <a:solidFill>
            <a:schemeClr val="accent1"/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658059" y="625702"/>
            <a:ext cx="8603223" cy="524597"/>
          </a:xfrm>
        </p:spPr>
        <p:txBody>
          <a:bodyPr>
            <a:noAutofit/>
          </a:bodyPr>
          <a:lstStyle/>
          <a:p>
            <a:r>
              <a:rPr lang="en-US" sz="2363" dirty="0"/>
              <a:t>Impacts of lake water level regulation Lake </a:t>
            </a:r>
            <a:r>
              <a:rPr lang="en-US" sz="2363" dirty="0" err="1"/>
              <a:t>Oulujärvi</a:t>
            </a:r>
            <a:endParaRPr lang="en-US" sz="2363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42B02-74FC-4320-A08D-C58DA89F77A2}" type="slidenum">
              <a:rPr lang="fi-FI" smtClean="0"/>
              <a:pPr/>
              <a:t>18</a:t>
            </a:fld>
            <a:endParaRPr lang="fi-FI"/>
          </a:p>
        </p:txBody>
      </p:sp>
      <p:pic>
        <p:nvPicPr>
          <p:cNvPr id="8" name="Sisällön paikkamerkki 7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511" y="1255816"/>
            <a:ext cx="9803279" cy="4664638"/>
          </a:xfrm>
        </p:spPr>
      </p:pic>
      <p:sp>
        <p:nvSpPr>
          <p:cNvPr id="9" name="Tekstiruutu 8"/>
          <p:cNvSpPr txBox="1"/>
          <p:nvPr/>
        </p:nvSpPr>
        <p:spPr>
          <a:xfrm>
            <a:off x="2033786" y="5511448"/>
            <a:ext cx="5349862" cy="856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54" dirty="0" err="1"/>
              <a:t>M.Marttunen</a:t>
            </a:r>
            <a:r>
              <a:rPr lang="fi-FI" sz="1654" dirty="0"/>
              <a:t>, </a:t>
            </a:r>
            <a:r>
              <a:rPr lang="fi-FI" sz="1654" dirty="0" err="1"/>
              <a:t>S.Hellsten</a:t>
            </a:r>
            <a:r>
              <a:rPr lang="fi-FI" sz="1654" dirty="0"/>
              <a:t> and </a:t>
            </a:r>
            <a:r>
              <a:rPr lang="fi-FI" sz="1654" dirty="0" err="1"/>
              <a:t>A.Keto</a:t>
            </a:r>
            <a:r>
              <a:rPr lang="fi-FI" sz="1654" dirty="0"/>
              <a:t> 2001: </a:t>
            </a:r>
          </a:p>
          <a:p>
            <a:r>
              <a:rPr lang="fi-FI" sz="1654" dirty="0" err="1"/>
              <a:t>Sustainable</a:t>
            </a:r>
            <a:r>
              <a:rPr lang="fi-FI" sz="1654" dirty="0"/>
              <a:t> </a:t>
            </a:r>
            <a:r>
              <a:rPr lang="fi-FI" sz="1654" dirty="0" err="1"/>
              <a:t>development</a:t>
            </a:r>
            <a:r>
              <a:rPr lang="fi-FI" sz="1654" dirty="0"/>
              <a:t> of Lake </a:t>
            </a:r>
            <a:r>
              <a:rPr lang="fi-FI" sz="1654" dirty="0" err="1"/>
              <a:t>regulation</a:t>
            </a:r>
            <a:r>
              <a:rPr lang="fi-FI" sz="1654" dirty="0"/>
              <a:t> in </a:t>
            </a:r>
            <a:r>
              <a:rPr lang="fi-FI" sz="1654" dirty="0" err="1"/>
              <a:t>Finnish</a:t>
            </a:r>
            <a:r>
              <a:rPr lang="fi-FI" sz="1654" dirty="0"/>
              <a:t> </a:t>
            </a:r>
            <a:r>
              <a:rPr lang="fi-FI" sz="1654" dirty="0" err="1"/>
              <a:t>lakes</a:t>
            </a:r>
            <a:r>
              <a:rPr lang="fi-FI" sz="1654" dirty="0"/>
              <a:t>.</a:t>
            </a:r>
          </a:p>
          <a:p>
            <a:r>
              <a:rPr lang="fi-FI" sz="1654" dirty="0" err="1"/>
              <a:t>Vatten</a:t>
            </a:r>
            <a:r>
              <a:rPr lang="fi-FI" sz="1654" dirty="0"/>
              <a:t> 57:29-37. Lund 2001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6741532" y="1485803"/>
            <a:ext cx="1564334" cy="41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126" b="1" dirty="0">
                <a:solidFill>
                  <a:srgbClr val="FF0000"/>
                </a:solidFill>
              </a:rPr>
              <a:t>Natural</a:t>
            </a:r>
          </a:p>
        </p:txBody>
      </p:sp>
      <p:cxnSp>
        <p:nvCxnSpPr>
          <p:cNvPr id="7" name="Suora nuoliyhdysviiva 6"/>
          <p:cNvCxnSpPr/>
          <p:nvPr/>
        </p:nvCxnSpPr>
        <p:spPr>
          <a:xfrm flipH="1">
            <a:off x="6741532" y="1813008"/>
            <a:ext cx="223476" cy="1756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iruutu 10"/>
          <p:cNvSpPr txBox="1"/>
          <p:nvPr/>
        </p:nvSpPr>
        <p:spPr>
          <a:xfrm>
            <a:off x="2396161" y="4023189"/>
            <a:ext cx="1564334" cy="41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126" b="1" dirty="0" err="1">
                <a:solidFill>
                  <a:srgbClr val="FF0000"/>
                </a:solidFill>
              </a:rPr>
              <a:t>Regulated</a:t>
            </a:r>
            <a:endParaRPr lang="fi-FI" sz="2126" b="1" dirty="0">
              <a:solidFill>
                <a:srgbClr val="FF0000"/>
              </a:solidFill>
            </a:endParaRPr>
          </a:p>
        </p:txBody>
      </p:sp>
      <p:cxnSp>
        <p:nvCxnSpPr>
          <p:cNvPr id="13" name="Suora nuoliyhdysviiva 12"/>
          <p:cNvCxnSpPr/>
          <p:nvPr/>
        </p:nvCxnSpPr>
        <p:spPr>
          <a:xfrm flipV="1">
            <a:off x="2867945" y="3622795"/>
            <a:ext cx="310383" cy="4003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924849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4" descr="2jaarant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81388" y="3802993"/>
            <a:ext cx="4719964" cy="265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2" descr="1vyoryrant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lum bright="2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832352"/>
            <a:ext cx="5400675" cy="2625797"/>
          </a:xfrm>
          <a:noFill/>
        </p:spPr>
      </p:pic>
      <p:sp>
        <p:nvSpPr>
          <p:cNvPr id="46085" name="Rectangle 6"/>
          <p:cNvSpPr>
            <a:spLocks noChangeArrowheads="1"/>
          </p:cNvSpPr>
          <p:nvPr/>
        </p:nvSpPr>
        <p:spPr bwMode="auto">
          <a:xfrm>
            <a:off x="1241349" y="1476358"/>
            <a:ext cx="3063238" cy="1910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GB" sz="2363" dirty="0"/>
              <a:t>Winter draw-down summarises the environmental effects of water level regulation! </a:t>
            </a:r>
          </a:p>
        </p:txBody>
      </p:sp>
      <p:pic>
        <p:nvPicPr>
          <p:cNvPr id="46086" name="Picture 2" descr="kuva2"/>
          <p:cNvPicPr>
            <a:picLocks noChangeAspect="1" noChangeArrowheads="1"/>
          </p:cNvPicPr>
          <p:nvPr/>
        </p:nvPicPr>
        <p:blipFill>
          <a:blip r:embed="rId4" cstate="email">
            <a:lum bright="2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1260" y="1060288"/>
            <a:ext cx="5237529" cy="2423272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46087" name="Picture 8" descr="05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6609" y="1060287"/>
            <a:ext cx="2452807" cy="1378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4743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801350" cy="68405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631635" y="1631634"/>
            <a:ext cx="6840538" cy="357727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631636" y="1641745"/>
            <a:ext cx="6840537" cy="357727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540826" y="3804091"/>
            <a:ext cx="2495608" cy="3577275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444507" y="967248"/>
            <a:ext cx="3455471" cy="4168317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631645" y="1631631"/>
            <a:ext cx="6840540" cy="357726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29E2BA-5D28-48B3-B2D8-4A90EF3DE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82" y="1679468"/>
            <a:ext cx="2759930" cy="2390257"/>
          </a:xfrm>
        </p:spPr>
        <p:txBody>
          <a:bodyPr anchor="b">
            <a:normAutofit/>
          </a:bodyPr>
          <a:lstStyle/>
          <a:p>
            <a:pPr algn="r"/>
            <a:r>
              <a:rPr lang="fi-FI" sz="3800">
                <a:solidFill>
                  <a:srgbClr val="FFFFFF"/>
                </a:solidFill>
              </a:rPr>
              <a:t>Aim of the meeting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5E24A13-431A-9FED-14C8-7D86ED1823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653239"/>
              </p:ext>
            </p:extLst>
          </p:nvPr>
        </p:nvGraphicFramePr>
        <p:xfrm>
          <a:off x="4345569" y="748529"/>
          <a:ext cx="5906397" cy="5440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41178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4323" y="612120"/>
            <a:ext cx="7787737" cy="3977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9157" y="4749292"/>
            <a:ext cx="5263643" cy="1708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43924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ext Box 2">
            <a:extLst>
              <a:ext uri="{FF2B5EF4-FFF2-40B4-BE49-F238E27FC236}">
                <a16:creationId xmlns:a16="http://schemas.microsoft.com/office/drawing/2014/main" id="{10E355F5-D559-42BA-837A-ACD8A1FD1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4758" y="3578615"/>
            <a:ext cx="836066" cy="36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fi-FI" sz="1795" b="1">
                <a:solidFill>
                  <a:srgbClr val="339933"/>
                </a:solidFill>
              </a:rPr>
              <a:t>Yes</a:t>
            </a:r>
          </a:p>
        </p:txBody>
      </p:sp>
      <p:sp>
        <p:nvSpPr>
          <p:cNvPr id="149507" name="Line 3">
            <a:extLst>
              <a:ext uri="{FF2B5EF4-FFF2-40B4-BE49-F238E27FC236}">
                <a16:creationId xmlns:a16="http://schemas.microsoft.com/office/drawing/2014/main" id="{799E874E-1876-44B7-84EE-227DFD3537D2}"/>
              </a:ext>
            </a:extLst>
          </p:cNvPr>
          <p:cNvSpPr>
            <a:spLocks noChangeShapeType="1"/>
          </p:cNvSpPr>
          <p:nvPr/>
        </p:nvSpPr>
        <p:spPr bwMode="auto">
          <a:xfrm>
            <a:off x="7072806" y="3790798"/>
            <a:ext cx="45603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49508" name="Line 4">
            <a:extLst>
              <a:ext uri="{FF2B5EF4-FFF2-40B4-BE49-F238E27FC236}">
                <a16:creationId xmlns:a16="http://schemas.microsoft.com/office/drawing/2014/main" id="{D02632D7-327C-40B0-B927-24381A91F856}"/>
              </a:ext>
            </a:extLst>
          </p:cNvPr>
          <p:cNvSpPr>
            <a:spLocks noChangeShapeType="1"/>
          </p:cNvSpPr>
          <p:nvPr/>
        </p:nvSpPr>
        <p:spPr bwMode="auto">
          <a:xfrm>
            <a:off x="5856711" y="3790798"/>
            <a:ext cx="38003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grpSp>
        <p:nvGrpSpPr>
          <p:cNvPr id="149509" name="Group 5">
            <a:extLst>
              <a:ext uri="{FF2B5EF4-FFF2-40B4-BE49-F238E27FC236}">
                <a16:creationId xmlns:a16="http://schemas.microsoft.com/office/drawing/2014/main" id="{89B54BB1-0952-4382-BFD2-530E5EA6072C}"/>
              </a:ext>
            </a:extLst>
          </p:cNvPr>
          <p:cNvGrpSpPr>
            <a:grpSpLocks/>
          </p:cNvGrpSpPr>
          <p:nvPr/>
        </p:nvGrpSpPr>
        <p:grpSpPr bwMode="auto">
          <a:xfrm>
            <a:off x="2208424" y="6004472"/>
            <a:ext cx="1520119" cy="380030"/>
            <a:chOff x="2016" y="3984"/>
            <a:chExt cx="960" cy="240"/>
          </a:xfrm>
        </p:grpSpPr>
        <p:sp>
          <p:nvSpPr>
            <p:cNvPr id="149510" name="Line 6">
              <a:extLst>
                <a:ext uri="{FF2B5EF4-FFF2-40B4-BE49-F238E27FC236}">
                  <a16:creationId xmlns:a16="http://schemas.microsoft.com/office/drawing/2014/main" id="{24C12BE6-558B-4B22-AE2C-CF8A3BD608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398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 sz="1795"/>
            </a:p>
          </p:txBody>
        </p:sp>
        <p:sp>
          <p:nvSpPr>
            <p:cNvPr id="149511" name="Line 7">
              <a:extLst>
                <a:ext uri="{FF2B5EF4-FFF2-40B4-BE49-F238E27FC236}">
                  <a16:creationId xmlns:a16="http://schemas.microsoft.com/office/drawing/2014/main" id="{F4CE0DC7-C16A-4EFD-896E-B333DB91B9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4224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 sz="1795"/>
            </a:p>
          </p:txBody>
        </p:sp>
      </p:grpSp>
      <p:sp>
        <p:nvSpPr>
          <p:cNvPr id="149512" name="Text Box 8">
            <a:extLst>
              <a:ext uri="{FF2B5EF4-FFF2-40B4-BE49-F238E27FC236}">
                <a16:creationId xmlns:a16="http://schemas.microsoft.com/office/drawing/2014/main" id="{B006E872-63A6-40F6-A1B9-D028F86E7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8603" y="6124815"/>
            <a:ext cx="4940388" cy="4053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altLang="fi-FI" sz="1995" b="1">
                <a:solidFill>
                  <a:srgbClr val="FF0000"/>
                </a:solidFill>
              </a:rPr>
              <a:t>HEAVILY MODIFIED</a:t>
            </a:r>
          </a:p>
        </p:txBody>
      </p:sp>
      <p:sp>
        <p:nvSpPr>
          <p:cNvPr id="149513" name="Text Box 9">
            <a:extLst>
              <a:ext uri="{FF2B5EF4-FFF2-40B4-BE49-F238E27FC236}">
                <a16:creationId xmlns:a16="http://schemas.microsoft.com/office/drawing/2014/main" id="{21750B8A-2176-4199-8762-3EDAA5605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8454" y="5972804"/>
            <a:ext cx="608048" cy="3657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fi-FI" sz="1795" b="1">
                <a:solidFill>
                  <a:srgbClr val="FF3300"/>
                </a:solidFill>
              </a:rPr>
              <a:t>No</a:t>
            </a:r>
          </a:p>
        </p:txBody>
      </p:sp>
      <p:sp>
        <p:nvSpPr>
          <p:cNvPr id="149514" name="Text Box 10">
            <a:extLst>
              <a:ext uri="{FF2B5EF4-FFF2-40B4-BE49-F238E27FC236}">
                <a16:creationId xmlns:a16="http://schemas.microsoft.com/office/drawing/2014/main" id="{3A9F0C67-61EC-49C6-A08E-8C8CDF9AD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4758" y="836067"/>
            <a:ext cx="1292102" cy="36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fi-FI" sz="1795" b="1">
                <a:solidFill>
                  <a:srgbClr val="339933"/>
                </a:solidFill>
              </a:rPr>
              <a:t>Yes</a:t>
            </a:r>
          </a:p>
        </p:txBody>
      </p:sp>
      <p:sp>
        <p:nvSpPr>
          <p:cNvPr id="149515" name="Text Box 11">
            <a:extLst>
              <a:ext uri="{FF2B5EF4-FFF2-40B4-BE49-F238E27FC236}">
                <a16:creationId xmlns:a16="http://schemas.microsoft.com/office/drawing/2014/main" id="{8BC9323A-C815-4E0A-8830-2DAE358FDA03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6317497" y="3344263"/>
            <a:ext cx="3800299" cy="4655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altLang="fi-FI" sz="2394" b="1">
                <a:solidFill>
                  <a:srgbClr val="006600"/>
                </a:solidFill>
              </a:rPr>
              <a:t>NATURAL</a:t>
            </a:r>
          </a:p>
        </p:txBody>
      </p:sp>
      <p:sp>
        <p:nvSpPr>
          <p:cNvPr id="149516" name="Line 12">
            <a:extLst>
              <a:ext uri="{FF2B5EF4-FFF2-40B4-BE49-F238E27FC236}">
                <a16:creationId xmlns:a16="http://schemas.microsoft.com/office/drawing/2014/main" id="{A191F31F-C023-4B6D-A553-430624CF3C42}"/>
              </a:ext>
            </a:extLst>
          </p:cNvPr>
          <p:cNvSpPr>
            <a:spLocks noChangeShapeType="1"/>
          </p:cNvSpPr>
          <p:nvPr/>
        </p:nvSpPr>
        <p:spPr bwMode="auto">
          <a:xfrm>
            <a:off x="6312746" y="1906483"/>
            <a:ext cx="114009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49517" name="Line 13">
            <a:extLst>
              <a:ext uri="{FF2B5EF4-FFF2-40B4-BE49-F238E27FC236}">
                <a16:creationId xmlns:a16="http://schemas.microsoft.com/office/drawing/2014/main" id="{48200F3B-768A-41EA-A87D-E3405673B9D6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6591" y="1906483"/>
            <a:ext cx="114009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49518" name="Text Box 14" descr="20%">
            <a:extLst>
              <a:ext uri="{FF2B5EF4-FFF2-40B4-BE49-F238E27FC236}">
                <a16:creationId xmlns:a16="http://schemas.microsoft.com/office/drawing/2014/main" id="{3A66B3AD-4A5F-46DF-ABAE-B84F7A7E7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335" y="1661048"/>
            <a:ext cx="3116245" cy="321441"/>
          </a:xfrm>
          <a:prstGeom prst="rect">
            <a:avLst/>
          </a:prstGeom>
          <a:pattFill prst="pct20">
            <a:fgClr>
              <a:srgbClr val="FF00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0000CC"/>
              </a:buClr>
              <a:buSzPct val="130000"/>
              <a:buFont typeface="Wingdings" panose="05000000000000000000" pitchFamily="2" charset="2"/>
              <a:buNone/>
            </a:pPr>
            <a:r>
              <a:rPr lang="en-GB" altLang="fi-FI" sz="1596"/>
              <a:t>3. Is ecological status good?</a:t>
            </a:r>
          </a:p>
        </p:txBody>
      </p:sp>
      <p:sp>
        <p:nvSpPr>
          <p:cNvPr id="149519" name="Text Box 15">
            <a:extLst>
              <a:ext uri="{FF2B5EF4-FFF2-40B4-BE49-F238E27FC236}">
                <a16:creationId xmlns:a16="http://schemas.microsoft.com/office/drawing/2014/main" id="{FCB10DB0-F070-469D-B55B-03B75942B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0735" y="2498697"/>
            <a:ext cx="608048" cy="36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fi-FI" sz="1795" b="1">
                <a:solidFill>
                  <a:srgbClr val="FF3300"/>
                </a:solidFill>
              </a:rPr>
              <a:t>No</a:t>
            </a:r>
          </a:p>
        </p:txBody>
      </p:sp>
      <p:sp>
        <p:nvSpPr>
          <p:cNvPr id="149520" name="Line 16">
            <a:extLst>
              <a:ext uri="{FF2B5EF4-FFF2-40B4-BE49-F238E27FC236}">
                <a16:creationId xmlns:a16="http://schemas.microsoft.com/office/drawing/2014/main" id="{2FCABD00-634A-43E6-9846-D97133E55A3D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2776" y="2696629"/>
            <a:ext cx="76006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49521" name="Line 17">
            <a:extLst>
              <a:ext uri="{FF2B5EF4-FFF2-40B4-BE49-F238E27FC236}">
                <a16:creationId xmlns:a16="http://schemas.microsoft.com/office/drawing/2014/main" id="{5798301B-DAEB-48E5-9E2D-D473C5F7E120}"/>
              </a:ext>
            </a:extLst>
          </p:cNvPr>
          <p:cNvSpPr>
            <a:spLocks noChangeShapeType="1"/>
          </p:cNvSpPr>
          <p:nvPr/>
        </p:nvSpPr>
        <p:spPr bwMode="auto">
          <a:xfrm>
            <a:off x="5400675" y="2696629"/>
            <a:ext cx="608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49522" name="Line 18">
            <a:extLst>
              <a:ext uri="{FF2B5EF4-FFF2-40B4-BE49-F238E27FC236}">
                <a16:creationId xmlns:a16="http://schemas.microsoft.com/office/drawing/2014/main" id="{EB7E2906-820B-4D5C-8BEC-A853E41A789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8424" y="1976155"/>
            <a:ext cx="0" cy="38003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49523" name="Text Box 19">
            <a:extLst>
              <a:ext uri="{FF2B5EF4-FFF2-40B4-BE49-F238E27FC236}">
                <a16:creationId xmlns:a16="http://schemas.microsoft.com/office/drawing/2014/main" id="{EA7059A9-78D9-4D4D-87EF-30A3E5A4B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2448" y="1292102"/>
            <a:ext cx="1292102" cy="36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fi-FI" sz="1795" b="1">
                <a:solidFill>
                  <a:srgbClr val="FF3300"/>
                </a:solidFill>
              </a:rPr>
              <a:t>No</a:t>
            </a:r>
          </a:p>
        </p:txBody>
      </p:sp>
      <p:sp>
        <p:nvSpPr>
          <p:cNvPr id="149524" name="Text Box 20" descr="20%">
            <a:extLst>
              <a:ext uri="{FF2B5EF4-FFF2-40B4-BE49-F238E27FC236}">
                <a16:creationId xmlns:a16="http://schemas.microsoft.com/office/drawing/2014/main" id="{69E84C51-2399-44A3-ADED-31D931F09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334" y="2376771"/>
            <a:ext cx="3800299" cy="541543"/>
          </a:xfrm>
          <a:prstGeom prst="rect">
            <a:avLst/>
          </a:prstGeom>
          <a:pattFill prst="pct20">
            <a:fgClr>
              <a:srgbClr val="FF00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0000CC"/>
              </a:buClr>
              <a:buSzPct val="130000"/>
              <a:buFont typeface="Wingdings" panose="05000000000000000000" pitchFamily="2" charset="2"/>
              <a:buNone/>
            </a:pPr>
            <a:r>
              <a:rPr lang="en-GB" altLang="fi-FI" sz="1596"/>
              <a:t>4. Is lowered status based on physical modifications of water bodies?</a:t>
            </a:r>
          </a:p>
        </p:txBody>
      </p:sp>
      <p:sp>
        <p:nvSpPr>
          <p:cNvPr id="149525" name="Line 21">
            <a:extLst>
              <a:ext uri="{FF2B5EF4-FFF2-40B4-BE49-F238E27FC236}">
                <a16:creationId xmlns:a16="http://schemas.microsoft.com/office/drawing/2014/main" id="{EAC6C439-8567-423B-944A-6F15F405785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8424" y="2894561"/>
            <a:ext cx="0" cy="53204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49526" name="Text Box 22">
            <a:extLst>
              <a:ext uri="{FF2B5EF4-FFF2-40B4-BE49-F238E27FC236}">
                <a16:creationId xmlns:a16="http://schemas.microsoft.com/office/drawing/2014/main" id="{8B89525E-5D42-4034-B96A-D3D8282F3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442" y="3046574"/>
            <a:ext cx="836066" cy="36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fi-FI" sz="1795" b="1">
                <a:solidFill>
                  <a:srgbClr val="339933"/>
                </a:solidFill>
              </a:rPr>
              <a:t>Yes</a:t>
            </a:r>
          </a:p>
        </p:txBody>
      </p:sp>
      <p:sp>
        <p:nvSpPr>
          <p:cNvPr id="149527" name="Text Box 23">
            <a:extLst>
              <a:ext uri="{FF2B5EF4-FFF2-40B4-BE49-F238E27FC236}">
                <a16:creationId xmlns:a16="http://schemas.microsoft.com/office/drawing/2014/main" id="{CF841561-0C1A-4BA7-92C5-EA738E69ED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335" y="3410768"/>
            <a:ext cx="4408346" cy="761644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0000CC"/>
              </a:buClr>
              <a:buSzPct val="130000"/>
              <a:buFont typeface="Wingdings" panose="05000000000000000000" pitchFamily="2" charset="2"/>
              <a:buNone/>
            </a:pPr>
            <a:r>
              <a:rPr lang="en-GB" altLang="fi-FI" sz="1596"/>
              <a:t>5. Is it possible to reach a good ecological status without any significant effects on use of water body (art. 4 (3))?</a:t>
            </a:r>
          </a:p>
        </p:txBody>
      </p:sp>
      <p:sp>
        <p:nvSpPr>
          <p:cNvPr id="149528" name="Line 24">
            <a:extLst>
              <a:ext uri="{FF2B5EF4-FFF2-40B4-BE49-F238E27FC236}">
                <a16:creationId xmlns:a16="http://schemas.microsoft.com/office/drawing/2014/main" id="{18A34579-EAD1-455E-AEB4-3772DBD9CD9E}"/>
              </a:ext>
            </a:extLst>
          </p:cNvPr>
          <p:cNvSpPr>
            <a:spLocks noChangeShapeType="1"/>
          </p:cNvSpPr>
          <p:nvPr/>
        </p:nvSpPr>
        <p:spPr bwMode="auto">
          <a:xfrm>
            <a:off x="7452836" y="5174740"/>
            <a:ext cx="30402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49529" name="Text Box 25">
            <a:extLst>
              <a:ext uri="{FF2B5EF4-FFF2-40B4-BE49-F238E27FC236}">
                <a16:creationId xmlns:a16="http://schemas.microsoft.com/office/drawing/2014/main" id="{BB8B4BBA-34FE-42B2-A6FF-0EBFDC4CE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8782" y="5022729"/>
            <a:ext cx="836066" cy="36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fi-FI" sz="1795" b="1">
                <a:solidFill>
                  <a:srgbClr val="339933"/>
                </a:solidFill>
              </a:rPr>
              <a:t>Yes</a:t>
            </a:r>
          </a:p>
        </p:txBody>
      </p:sp>
      <p:sp>
        <p:nvSpPr>
          <p:cNvPr id="149530" name="Line 26">
            <a:extLst>
              <a:ext uri="{FF2B5EF4-FFF2-40B4-BE49-F238E27FC236}">
                <a16:creationId xmlns:a16="http://schemas.microsoft.com/office/drawing/2014/main" id="{D60FE4F4-E46D-47B3-8AEA-41EA7DFD3C3A}"/>
              </a:ext>
            </a:extLst>
          </p:cNvPr>
          <p:cNvSpPr>
            <a:spLocks noChangeShapeType="1"/>
          </p:cNvSpPr>
          <p:nvPr/>
        </p:nvSpPr>
        <p:spPr bwMode="auto">
          <a:xfrm>
            <a:off x="6160735" y="5174740"/>
            <a:ext cx="45603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49531" name="Line 27">
            <a:extLst>
              <a:ext uri="{FF2B5EF4-FFF2-40B4-BE49-F238E27FC236}">
                <a16:creationId xmlns:a16="http://schemas.microsoft.com/office/drawing/2014/main" id="{66436E6F-22DB-4071-BC15-59A97EC1DCA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8424" y="4414680"/>
            <a:ext cx="0" cy="45603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49532" name="Text Box 28">
            <a:extLst>
              <a:ext uri="{FF2B5EF4-FFF2-40B4-BE49-F238E27FC236}">
                <a16:creationId xmlns:a16="http://schemas.microsoft.com/office/drawing/2014/main" id="{17C6FC5F-A62D-4E8B-98C1-7F76B1E39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2448" y="4566693"/>
            <a:ext cx="608048" cy="36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fi-FI" sz="1795" b="1">
                <a:solidFill>
                  <a:srgbClr val="FF3300"/>
                </a:solidFill>
              </a:rPr>
              <a:t>NO</a:t>
            </a:r>
          </a:p>
        </p:txBody>
      </p:sp>
      <p:sp>
        <p:nvSpPr>
          <p:cNvPr id="149533" name="Text Box 29">
            <a:extLst>
              <a:ext uri="{FF2B5EF4-FFF2-40B4-BE49-F238E27FC236}">
                <a16:creationId xmlns:a16="http://schemas.microsoft.com/office/drawing/2014/main" id="{D4BE7E40-1BEF-4E72-9584-06AA01691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335" y="4946722"/>
            <a:ext cx="4180328" cy="9817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0000CC"/>
              </a:buClr>
              <a:buSzPct val="130000"/>
              <a:buFont typeface="Wingdings" panose="05000000000000000000" pitchFamily="2" charset="2"/>
              <a:buNone/>
            </a:pPr>
            <a:r>
              <a:rPr lang="en-GB" altLang="fi-FI" sz="1596"/>
              <a:t>6. Is it possible to reach benefits enabled by physical modifications by other means (art. 4 (3))? </a:t>
            </a:r>
            <a:br>
              <a:rPr lang="en-GB" altLang="fi-FI" sz="1596"/>
            </a:br>
            <a:endParaRPr lang="en-GB" altLang="fi-FI" sz="1596"/>
          </a:p>
        </p:txBody>
      </p:sp>
      <p:sp>
        <p:nvSpPr>
          <p:cNvPr id="149534" name="Text Box 30" descr="20%">
            <a:extLst>
              <a:ext uri="{FF2B5EF4-FFF2-40B4-BE49-F238E27FC236}">
                <a16:creationId xmlns:a16="http://schemas.microsoft.com/office/drawing/2014/main" id="{82C0FDA8-7D9B-4E40-9ADB-8A7EB1AA9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335" y="760061"/>
            <a:ext cx="4788376" cy="321442"/>
          </a:xfrm>
          <a:prstGeom prst="rect">
            <a:avLst/>
          </a:prstGeom>
          <a:pattFill prst="pct20">
            <a:fgClr>
              <a:srgbClr val="FF00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0000CC"/>
              </a:buClr>
              <a:buSzPct val="130000"/>
              <a:buFont typeface="Wingdings" panose="05000000000000000000" pitchFamily="2" charset="2"/>
              <a:buNone/>
            </a:pPr>
            <a:r>
              <a:rPr lang="en-GB" altLang="fi-FI" sz="1596"/>
              <a:t>2. Is hydromorphological change significant?</a:t>
            </a:r>
          </a:p>
        </p:txBody>
      </p:sp>
      <p:sp>
        <p:nvSpPr>
          <p:cNvPr id="149535" name="Text Box 31" descr="20%">
            <a:extLst>
              <a:ext uri="{FF2B5EF4-FFF2-40B4-BE49-F238E27FC236}">
                <a16:creationId xmlns:a16="http://schemas.microsoft.com/office/drawing/2014/main" id="{685C3C58-0BF5-4ED0-9F83-44D4F95A3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328" y="76007"/>
            <a:ext cx="3648287" cy="321442"/>
          </a:xfrm>
          <a:prstGeom prst="rect">
            <a:avLst/>
          </a:prstGeom>
          <a:pattFill prst="pct20">
            <a:fgClr>
              <a:srgbClr val="FF00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0000CC"/>
              </a:buClr>
              <a:buSzPct val="130000"/>
              <a:buFont typeface="Wingdings" panose="05000000000000000000" pitchFamily="2" charset="2"/>
              <a:buNone/>
            </a:pPr>
            <a:r>
              <a:rPr lang="en-GB" altLang="fi-FI" sz="1596"/>
              <a:t>1. Is water body artificial?</a:t>
            </a:r>
          </a:p>
        </p:txBody>
      </p:sp>
      <p:sp>
        <p:nvSpPr>
          <p:cNvPr id="149536" name="Line 32">
            <a:extLst>
              <a:ext uri="{FF2B5EF4-FFF2-40B4-BE49-F238E27FC236}">
                <a16:creationId xmlns:a16="http://schemas.microsoft.com/office/drawing/2014/main" id="{E02336B1-DC90-4628-AE67-826569B0E8D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8424" y="380030"/>
            <a:ext cx="0" cy="45603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 sz="1795"/>
          </a:p>
        </p:txBody>
      </p:sp>
      <p:sp>
        <p:nvSpPr>
          <p:cNvPr id="149537" name="Text Box 33">
            <a:extLst>
              <a:ext uri="{FF2B5EF4-FFF2-40B4-BE49-F238E27FC236}">
                <a16:creationId xmlns:a16="http://schemas.microsoft.com/office/drawing/2014/main" id="{569EB108-5FDB-4258-B025-7591154C8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8693" y="183682"/>
            <a:ext cx="836066" cy="36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fi-FI" sz="1795" b="1">
                <a:solidFill>
                  <a:srgbClr val="339933"/>
                </a:solidFill>
              </a:rPr>
              <a:t>Yes</a:t>
            </a:r>
          </a:p>
        </p:txBody>
      </p:sp>
      <p:sp>
        <p:nvSpPr>
          <p:cNvPr id="149538" name="Line 34">
            <a:extLst>
              <a:ext uri="{FF2B5EF4-FFF2-40B4-BE49-F238E27FC236}">
                <a16:creationId xmlns:a16="http://schemas.microsoft.com/office/drawing/2014/main" id="{13C2D667-43AF-4794-9E21-ACDF95BA1ED1}"/>
              </a:ext>
            </a:extLst>
          </p:cNvPr>
          <p:cNvSpPr>
            <a:spLocks noChangeShapeType="1"/>
          </p:cNvSpPr>
          <p:nvPr/>
        </p:nvSpPr>
        <p:spPr bwMode="auto">
          <a:xfrm>
            <a:off x="6312747" y="335693"/>
            <a:ext cx="45603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49539" name="Text Box 35">
            <a:extLst>
              <a:ext uri="{FF2B5EF4-FFF2-40B4-BE49-F238E27FC236}">
                <a16:creationId xmlns:a16="http://schemas.microsoft.com/office/drawing/2014/main" id="{8A1680DE-9EF0-4ED8-8559-365E56A249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2806" y="152012"/>
            <a:ext cx="2660209" cy="4053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altLang="fi-FI" sz="1995" b="1">
                <a:solidFill>
                  <a:srgbClr val="FFCC00"/>
                </a:solidFill>
              </a:rPr>
              <a:t>ARTIFICIAL</a:t>
            </a:r>
          </a:p>
        </p:txBody>
      </p:sp>
      <p:sp>
        <p:nvSpPr>
          <p:cNvPr id="149540" name="Line 36">
            <a:extLst>
              <a:ext uri="{FF2B5EF4-FFF2-40B4-BE49-F238E27FC236}">
                <a16:creationId xmlns:a16="http://schemas.microsoft.com/office/drawing/2014/main" id="{7FD06FC5-6FBA-4A59-AF4F-864916610BB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72657" y="335693"/>
            <a:ext cx="38003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49541" name="Rectangle 37">
            <a:extLst>
              <a:ext uri="{FF2B5EF4-FFF2-40B4-BE49-F238E27FC236}">
                <a16:creationId xmlns:a16="http://schemas.microsoft.com/office/drawing/2014/main" id="{40D25E34-68F0-4E7F-BFC6-135D63D0E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5701" y="432284"/>
            <a:ext cx="459210" cy="367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fi-FI" sz="1795" b="1">
                <a:solidFill>
                  <a:srgbClr val="FF3300"/>
                </a:solidFill>
              </a:rPr>
              <a:t>No</a:t>
            </a:r>
          </a:p>
        </p:txBody>
      </p:sp>
      <p:sp>
        <p:nvSpPr>
          <p:cNvPr id="149542" name="Line 38">
            <a:extLst>
              <a:ext uri="{FF2B5EF4-FFF2-40B4-BE49-F238E27FC236}">
                <a16:creationId xmlns:a16="http://schemas.microsoft.com/office/drawing/2014/main" id="{A8E75C08-32B6-4DB1-A68B-9C3296B067E7}"/>
              </a:ext>
            </a:extLst>
          </p:cNvPr>
          <p:cNvSpPr>
            <a:spLocks noChangeShapeType="1"/>
          </p:cNvSpPr>
          <p:nvPr/>
        </p:nvSpPr>
        <p:spPr bwMode="auto">
          <a:xfrm>
            <a:off x="8972956" y="988078"/>
            <a:ext cx="0" cy="509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 sz="1795"/>
          </a:p>
        </p:txBody>
      </p:sp>
      <p:sp>
        <p:nvSpPr>
          <p:cNvPr id="149543" name="Text Box 39">
            <a:extLst>
              <a:ext uri="{FF2B5EF4-FFF2-40B4-BE49-F238E27FC236}">
                <a16:creationId xmlns:a16="http://schemas.microsoft.com/office/drawing/2014/main" id="{33DE43CD-A589-47DB-A023-97DF5E840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4938" y="1520120"/>
            <a:ext cx="1292102" cy="335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sq-AL" altLang="fi-FI" sz="1596" b="1">
              <a:solidFill>
                <a:srgbClr val="339933"/>
              </a:solidFill>
            </a:endParaRPr>
          </a:p>
        </p:txBody>
      </p:sp>
      <p:sp>
        <p:nvSpPr>
          <p:cNvPr id="149544" name="Line 40">
            <a:extLst>
              <a:ext uri="{FF2B5EF4-FFF2-40B4-BE49-F238E27FC236}">
                <a16:creationId xmlns:a16="http://schemas.microsoft.com/office/drawing/2014/main" id="{A7F53A8B-3049-48E6-A4B9-EE54C90CF49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8424" y="1292102"/>
            <a:ext cx="0" cy="38003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49545" name="Text Box 41">
            <a:extLst>
              <a:ext uri="{FF2B5EF4-FFF2-40B4-BE49-F238E27FC236}">
                <a16:creationId xmlns:a16="http://schemas.microsoft.com/office/drawing/2014/main" id="{E7B6C48F-7A57-40C3-89A4-C665ACEF1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8693" y="1716469"/>
            <a:ext cx="1292102" cy="36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fi-FI" sz="1795" b="1">
                <a:solidFill>
                  <a:srgbClr val="339933"/>
                </a:solidFill>
              </a:rPr>
              <a:t>Yes</a:t>
            </a:r>
          </a:p>
        </p:txBody>
      </p:sp>
      <p:sp>
        <p:nvSpPr>
          <p:cNvPr id="149546" name="Line 42">
            <a:extLst>
              <a:ext uri="{FF2B5EF4-FFF2-40B4-BE49-F238E27FC236}">
                <a16:creationId xmlns:a16="http://schemas.microsoft.com/office/drawing/2014/main" id="{AE4B16CA-0B3B-4937-AFD2-BF9E1578EC9D}"/>
              </a:ext>
            </a:extLst>
          </p:cNvPr>
          <p:cNvSpPr>
            <a:spLocks noChangeShapeType="1"/>
          </p:cNvSpPr>
          <p:nvPr/>
        </p:nvSpPr>
        <p:spPr bwMode="auto">
          <a:xfrm>
            <a:off x="6084729" y="988078"/>
            <a:ext cx="38003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49547" name="Line 43">
            <a:extLst>
              <a:ext uri="{FF2B5EF4-FFF2-40B4-BE49-F238E27FC236}">
                <a16:creationId xmlns:a16="http://schemas.microsoft.com/office/drawing/2014/main" id="{E5E235E5-1B0A-4063-A1A3-C8273514791C}"/>
              </a:ext>
            </a:extLst>
          </p:cNvPr>
          <p:cNvSpPr>
            <a:spLocks noChangeShapeType="1"/>
          </p:cNvSpPr>
          <p:nvPr/>
        </p:nvSpPr>
        <p:spPr bwMode="auto">
          <a:xfrm>
            <a:off x="6920795" y="988078"/>
            <a:ext cx="205216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 sz="1795"/>
          </a:p>
        </p:txBody>
      </p:sp>
      <p:sp>
        <p:nvSpPr>
          <p:cNvPr id="149548" name="Text Box 44">
            <a:extLst>
              <a:ext uri="{FF2B5EF4-FFF2-40B4-BE49-F238E27FC236}">
                <a16:creationId xmlns:a16="http://schemas.microsoft.com/office/drawing/2014/main" id="{9468087D-2379-4FB0-BA17-F06C2AD4E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2448" y="1990407"/>
            <a:ext cx="1292102" cy="365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fi-FI" sz="1795" b="1">
                <a:solidFill>
                  <a:srgbClr val="FF3300"/>
                </a:solidFill>
              </a:rPr>
              <a:t>No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22587ECF-85E9-4393-9D87-8EB6F3F6C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798648" cy="68405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458" name="Rectangle 2">
            <a:extLst>
              <a:ext uri="{FF2B5EF4-FFF2-40B4-BE49-F238E27FC236}">
                <a16:creationId xmlns:a16="http://schemas.microsoft.com/office/drawing/2014/main" id="{5CA2B5B1-2F71-40A6-8519-05D686A5A5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42591" y="536513"/>
            <a:ext cx="4238057" cy="1937863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fi-FI" altLang="fi-FI" sz="2400"/>
              <a:t>5. Is it possible to reach a good ecological status without any significant effects on use of water body (art. 4 (3))?</a:t>
            </a:r>
          </a:p>
        </p:txBody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63817A10-8604-4F20-844F-F0AE4E7740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591" y="2679482"/>
            <a:ext cx="4238057" cy="3424840"/>
          </a:xfrm>
        </p:spPr>
        <p:txBody>
          <a:bodyPr>
            <a:normAutofit/>
          </a:bodyPr>
          <a:lstStyle/>
          <a:p>
            <a:r>
              <a:rPr lang="fi-FI" altLang="fi-FI" sz="1900"/>
              <a:t>Physical modifications are due to flood protection, hydropower production, irrigation, drinking water need and recreational use.</a:t>
            </a:r>
          </a:p>
          <a:p>
            <a:r>
              <a:rPr lang="fi-FI" altLang="fi-FI" sz="1900"/>
              <a:t>Problematic term ”significant effect on use”</a:t>
            </a:r>
          </a:p>
          <a:p>
            <a:pPr lvl="1"/>
            <a:r>
              <a:rPr lang="fi-FI" altLang="fi-FI" sz="1900">
                <a:cs typeface="Times New Roman" panose="02020603050405020304" pitchFamily="18" charset="0"/>
              </a:rPr>
              <a:t>local, regional or national significance?</a:t>
            </a:r>
            <a:endParaRPr lang="fi-FI" altLang="fi-FI" sz="1900"/>
          </a:p>
          <a:p>
            <a:r>
              <a:rPr lang="fi-FI" altLang="fi-FI" sz="1900"/>
              <a:t>Value of water should be evaluated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77E9F1-266A-46C8-99C4-F579DD41C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5369" y="1294285"/>
            <a:ext cx="4753387" cy="40522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FC6341-04E8-430D-AE54-B8E62442CB74}"/>
              </a:ext>
            </a:extLst>
          </p:cNvPr>
          <p:cNvSpPr txBox="1"/>
          <p:nvPr/>
        </p:nvSpPr>
        <p:spPr>
          <a:xfrm>
            <a:off x="8641035" y="4951343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Wikipedia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ext Box 2">
            <a:extLst>
              <a:ext uri="{FF2B5EF4-FFF2-40B4-BE49-F238E27FC236}">
                <a16:creationId xmlns:a16="http://schemas.microsoft.com/office/drawing/2014/main" id="{F8302A4C-037B-4AD7-A0E4-EC9191B40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4758" y="3578615"/>
            <a:ext cx="836066" cy="36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fi-FI" sz="1795" b="1">
                <a:solidFill>
                  <a:srgbClr val="339933"/>
                </a:solidFill>
              </a:rPr>
              <a:t>Yes</a:t>
            </a:r>
          </a:p>
        </p:txBody>
      </p:sp>
      <p:sp>
        <p:nvSpPr>
          <p:cNvPr id="153603" name="Line 3">
            <a:extLst>
              <a:ext uri="{FF2B5EF4-FFF2-40B4-BE49-F238E27FC236}">
                <a16:creationId xmlns:a16="http://schemas.microsoft.com/office/drawing/2014/main" id="{C84EB838-89B8-4374-979E-680FACBF61E4}"/>
              </a:ext>
            </a:extLst>
          </p:cNvPr>
          <p:cNvSpPr>
            <a:spLocks noChangeShapeType="1"/>
          </p:cNvSpPr>
          <p:nvPr/>
        </p:nvSpPr>
        <p:spPr bwMode="auto">
          <a:xfrm>
            <a:off x="7072806" y="3790798"/>
            <a:ext cx="45603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53604" name="Line 4">
            <a:extLst>
              <a:ext uri="{FF2B5EF4-FFF2-40B4-BE49-F238E27FC236}">
                <a16:creationId xmlns:a16="http://schemas.microsoft.com/office/drawing/2014/main" id="{D19228A2-851C-4EAD-88CF-1B63735FD596}"/>
              </a:ext>
            </a:extLst>
          </p:cNvPr>
          <p:cNvSpPr>
            <a:spLocks noChangeShapeType="1"/>
          </p:cNvSpPr>
          <p:nvPr/>
        </p:nvSpPr>
        <p:spPr bwMode="auto">
          <a:xfrm>
            <a:off x="5856711" y="3790798"/>
            <a:ext cx="38003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grpSp>
        <p:nvGrpSpPr>
          <p:cNvPr id="153605" name="Group 5">
            <a:extLst>
              <a:ext uri="{FF2B5EF4-FFF2-40B4-BE49-F238E27FC236}">
                <a16:creationId xmlns:a16="http://schemas.microsoft.com/office/drawing/2014/main" id="{4CF12ECF-14D4-40B6-942F-626F17993889}"/>
              </a:ext>
            </a:extLst>
          </p:cNvPr>
          <p:cNvGrpSpPr>
            <a:grpSpLocks/>
          </p:cNvGrpSpPr>
          <p:nvPr/>
        </p:nvGrpSpPr>
        <p:grpSpPr bwMode="auto">
          <a:xfrm>
            <a:off x="2208424" y="6004472"/>
            <a:ext cx="1520119" cy="380030"/>
            <a:chOff x="2016" y="3984"/>
            <a:chExt cx="960" cy="240"/>
          </a:xfrm>
        </p:grpSpPr>
        <p:sp>
          <p:nvSpPr>
            <p:cNvPr id="153606" name="Line 6">
              <a:extLst>
                <a:ext uri="{FF2B5EF4-FFF2-40B4-BE49-F238E27FC236}">
                  <a16:creationId xmlns:a16="http://schemas.microsoft.com/office/drawing/2014/main" id="{73E34904-9523-48B5-A0A1-D70E283BCE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398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 sz="1795"/>
            </a:p>
          </p:txBody>
        </p:sp>
        <p:sp>
          <p:nvSpPr>
            <p:cNvPr id="153607" name="Line 7">
              <a:extLst>
                <a:ext uri="{FF2B5EF4-FFF2-40B4-BE49-F238E27FC236}">
                  <a16:creationId xmlns:a16="http://schemas.microsoft.com/office/drawing/2014/main" id="{C1685D14-85E6-49CA-9541-116B4F48F8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4224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 sz="1795"/>
            </a:p>
          </p:txBody>
        </p:sp>
      </p:grpSp>
      <p:sp>
        <p:nvSpPr>
          <p:cNvPr id="153608" name="Text Box 8">
            <a:extLst>
              <a:ext uri="{FF2B5EF4-FFF2-40B4-BE49-F238E27FC236}">
                <a16:creationId xmlns:a16="http://schemas.microsoft.com/office/drawing/2014/main" id="{7CE017EE-C175-460E-9F3B-8C864114B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8603" y="6124815"/>
            <a:ext cx="4940388" cy="4053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altLang="fi-FI" sz="1995" b="1">
                <a:solidFill>
                  <a:srgbClr val="FF0000"/>
                </a:solidFill>
              </a:rPr>
              <a:t>HEAVILY MODIFIED</a:t>
            </a:r>
          </a:p>
        </p:txBody>
      </p:sp>
      <p:sp>
        <p:nvSpPr>
          <p:cNvPr id="153609" name="Text Box 9">
            <a:extLst>
              <a:ext uri="{FF2B5EF4-FFF2-40B4-BE49-F238E27FC236}">
                <a16:creationId xmlns:a16="http://schemas.microsoft.com/office/drawing/2014/main" id="{6C7BBCC0-B4A7-4D35-B5A0-6CF15134F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8454" y="5972804"/>
            <a:ext cx="608048" cy="3657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fi-FI" sz="1795" b="1">
                <a:solidFill>
                  <a:srgbClr val="FF3300"/>
                </a:solidFill>
              </a:rPr>
              <a:t>No</a:t>
            </a:r>
          </a:p>
        </p:txBody>
      </p:sp>
      <p:sp>
        <p:nvSpPr>
          <p:cNvPr id="153610" name="Text Box 10">
            <a:extLst>
              <a:ext uri="{FF2B5EF4-FFF2-40B4-BE49-F238E27FC236}">
                <a16:creationId xmlns:a16="http://schemas.microsoft.com/office/drawing/2014/main" id="{4E0A1907-B47C-4EC5-A88E-96DC942AF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4758" y="836067"/>
            <a:ext cx="1292102" cy="36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fi-FI" sz="1795" b="1">
                <a:solidFill>
                  <a:srgbClr val="339933"/>
                </a:solidFill>
              </a:rPr>
              <a:t>Yes</a:t>
            </a:r>
          </a:p>
        </p:txBody>
      </p:sp>
      <p:sp>
        <p:nvSpPr>
          <p:cNvPr id="153611" name="Text Box 11">
            <a:extLst>
              <a:ext uri="{FF2B5EF4-FFF2-40B4-BE49-F238E27FC236}">
                <a16:creationId xmlns:a16="http://schemas.microsoft.com/office/drawing/2014/main" id="{0FB5FF07-1DB4-40F8-87F8-4ED877ACFBB5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6317497" y="3344263"/>
            <a:ext cx="3800299" cy="4655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altLang="fi-FI" sz="2394" b="1">
                <a:solidFill>
                  <a:srgbClr val="006600"/>
                </a:solidFill>
              </a:rPr>
              <a:t>NATURAL</a:t>
            </a:r>
          </a:p>
        </p:txBody>
      </p:sp>
      <p:sp>
        <p:nvSpPr>
          <p:cNvPr id="153612" name="Line 12">
            <a:extLst>
              <a:ext uri="{FF2B5EF4-FFF2-40B4-BE49-F238E27FC236}">
                <a16:creationId xmlns:a16="http://schemas.microsoft.com/office/drawing/2014/main" id="{379CF7EC-ABBB-40F6-B04F-A0C4008E68C8}"/>
              </a:ext>
            </a:extLst>
          </p:cNvPr>
          <p:cNvSpPr>
            <a:spLocks noChangeShapeType="1"/>
          </p:cNvSpPr>
          <p:nvPr/>
        </p:nvSpPr>
        <p:spPr bwMode="auto">
          <a:xfrm>
            <a:off x="6312746" y="1906483"/>
            <a:ext cx="114009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53613" name="Line 13">
            <a:extLst>
              <a:ext uri="{FF2B5EF4-FFF2-40B4-BE49-F238E27FC236}">
                <a16:creationId xmlns:a16="http://schemas.microsoft.com/office/drawing/2014/main" id="{71A473F8-AF63-4310-B6D1-4852A279812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6591" y="1906483"/>
            <a:ext cx="114009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53614" name="Text Box 14" descr="20%">
            <a:extLst>
              <a:ext uri="{FF2B5EF4-FFF2-40B4-BE49-F238E27FC236}">
                <a16:creationId xmlns:a16="http://schemas.microsoft.com/office/drawing/2014/main" id="{7280649F-2E4A-4225-BFD5-F8BAB3C6D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335" y="1661048"/>
            <a:ext cx="3116245" cy="321441"/>
          </a:xfrm>
          <a:prstGeom prst="rect">
            <a:avLst/>
          </a:prstGeom>
          <a:pattFill prst="pct20">
            <a:fgClr>
              <a:srgbClr val="FF00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0000CC"/>
              </a:buClr>
              <a:buSzPct val="130000"/>
              <a:buFont typeface="Wingdings" panose="05000000000000000000" pitchFamily="2" charset="2"/>
              <a:buNone/>
            </a:pPr>
            <a:r>
              <a:rPr lang="en-GB" altLang="fi-FI" sz="1596"/>
              <a:t>3. Is ecological status good?</a:t>
            </a:r>
          </a:p>
        </p:txBody>
      </p:sp>
      <p:sp>
        <p:nvSpPr>
          <p:cNvPr id="153615" name="Text Box 15">
            <a:extLst>
              <a:ext uri="{FF2B5EF4-FFF2-40B4-BE49-F238E27FC236}">
                <a16:creationId xmlns:a16="http://schemas.microsoft.com/office/drawing/2014/main" id="{5D3A322D-7165-44E0-9423-FA8D68455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0735" y="2498697"/>
            <a:ext cx="608048" cy="36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fi-FI" sz="1795" b="1">
                <a:solidFill>
                  <a:srgbClr val="FF3300"/>
                </a:solidFill>
              </a:rPr>
              <a:t>No</a:t>
            </a:r>
          </a:p>
        </p:txBody>
      </p:sp>
      <p:sp>
        <p:nvSpPr>
          <p:cNvPr id="153616" name="Line 16">
            <a:extLst>
              <a:ext uri="{FF2B5EF4-FFF2-40B4-BE49-F238E27FC236}">
                <a16:creationId xmlns:a16="http://schemas.microsoft.com/office/drawing/2014/main" id="{FAC15385-94F5-4AF3-90D7-550B8B1DD45A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2776" y="2696629"/>
            <a:ext cx="76006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53617" name="Line 17">
            <a:extLst>
              <a:ext uri="{FF2B5EF4-FFF2-40B4-BE49-F238E27FC236}">
                <a16:creationId xmlns:a16="http://schemas.microsoft.com/office/drawing/2014/main" id="{21C1EBAB-35AC-45C3-BFEE-6B1000295612}"/>
              </a:ext>
            </a:extLst>
          </p:cNvPr>
          <p:cNvSpPr>
            <a:spLocks noChangeShapeType="1"/>
          </p:cNvSpPr>
          <p:nvPr/>
        </p:nvSpPr>
        <p:spPr bwMode="auto">
          <a:xfrm>
            <a:off x="5400675" y="2696629"/>
            <a:ext cx="608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53618" name="Line 18">
            <a:extLst>
              <a:ext uri="{FF2B5EF4-FFF2-40B4-BE49-F238E27FC236}">
                <a16:creationId xmlns:a16="http://schemas.microsoft.com/office/drawing/2014/main" id="{23B86907-FB56-4A5C-8127-4DB76F2678F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8424" y="1976155"/>
            <a:ext cx="0" cy="38003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53619" name="Text Box 19">
            <a:extLst>
              <a:ext uri="{FF2B5EF4-FFF2-40B4-BE49-F238E27FC236}">
                <a16:creationId xmlns:a16="http://schemas.microsoft.com/office/drawing/2014/main" id="{AF0AC6FD-D7DA-429D-AA7C-FE5ABADFB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2448" y="1292102"/>
            <a:ext cx="1292102" cy="36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fi-FI" sz="1795" b="1">
                <a:solidFill>
                  <a:srgbClr val="FF3300"/>
                </a:solidFill>
              </a:rPr>
              <a:t>No</a:t>
            </a:r>
          </a:p>
        </p:txBody>
      </p:sp>
      <p:sp>
        <p:nvSpPr>
          <p:cNvPr id="153620" name="Text Box 20" descr="20%">
            <a:extLst>
              <a:ext uri="{FF2B5EF4-FFF2-40B4-BE49-F238E27FC236}">
                <a16:creationId xmlns:a16="http://schemas.microsoft.com/office/drawing/2014/main" id="{C4250C07-FCD6-4DC5-9DD3-491CE50FC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334" y="2376771"/>
            <a:ext cx="3800299" cy="541543"/>
          </a:xfrm>
          <a:prstGeom prst="rect">
            <a:avLst/>
          </a:prstGeom>
          <a:pattFill prst="pct20">
            <a:fgClr>
              <a:srgbClr val="FF00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0000CC"/>
              </a:buClr>
              <a:buSzPct val="130000"/>
              <a:buFont typeface="Wingdings" panose="05000000000000000000" pitchFamily="2" charset="2"/>
              <a:buNone/>
            </a:pPr>
            <a:r>
              <a:rPr lang="en-GB" altLang="fi-FI" sz="1596"/>
              <a:t>4. Is lowered status based on physical modifications of water bodies?</a:t>
            </a:r>
          </a:p>
        </p:txBody>
      </p:sp>
      <p:sp>
        <p:nvSpPr>
          <p:cNvPr id="153621" name="Line 21">
            <a:extLst>
              <a:ext uri="{FF2B5EF4-FFF2-40B4-BE49-F238E27FC236}">
                <a16:creationId xmlns:a16="http://schemas.microsoft.com/office/drawing/2014/main" id="{5DF1D174-7842-4A98-8E9D-C576459734F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8424" y="2894561"/>
            <a:ext cx="0" cy="53204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53622" name="Text Box 22">
            <a:extLst>
              <a:ext uri="{FF2B5EF4-FFF2-40B4-BE49-F238E27FC236}">
                <a16:creationId xmlns:a16="http://schemas.microsoft.com/office/drawing/2014/main" id="{BE90ED9D-5BC2-4128-A260-509B992EC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442" y="3046574"/>
            <a:ext cx="836066" cy="36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fi-FI" sz="1795" b="1">
                <a:solidFill>
                  <a:srgbClr val="339933"/>
                </a:solidFill>
              </a:rPr>
              <a:t>Yes</a:t>
            </a:r>
          </a:p>
        </p:txBody>
      </p:sp>
      <p:sp>
        <p:nvSpPr>
          <p:cNvPr id="153623" name="Text Box 23" descr="20%">
            <a:extLst>
              <a:ext uri="{FF2B5EF4-FFF2-40B4-BE49-F238E27FC236}">
                <a16:creationId xmlns:a16="http://schemas.microsoft.com/office/drawing/2014/main" id="{C1DF976A-0177-43E2-8D41-D61D9FCA5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335" y="3410768"/>
            <a:ext cx="4408346" cy="761644"/>
          </a:xfrm>
          <a:prstGeom prst="rect">
            <a:avLst/>
          </a:prstGeom>
          <a:pattFill prst="pct20">
            <a:fgClr>
              <a:srgbClr val="FF00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0000CC"/>
              </a:buClr>
              <a:buSzPct val="130000"/>
              <a:buFont typeface="Wingdings" panose="05000000000000000000" pitchFamily="2" charset="2"/>
              <a:buNone/>
            </a:pPr>
            <a:r>
              <a:rPr lang="en-GB" altLang="fi-FI" sz="1596"/>
              <a:t>5. Is it possible to reach a good ecological status without any significant effects on use of water body (art. 4 (3))?</a:t>
            </a:r>
          </a:p>
        </p:txBody>
      </p:sp>
      <p:sp>
        <p:nvSpPr>
          <p:cNvPr id="153624" name="Line 24">
            <a:extLst>
              <a:ext uri="{FF2B5EF4-FFF2-40B4-BE49-F238E27FC236}">
                <a16:creationId xmlns:a16="http://schemas.microsoft.com/office/drawing/2014/main" id="{59E68E33-FD21-4F20-878A-11295B6AE5B4}"/>
              </a:ext>
            </a:extLst>
          </p:cNvPr>
          <p:cNvSpPr>
            <a:spLocks noChangeShapeType="1"/>
          </p:cNvSpPr>
          <p:nvPr/>
        </p:nvSpPr>
        <p:spPr bwMode="auto">
          <a:xfrm>
            <a:off x="7452836" y="5174740"/>
            <a:ext cx="30402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53625" name="Text Box 25">
            <a:extLst>
              <a:ext uri="{FF2B5EF4-FFF2-40B4-BE49-F238E27FC236}">
                <a16:creationId xmlns:a16="http://schemas.microsoft.com/office/drawing/2014/main" id="{87132626-785B-4A04-BE1D-E365A36E7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8782" y="5022729"/>
            <a:ext cx="836066" cy="36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fi-FI" sz="1795" b="1">
                <a:solidFill>
                  <a:srgbClr val="339933"/>
                </a:solidFill>
              </a:rPr>
              <a:t>Yes</a:t>
            </a:r>
          </a:p>
        </p:txBody>
      </p:sp>
      <p:sp>
        <p:nvSpPr>
          <p:cNvPr id="153626" name="Line 26">
            <a:extLst>
              <a:ext uri="{FF2B5EF4-FFF2-40B4-BE49-F238E27FC236}">
                <a16:creationId xmlns:a16="http://schemas.microsoft.com/office/drawing/2014/main" id="{8F52899F-BF3B-45AA-A2EB-8E0FE2E9E447}"/>
              </a:ext>
            </a:extLst>
          </p:cNvPr>
          <p:cNvSpPr>
            <a:spLocks noChangeShapeType="1"/>
          </p:cNvSpPr>
          <p:nvPr/>
        </p:nvSpPr>
        <p:spPr bwMode="auto">
          <a:xfrm>
            <a:off x="6160735" y="5174740"/>
            <a:ext cx="45603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53627" name="Line 27">
            <a:extLst>
              <a:ext uri="{FF2B5EF4-FFF2-40B4-BE49-F238E27FC236}">
                <a16:creationId xmlns:a16="http://schemas.microsoft.com/office/drawing/2014/main" id="{8EB8D59B-8856-4D05-90B0-3653FEBD946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8424" y="4414680"/>
            <a:ext cx="0" cy="45603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53628" name="Text Box 28">
            <a:extLst>
              <a:ext uri="{FF2B5EF4-FFF2-40B4-BE49-F238E27FC236}">
                <a16:creationId xmlns:a16="http://schemas.microsoft.com/office/drawing/2014/main" id="{A7DC1795-AB65-4088-AD73-813F6377E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2448" y="4566693"/>
            <a:ext cx="608048" cy="36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fi-FI" sz="1795" b="1">
                <a:solidFill>
                  <a:srgbClr val="FF3300"/>
                </a:solidFill>
              </a:rPr>
              <a:t>NO</a:t>
            </a:r>
          </a:p>
        </p:txBody>
      </p:sp>
      <p:sp>
        <p:nvSpPr>
          <p:cNvPr id="153629" name="Text Box 29">
            <a:extLst>
              <a:ext uri="{FF2B5EF4-FFF2-40B4-BE49-F238E27FC236}">
                <a16:creationId xmlns:a16="http://schemas.microsoft.com/office/drawing/2014/main" id="{0BB4C2C1-F14A-4294-B648-6FAF5CC7F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335" y="4946722"/>
            <a:ext cx="4180328" cy="981744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0000CC"/>
              </a:buClr>
              <a:buSzPct val="130000"/>
              <a:buFont typeface="Wingdings" panose="05000000000000000000" pitchFamily="2" charset="2"/>
              <a:buNone/>
            </a:pPr>
            <a:r>
              <a:rPr lang="en-GB" altLang="fi-FI" sz="1596"/>
              <a:t>6. Is it possible to reach benefits enabled by physical modifications by other means (art. 4 (3))? </a:t>
            </a:r>
            <a:br>
              <a:rPr lang="en-GB" altLang="fi-FI" sz="1596"/>
            </a:br>
            <a:endParaRPr lang="en-GB" altLang="fi-FI" sz="1596"/>
          </a:p>
        </p:txBody>
      </p:sp>
      <p:sp>
        <p:nvSpPr>
          <p:cNvPr id="153630" name="Text Box 30" descr="20%">
            <a:extLst>
              <a:ext uri="{FF2B5EF4-FFF2-40B4-BE49-F238E27FC236}">
                <a16:creationId xmlns:a16="http://schemas.microsoft.com/office/drawing/2014/main" id="{657903F1-C54E-48BC-BFA1-2837EF18D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335" y="760061"/>
            <a:ext cx="4788376" cy="321442"/>
          </a:xfrm>
          <a:prstGeom prst="rect">
            <a:avLst/>
          </a:prstGeom>
          <a:pattFill prst="pct20">
            <a:fgClr>
              <a:srgbClr val="FF00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0000CC"/>
              </a:buClr>
              <a:buSzPct val="130000"/>
              <a:buFont typeface="Wingdings" panose="05000000000000000000" pitchFamily="2" charset="2"/>
              <a:buNone/>
            </a:pPr>
            <a:r>
              <a:rPr lang="en-GB" altLang="fi-FI" sz="1596"/>
              <a:t>2. Is hydromorphological change significant?</a:t>
            </a:r>
          </a:p>
        </p:txBody>
      </p:sp>
      <p:sp>
        <p:nvSpPr>
          <p:cNvPr id="153631" name="Text Box 31" descr="20%">
            <a:extLst>
              <a:ext uri="{FF2B5EF4-FFF2-40B4-BE49-F238E27FC236}">
                <a16:creationId xmlns:a16="http://schemas.microsoft.com/office/drawing/2014/main" id="{9F05F27A-EE15-42BB-A800-CAACA0672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328" y="76007"/>
            <a:ext cx="3648287" cy="321442"/>
          </a:xfrm>
          <a:prstGeom prst="rect">
            <a:avLst/>
          </a:prstGeom>
          <a:pattFill prst="pct20">
            <a:fgClr>
              <a:srgbClr val="FF00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0000CC"/>
              </a:buClr>
              <a:buSzPct val="130000"/>
              <a:buFont typeface="Wingdings" panose="05000000000000000000" pitchFamily="2" charset="2"/>
              <a:buNone/>
            </a:pPr>
            <a:r>
              <a:rPr lang="en-GB" altLang="fi-FI" sz="1596"/>
              <a:t>1. Is water body artificial?</a:t>
            </a:r>
          </a:p>
        </p:txBody>
      </p:sp>
      <p:sp>
        <p:nvSpPr>
          <p:cNvPr id="153632" name="Line 32">
            <a:extLst>
              <a:ext uri="{FF2B5EF4-FFF2-40B4-BE49-F238E27FC236}">
                <a16:creationId xmlns:a16="http://schemas.microsoft.com/office/drawing/2014/main" id="{9D22CF61-13CF-4802-A550-F60E9D81190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8424" y="380030"/>
            <a:ext cx="0" cy="45603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 sz="1795"/>
          </a:p>
        </p:txBody>
      </p:sp>
      <p:sp>
        <p:nvSpPr>
          <p:cNvPr id="153633" name="Text Box 33">
            <a:extLst>
              <a:ext uri="{FF2B5EF4-FFF2-40B4-BE49-F238E27FC236}">
                <a16:creationId xmlns:a16="http://schemas.microsoft.com/office/drawing/2014/main" id="{0D122F37-2189-4F53-9E27-9AC6D0FAD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8693" y="183682"/>
            <a:ext cx="836066" cy="36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fi-FI" sz="1795" b="1">
                <a:solidFill>
                  <a:srgbClr val="339933"/>
                </a:solidFill>
              </a:rPr>
              <a:t>Yes</a:t>
            </a:r>
          </a:p>
        </p:txBody>
      </p:sp>
      <p:sp>
        <p:nvSpPr>
          <p:cNvPr id="153634" name="Line 34">
            <a:extLst>
              <a:ext uri="{FF2B5EF4-FFF2-40B4-BE49-F238E27FC236}">
                <a16:creationId xmlns:a16="http://schemas.microsoft.com/office/drawing/2014/main" id="{8F0A3CB4-A713-4CAF-9A34-78604B29B18A}"/>
              </a:ext>
            </a:extLst>
          </p:cNvPr>
          <p:cNvSpPr>
            <a:spLocks noChangeShapeType="1"/>
          </p:cNvSpPr>
          <p:nvPr/>
        </p:nvSpPr>
        <p:spPr bwMode="auto">
          <a:xfrm>
            <a:off x="6312747" y="335693"/>
            <a:ext cx="45603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53635" name="Text Box 35">
            <a:extLst>
              <a:ext uri="{FF2B5EF4-FFF2-40B4-BE49-F238E27FC236}">
                <a16:creationId xmlns:a16="http://schemas.microsoft.com/office/drawing/2014/main" id="{1BC2598F-E378-4A54-A1DB-A54B1D45A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2806" y="152012"/>
            <a:ext cx="2660209" cy="4053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altLang="fi-FI" sz="1995" b="1">
                <a:solidFill>
                  <a:srgbClr val="FFCC00"/>
                </a:solidFill>
              </a:rPr>
              <a:t>ARTIFICIAL</a:t>
            </a:r>
          </a:p>
        </p:txBody>
      </p:sp>
      <p:sp>
        <p:nvSpPr>
          <p:cNvPr id="153636" name="Line 36">
            <a:extLst>
              <a:ext uri="{FF2B5EF4-FFF2-40B4-BE49-F238E27FC236}">
                <a16:creationId xmlns:a16="http://schemas.microsoft.com/office/drawing/2014/main" id="{15B273C2-AA0E-4577-92DE-085EFA912A3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72657" y="335693"/>
            <a:ext cx="38003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53637" name="Rectangle 37">
            <a:extLst>
              <a:ext uri="{FF2B5EF4-FFF2-40B4-BE49-F238E27FC236}">
                <a16:creationId xmlns:a16="http://schemas.microsoft.com/office/drawing/2014/main" id="{56777665-303A-4AC3-836B-D0B806D8F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5701" y="432284"/>
            <a:ext cx="459210" cy="367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fi-FI" sz="1795" b="1">
                <a:solidFill>
                  <a:srgbClr val="FF3300"/>
                </a:solidFill>
              </a:rPr>
              <a:t>No</a:t>
            </a:r>
          </a:p>
        </p:txBody>
      </p:sp>
      <p:sp>
        <p:nvSpPr>
          <p:cNvPr id="153638" name="Line 38">
            <a:extLst>
              <a:ext uri="{FF2B5EF4-FFF2-40B4-BE49-F238E27FC236}">
                <a16:creationId xmlns:a16="http://schemas.microsoft.com/office/drawing/2014/main" id="{4B70B394-3F7F-4473-8665-E0CD86F52533}"/>
              </a:ext>
            </a:extLst>
          </p:cNvPr>
          <p:cNvSpPr>
            <a:spLocks noChangeShapeType="1"/>
          </p:cNvSpPr>
          <p:nvPr/>
        </p:nvSpPr>
        <p:spPr bwMode="auto">
          <a:xfrm>
            <a:off x="8972956" y="988078"/>
            <a:ext cx="0" cy="509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 sz="1795"/>
          </a:p>
        </p:txBody>
      </p:sp>
      <p:sp>
        <p:nvSpPr>
          <p:cNvPr id="153639" name="Text Box 39">
            <a:extLst>
              <a:ext uri="{FF2B5EF4-FFF2-40B4-BE49-F238E27FC236}">
                <a16:creationId xmlns:a16="http://schemas.microsoft.com/office/drawing/2014/main" id="{7D1F8D58-E92E-4D58-A975-9B9B7D2E39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4938" y="1520120"/>
            <a:ext cx="1292102" cy="335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sq-AL" altLang="fi-FI" sz="1596" b="1">
              <a:solidFill>
                <a:srgbClr val="339933"/>
              </a:solidFill>
            </a:endParaRPr>
          </a:p>
        </p:txBody>
      </p:sp>
      <p:sp>
        <p:nvSpPr>
          <p:cNvPr id="153640" name="Line 40">
            <a:extLst>
              <a:ext uri="{FF2B5EF4-FFF2-40B4-BE49-F238E27FC236}">
                <a16:creationId xmlns:a16="http://schemas.microsoft.com/office/drawing/2014/main" id="{CE08202E-F6DA-4352-BE0B-A4593474293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8424" y="1292102"/>
            <a:ext cx="0" cy="38003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53641" name="Text Box 41">
            <a:extLst>
              <a:ext uri="{FF2B5EF4-FFF2-40B4-BE49-F238E27FC236}">
                <a16:creationId xmlns:a16="http://schemas.microsoft.com/office/drawing/2014/main" id="{E38CFD9D-B5AA-48BB-ACF2-3FCE9A183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8693" y="1716469"/>
            <a:ext cx="1292102" cy="36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fi-FI" sz="1795" b="1">
                <a:solidFill>
                  <a:srgbClr val="339933"/>
                </a:solidFill>
              </a:rPr>
              <a:t>Yes</a:t>
            </a:r>
          </a:p>
        </p:txBody>
      </p:sp>
      <p:sp>
        <p:nvSpPr>
          <p:cNvPr id="153642" name="Line 42">
            <a:extLst>
              <a:ext uri="{FF2B5EF4-FFF2-40B4-BE49-F238E27FC236}">
                <a16:creationId xmlns:a16="http://schemas.microsoft.com/office/drawing/2014/main" id="{F51934CF-B256-4596-8521-A4F1DF693C66}"/>
              </a:ext>
            </a:extLst>
          </p:cNvPr>
          <p:cNvSpPr>
            <a:spLocks noChangeShapeType="1"/>
          </p:cNvSpPr>
          <p:nvPr/>
        </p:nvSpPr>
        <p:spPr bwMode="auto">
          <a:xfrm>
            <a:off x="6084729" y="988078"/>
            <a:ext cx="38003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53643" name="Line 43">
            <a:extLst>
              <a:ext uri="{FF2B5EF4-FFF2-40B4-BE49-F238E27FC236}">
                <a16:creationId xmlns:a16="http://schemas.microsoft.com/office/drawing/2014/main" id="{A8C6813E-3ED4-46E9-BE1D-68D7C4846E81}"/>
              </a:ext>
            </a:extLst>
          </p:cNvPr>
          <p:cNvSpPr>
            <a:spLocks noChangeShapeType="1"/>
          </p:cNvSpPr>
          <p:nvPr/>
        </p:nvSpPr>
        <p:spPr bwMode="auto">
          <a:xfrm>
            <a:off x="6920795" y="988078"/>
            <a:ext cx="205216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 sz="1795"/>
          </a:p>
        </p:txBody>
      </p:sp>
      <p:sp>
        <p:nvSpPr>
          <p:cNvPr id="153644" name="Text Box 44">
            <a:extLst>
              <a:ext uri="{FF2B5EF4-FFF2-40B4-BE49-F238E27FC236}">
                <a16:creationId xmlns:a16="http://schemas.microsoft.com/office/drawing/2014/main" id="{77EA3EF4-11F1-4348-94DF-6C49E7718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2448" y="1990407"/>
            <a:ext cx="1292102" cy="365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fi-FI" sz="1795" b="1">
                <a:solidFill>
                  <a:srgbClr val="FF3300"/>
                </a:solidFill>
              </a:rPr>
              <a:t>No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1557" name="Rectangle 135">
            <a:extLst>
              <a:ext uri="{FF2B5EF4-FFF2-40B4-BE49-F238E27FC236}">
                <a16:creationId xmlns:a16="http://schemas.microsoft.com/office/drawing/2014/main" id="{60E9A6ED-B880-44EA-8D60-C9D3C82CC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798648" cy="68405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554" name="Rectangle 2">
            <a:extLst>
              <a:ext uri="{FF2B5EF4-FFF2-40B4-BE49-F238E27FC236}">
                <a16:creationId xmlns:a16="http://schemas.microsoft.com/office/drawing/2014/main" id="{3AF9D11F-BC88-4B90-8819-9AC36A6513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4910" y="555771"/>
            <a:ext cx="4581052" cy="166730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i-FI" altLang="fi-FI" sz="2700"/>
              <a:t>6. Is it possible to reach benefits enabled by physical modifications by other means (art. 4 (3))? </a:t>
            </a:r>
          </a:p>
        </p:txBody>
      </p:sp>
      <p:sp>
        <p:nvSpPr>
          <p:cNvPr id="151555" name="Rectangle 3">
            <a:extLst>
              <a:ext uri="{FF2B5EF4-FFF2-40B4-BE49-F238E27FC236}">
                <a16:creationId xmlns:a16="http://schemas.microsoft.com/office/drawing/2014/main" id="{3AEC6A8C-684C-4782-9CD6-F2CC5F721D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4911" y="2391923"/>
            <a:ext cx="4589373" cy="3721558"/>
          </a:xfrm>
        </p:spPr>
        <p:txBody>
          <a:bodyPr>
            <a:normAutofit/>
          </a:bodyPr>
          <a:lstStyle/>
          <a:p>
            <a:r>
              <a:rPr lang="fi-FI" altLang="fi-FI" sz="1900"/>
              <a:t>Usually easy to analyse</a:t>
            </a:r>
          </a:p>
          <a:p>
            <a:pPr lvl="1"/>
            <a:r>
              <a:rPr lang="fi-FI" altLang="fi-FI" sz="1900"/>
              <a:t>Hydropower lakes alternative means for hydropower production are more harmful for environment – wind or solar power?</a:t>
            </a:r>
          </a:p>
          <a:p>
            <a:pPr lvl="1"/>
            <a:r>
              <a:rPr lang="fi-FI" altLang="fi-FI" sz="1900"/>
              <a:t>Other options for flood protection and irrigation are difficult</a:t>
            </a:r>
          </a:p>
          <a:p>
            <a:r>
              <a:rPr lang="fi-FI" altLang="fi-FI" sz="1900"/>
              <a:t>There might be some obsolate dams is small rivers</a:t>
            </a:r>
          </a:p>
          <a:p>
            <a:pPr lvl="1"/>
            <a:r>
              <a:rPr lang="fi-FI" altLang="fi-FI" sz="1900"/>
              <a:t>Dam removal processes taking place all over Europe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CFADBC-9559-4FF4-8353-C02475680E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7701" y="555770"/>
            <a:ext cx="4581052" cy="5557710"/>
          </a:xfrm>
          <a:prstGeom prst="rect">
            <a:avLst/>
          </a:prstGeom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34F9DD-440F-44C7-8FDC-CB1C08DA104E}"/>
              </a:ext>
            </a:extLst>
          </p:cNvPr>
          <p:cNvSpPr txBox="1"/>
          <p:nvPr/>
        </p:nvSpPr>
        <p:spPr>
          <a:xfrm>
            <a:off x="7920955" y="5742416"/>
            <a:ext cx="1956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FF0000"/>
                </a:solidFill>
              </a:rPr>
              <a:t>Tuulivoimayhdistys</a:t>
            </a:r>
            <a:endParaRPr lang="en-GB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ext Box 2">
            <a:extLst>
              <a:ext uri="{FF2B5EF4-FFF2-40B4-BE49-F238E27FC236}">
                <a16:creationId xmlns:a16="http://schemas.microsoft.com/office/drawing/2014/main" id="{D770008B-D640-4D0F-A153-79B8879E0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4758" y="3578615"/>
            <a:ext cx="836066" cy="36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fi-FI" sz="1795" b="1">
                <a:solidFill>
                  <a:srgbClr val="339933"/>
                </a:solidFill>
              </a:rPr>
              <a:t>Yes</a:t>
            </a:r>
          </a:p>
        </p:txBody>
      </p:sp>
      <p:sp>
        <p:nvSpPr>
          <p:cNvPr id="155651" name="Line 3">
            <a:extLst>
              <a:ext uri="{FF2B5EF4-FFF2-40B4-BE49-F238E27FC236}">
                <a16:creationId xmlns:a16="http://schemas.microsoft.com/office/drawing/2014/main" id="{8C73233C-8069-4DB9-8C2A-54901955D708}"/>
              </a:ext>
            </a:extLst>
          </p:cNvPr>
          <p:cNvSpPr>
            <a:spLocks noChangeShapeType="1"/>
          </p:cNvSpPr>
          <p:nvPr/>
        </p:nvSpPr>
        <p:spPr bwMode="auto">
          <a:xfrm>
            <a:off x="7072806" y="3790798"/>
            <a:ext cx="45603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55652" name="Line 4">
            <a:extLst>
              <a:ext uri="{FF2B5EF4-FFF2-40B4-BE49-F238E27FC236}">
                <a16:creationId xmlns:a16="http://schemas.microsoft.com/office/drawing/2014/main" id="{A6C1A8FB-8F86-4C4E-A0A8-8F3916B5C004}"/>
              </a:ext>
            </a:extLst>
          </p:cNvPr>
          <p:cNvSpPr>
            <a:spLocks noChangeShapeType="1"/>
          </p:cNvSpPr>
          <p:nvPr/>
        </p:nvSpPr>
        <p:spPr bwMode="auto">
          <a:xfrm>
            <a:off x="5856711" y="3790798"/>
            <a:ext cx="38003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grpSp>
        <p:nvGrpSpPr>
          <p:cNvPr id="155653" name="Group 5">
            <a:extLst>
              <a:ext uri="{FF2B5EF4-FFF2-40B4-BE49-F238E27FC236}">
                <a16:creationId xmlns:a16="http://schemas.microsoft.com/office/drawing/2014/main" id="{4F0DDBB1-94DD-4C6B-91CD-3A3E38530748}"/>
              </a:ext>
            </a:extLst>
          </p:cNvPr>
          <p:cNvGrpSpPr>
            <a:grpSpLocks/>
          </p:cNvGrpSpPr>
          <p:nvPr/>
        </p:nvGrpSpPr>
        <p:grpSpPr bwMode="auto">
          <a:xfrm>
            <a:off x="2208424" y="6004472"/>
            <a:ext cx="1520119" cy="380030"/>
            <a:chOff x="2016" y="3984"/>
            <a:chExt cx="960" cy="240"/>
          </a:xfrm>
        </p:grpSpPr>
        <p:sp>
          <p:nvSpPr>
            <p:cNvPr id="155654" name="Line 6">
              <a:extLst>
                <a:ext uri="{FF2B5EF4-FFF2-40B4-BE49-F238E27FC236}">
                  <a16:creationId xmlns:a16="http://schemas.microsoft.com/office/drawing/2014/main" id="{351328BE-FE73-4FD4-B7E1-8EC48FCC11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398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 sz="1795"/>
            </a:p>
          </p:txBody>
        </p:sp>
        <p:sp>
          <p:nvSpPr>
            <p:cNvPr id="155655" name="Line 7">
              <a:extLst>
                <a:ext uri="{FF2B5EF4-FFF2-40B4-BE49-F238E27FC236}">
                  <a16:creationId xmlns:a16="http://schemas.microsoft.com/office/drawing/2014/main" id="{15B1F84B-DCBE-4420-96BB-7313671585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4224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 sz="1795"/>
            </a:p>
          </p:txBody>
        </p:sp>
      </p:grpSp>
      <p:sp>
        <p:nvSpPr>
          <p:cNvPr id="155656" name="Text Box 8">
            <a:extLst>
              <a:ext uri="{FF2B5EF4-FFF2-40B4-BE49-F238E27FC236}">
                <a16:creationId xmlns:a16="http://schemas.microsoft.com/office/drawing/2014/main" id="{1E5858EB-0439-4502-8A9C-4331A9513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8603" y="6124815"/>
            <a:ext cx="4940388" cy="398323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altLang="fi-FI" sz="1995" b="1">
                <a:solidFill>
                  <a:srgbClr val="FF0000"/>
                </a:solidFill>
              </a:rPr>
              <a:t>HEAVILY MODIFIED</a:t>
            </a:r>
          </a:p>
        </p:txBody>
      </p:sp>
      <p:sp>
        <p:nvSpPr>
          <p:cNvPr id="155657" name="Text Box 9">
            <a:extLst>
              <a:ext uri="{FF2B5EF4-FFF2-40B4-BE49-F238E27FC236}">
                <a16:creationId xmlns:a16="http://schemas.microsoft.com/office/drawing/2014/main" id="{750FF7CE-3D9F-465B-8777-6DED1F01B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8454" y="5972804"/>
            <a:ext cx="608048" cy="3657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fi-FI" sz="1795" b="1">
                <a:solidFill>
                  <a:srgbClr val="FF3300"/>
                </a:solidFill>
              </a:rPr>
              <a:t>No</a:t>
            </a:r>
          </a:p>
        </p:txBody>
      </p:sp>
      <p:sp>
        <p:nvSpPr>
          <p:cNvPr id="155658" name="Text Box 10">
            <a:extLst>
              <a:ext uri="{FF2B5EF4-FFF2-40B4-BE49-F238E27FC236}">
                <a16:creationId xmlns:a16="http://schemas.microsoft.com/office/drawing/2014/main" id="{B996CB8D-C858-460A-A486-1B9747450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4758" y="836067"/>
            <a:ext cx="1292102" cy="36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fi-FI" sz="1795" b="1">
                <a:solidFill>
                  <a:srgbClr val="339933"/>
                </a:solidFill>
              </a:rPr>
              <a:t>Yes</a:t>
            </a:r>
          </a:p>
        </p:txBody>
      </p:sp>
      <p:sp>
        <p:nvSpPr>
          <p:cNvPr id="155659" name="Text Box 11">
            <a:extLst>
              <a:ext uri="{FF2B5EF4-FFF2-40B4-BE49-F238E27FC236}">
                <a16:creationId xmlns:a16="http://schemas.microsoft.com/office/drawing/2014/main" id="{401C5608-D9DB-4456-A073-D8849F2453CD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6317497" y="3344263"/>
            <a:ext cx="3800299" cy="4655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altLang="fi-FI" sz="2394" b="1">
                <a:solidFill>
                  <a:srgbClr val="006600"/>
                </a:solidFill>
              </a:rPr>
              <a:t>NATURAL</a:t>
            </a:r>
          </a:p>
        </p:txBody>
      </p:sp>
      <p:sp>
        <p:nvSpPr>
          <p:cNvPr id="155660" name="Line 12">
            <a:extLst>
              <a:ext uri="{FF2B5EF4-FFF2-40B4-BE49-F238E27FC236}">
                <a16:creationId xmlns:a16="http://schemas.microsoft.com/office/drawing/2014/main" id="{0DB87A74-D822-479B-93B7-0CF61BC106BC}"/>
              </a:ext>
            </a:extLst>
          </p:cNvPr>
          <p:cNvSpPr>
            <a:spLocks noChangeShapeType="1"/>
          </p:cNvSpPr>
          <p:nvPr/>
        </p:nvSpPr>
        <p:spPr bwMode="auto">
          <a:xfrm>
            <a:off x="6312746" y="1906483"/>
            <a:ext cx="114009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55661" name="Line 13">
            <a:extLst>
              <a:ext uri="{FF2B5EF4-FFF2-40B4-BE49-F238E27FC236}">
                <a16:creationId xmlns:a16="http://schemas.microsoft.com/office/drawing/2014/main" id="{4E647010-D546-45C6-9501-6633CDCEAFF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6591" y="1906483"/>
            <a:ext cx="114009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55662" name="Text Box 14" descr="20%">
            <a:extLst>
              <a:ext uri="{FF2B5EF4-FFF2-40B4-BE49-F238E27FC236}">
                <a16:creationId xmlns:a16="http://schemas.microsoft.com/office/drawing/2014/main" id="{89F3DD5C-C5D7-4191-8A5A-63F557E19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335" y="1661048"/>
            <a:ext cx="3116245" cy="321441"/>
          </a:xfrm>
          <a:prstGeom prst="rect">
            <a:avLst/>
          </a:prstGeom>
          <a:pattFill prst="pct20">
            <a:fgClr>
              <a:srgbClr val="FF00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0000CC"/>
              </a:buClr>
              <a:buSzPct val="130000"/>
              <a:buFont typeface="Wingdings" panose="05000000000000000000" pitchFamily="2" charset="2"/>
              <a:buNone/>
            </a:pPr>
            <a:r>
              <a:rPr lang="en-GB" altLang="fi-FI" sz="1596"/>
              <a:t>3. Is ecological status good?</a:t>
            </a:r>
          </a:p>
        </p:txBody>
      </p:sp>
      <p:sp>
        <p:nvSpPr>
          <p:cNvPr id="155663" name="Text Box 15">
            <a:extLst>
              <a:ext uri="{FF2B5EF4-FFF2-40B4-BE49-F238E27FC236}">
                <a16:creationId xmlns:a16="http://schemas.microsoft.com/office/drawing/2014/main" id="{DDAE2448-7438-49C7-A4E0-0971E1DAF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0735" y="2498697"/>
            <a:ext cx="608048" cy="36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fi-FI" sz="1795" b="1">
                <a:solidFill>
                  <a:srgbClr val="FF3300"/>
                </a:solidFill>
              </a:rPr>
              <a:t>No</a:t>
            </a:r>
          </a:p>
        </p:txBody>
      </p:sp>
      <p:sp>
        <p:nvSpPr>
          <p:cNvPr id="155664" name="Line 16">
            <a:extLst>
              <a:ext uri="{FF2B5EF4-FFF2-40B4-BE49-F238E27FC236}">
                <a16:creationId xmlns:a16="http://schemas.microsoft.com/office/drawing/2014/main" id="{0878912E-C924-4190-9F42-0C1ECEF5693A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2776" y="2696629"/>
            <a:ext cx="76006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55665" name="Line 17">
            <a:extLst>
              <a:ext uri="{FF2B5EF4-FFF2-40B4-BE49-F238E27FC236}">
                <a16:creationId xmlns:a16="http://schemas.microsoft.com/office/drawing/2014/main" id="{86DEE4D4-91D7-40DD-B647-C42303E2CF32}"/>
              </a:ext>
            </a:extLst>
          </p:cNvPr>
          <p:cNvSpPr>
            <a:spLocks noChangeShapeType="1"/>
          </p:cNvSpPr>
          <p:nvPr/>
        </p:nvSpPr>
        <p:spPr bwMode="auto">
          <a:xfrm>
            <a:off x="5400675" y="2696629"/>
            <a:ext cx="608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55666" name="Line 18">
            <a:extLst>
              <a:ext uri="{FF2B5EF4-FFF2-40B4-BE49-F238E27FC236}">
                <a16:creationId xmlns:a16="http://schemas.microsoft.com/office/drawing/2014/main" id="{FCCFDA8F-87F3-4FCB-8B30-B413FEA5429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8424" y="1976155"/>
            <a:ext cx="0" cy="38003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55667" name="Text Box 19">
            <a:extLst>
              <a:ext uri="{FF2B5EF4-FFF2-40B4-BE49-F238E27FC236}">
                <a16:creationId xmlns:a16="http://schemas.microsoft.com/office/drawing/2014/main" id="{9A2E6472-7D16-4B5B-817F-ED56EF26D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2448" y="1292102"/>
            <a:ext cx="1292102" cy="36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fi-FI" sz="1795" b="1">
                <a:solidFill>
                  <a:srgbClr val="FF3300"/>
                </a:solidFill>
              </a:rPr>
              <a:t>No</a:t>
            </a:r>
          </a:p>
        </p:txBody>
      </p:sp>
      <p:sp>
        <p:nvSpPr>
          <p:cNvPr id="155668" name="Text Box 20" descr="20%">
            <a:extLst>
              <a:ext uri="{FF2B5EF4-FFF2-40B4-BE49-F238E27FC236}">
                <a16:creationId xmlns:a16="http://schemas.microsoft.com/office/drawing/2014/main" id="{3D8363DF-2396-4C63-A556-FF6475609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334" y="2376771"/>
            <a:ext cx="3800299" cy="541543"/>
          </a:xfrm>
          <a:prstGeom prst="rect">
            <a:avLst/>
          </a:prstGeom>
          <a:pattFill prst="pct20">
            <a:fgClr>
              <a:srgbClr val="FF00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0000CC"/>
              </a:buClr>
              <a:buSzPct val="130000"/>
              <a:buFont typeface="Wingdings" panose="05000000000000000000" pitchFamily="2" charset="2"/>
              <a:buNone/>
            </a:pPr>
            <a:r>
              <a:rPr lang="en-GB" altLang="fi-FI" sz="1596"/>
              <a:t>4. Is lowered status based on physical modifications of water bodies?</a:t>
            </a:r>
          </a:p>
        </p:txBody>
      </p:sp>
      <p:sp>
        <p:nvSpPr>
          <p:cNvPr id="155669" name="Line 21">
            <a:extLst>
              <a:ext uri="{FF2B5EF4-FFF2-40B4-BE49-F238E27FC236}">
                <a16:creationId xmlns:a16="http://schemas.microsoft.com/office/drawing/2014/main" id="{6329F6A5-8DF9-475A-9C4E-3CFBD6DF7C5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8424" y="2894561"/>
            <a:ext cx="0" cy="53204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55670" name="Text Box 22">
            <a:extLst>
              <a:ext uri="{FF2B5EF4-FFF2-40B4-BE49-F238E27FC236}">
                <a16:creationId xmlns:a16="http://schemas.microsoft.com/office/drawing/2014/main" id="{B5BE22B8-DAD9-4933-9CB9-176DEE502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442" y="3046574"/>
            <a:ext cx="836066" cy="36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fi-FI" sz="1795" b="1">
                <a:solidFill>
                  <a:srgbClr val="339933"/>
                </a:solidFill>
              </a:rPr>
              <a:t>Yes</a:t>
            </a:r>
          </a:p>
        </p:txBody>
      </p:sp>
      <p:sp>
        <p:nvSpPr>
          <p:cNvPr id="155671" name="Text Box 23" descr="20%">
            <a:extLst>
              <a:ext uri="{FF2B5EF4-FFF2-40B4-BE49-F238E27FC236}">
                <a16:creationId xmlns:a16="http://schemas.microsoft.com/office/drawing/2014/main" id="{ED61957D-77F3-427F-97BC-F0E8A9CAE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335" y="3410768"/>
            <a:ext cx="4408346" cy="761644"/>
          </a:xfrm>
          <a:prstGeom prst="rect">
            <a:avLst/>
          </a:prstGeom>
          <a:pattFill prst="pct20">
            <a:fgClr>
              <a:srgbClr val="FF00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0000CC"/>
              </a:buClr>
              <a:buSzPct val="130000"/>
              <a:buFont typeface="Wingdings" panose="05000000000000000000" pitchFamily="2" charset="2"/>
              <a:buNone/>
            </a:pPr>
            <a:r>
              <a:rPr lang="en-GB" altLang="fi-FI" sz="1596"/>
              <a:t>5. Is it possible to reach a good ecological status without any significant effects on use of water body (art. 4 (3))?</a:t>
            </a:r>
          </a:p>
        </p:txBody>
      </p:sp>
      <p:sp>
        <p:nvSpPr>
          <p:cNvPr id="155672" name="Line 24">
            <a:extLst>
              <a:ext uri="{FF2B5EF4-FFF2-40B4-BE49-F238E27FC236}">
                <a16:creationId xmlns:a16="http://schemas.microsoft.com/office/drawing/2014/main" id="{B6970CC5-F416-4E75-83E5-8D18EDE2F70D}"/>
              </a:ext>
            </a:extLst>
          </p:cNvPr>
          <p:cNvSpPr>
            <a:spLocks noChangeShapeType="1"/>
          </p:cNvSpPr>
          <p:nvPr/>
        </p:nvSpPr>
        <p:spPr bwMode="auto">
          <a:xfrm>
            <a:off x="7452836" y="5174740"/>
            <a:ext cx="30402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55673" name="Text Box 25">
            <a:extLst>
              <a:ext uri="{FF2B5EF4-FFF2-40B4-BE49-F238E27FC236}">
                <a16:creationId xmlns:a16="http://schemas.microsoft.com/office/drawing/2014/main" id="{0E59C78D-47AE-4387-84CB-D4FD60E83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8782" y="5022729"/>
            <a:ext cx="836066" cy="36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fi-FI" sz="1795" b="1">
                <a:solidFill>
                  <a:srgbClr val="339933"/>
                </a:solidFill>
              </a:rPr>
              <a:t>Yes</a:t>
            </a:r>
          </a:p>
        </p:txBody>
      </p:sp>
      <p:sp>
        <p:nvSpPr>
          <p:cNvPr id="155674" name="Line 26">
            <a:extLst>
              <a:ext uri="{FF2B5EF4-FFF2-40B4-BE49-F238E27FC236}">
                <a16:creationId xmlns:a16="http://schemas.microsoft.com/office/drawing/2014/main" id="{E214B4FC-299D-4C7A-A828-3450B62645A5}"/>
              </a:ext>
            </a:extLst>
          </p:cNvPr>
          <p:cNvSpPr>
            <a:spLocks noChangeShapeType="1"/>
          </p:cNvSpPr>
          <p:nvPr/>
        </p:nvSpPr>
        <p:spPr bwMode="auto">
          <a:xfrm>
            <a:off x="6160735" y="5174740"/>
            <a:ext cx="45603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55675" name="Line 27">
            <a:extLst>
              <a:ext uri="{FF2B5EF4-FFF2-40B4-BE49-F238E27FC236}">
                <a16:creationId xmlns:a16="http://schemas.microsoft.com/office/drawing/2014/main" id="{01687477-4043-46FE-8DBA-9407BBDF2BD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8424" y="4414680"/>
            <a:ext cx="0" cy="45603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55676" name="Text Box 28">
            <a:extLst>
              <a:ext uri="{FF2B5EF4-FFF2-40B4-BE49-F238E27FC236}">
                <a16:creationId xmlns:a16="http://schemas.microsoft.com/office/drawing/2014/main" id="{F73C0B6E-35D0-49E6-84D5-5000BCE89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2448" y="4566693"/>
            <a:ext cx="608048" cy="36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fi-FI" sz="1795" b="1">
                <a:solidFill>
                  <a:srgbClr val="FF3300"/>
                </a:solidFill>
              </a:rPr>
              <a:t>NO</a:t>
            </a:r>
          </a:p>
        </p:txBody>
      </p:sp>
      <p:sp>
        <p:nvSpPr>
          <p:cNvPr id="155677" name="Text Box 29" descr="20%">
            <a:extLst>
              <a:ext uri="{FF2B5EF4-FFF2-40B4-BE49-F238E27FC236}">
                <a16:creationId xmlns:a16="http://schemas.microsoft.com/office/drawing/2014/main" id="{B9E7A419-3752-42CD-93A9-3EFA4FBA7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335" y="4946722"/>
            <a:ext cx="4180328" cy="981744"/>
          </a:xfrm>
          <a:prstGeom prst="rect">
            <a:avLst/>
          </a:prstGeom>
          <a:pattFill prst="pct20">
            <a:fgClr>
              <a:srgbClr val="FF00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0000CC"/>
              </a:buClr>
              <a:buSzPct val="130000"/>
              <a:buFont typeface="Wingdings" panose="05000000000000000000" pitchFamily="2" charset="2"/>
              <a:buNone/>
            </a:pPr>
            <a:r>
              <a:rPr lang="en-GB" altLang="fi-FI" sz="1596"/>
              <a:t>6. Is it possible to reach benefits enabled by physical modifications by other means (art. 4 (3))? </a:t>
            </a:r>
            <a:br>
              <a:rPr lang="en-GB" altLang="fi-FI" sz="1596"/>
            </a:br>
            <a:endParaRPr lang="en-GB" altLang="fi-FI" sz="1596"/>
          </a:p>
        </p:txBody>
      </p:sp>
      <p:sp>
        <p:nvSpPr>
          <p:cNvPr id="155678" name="Text Box 30" descr="20%">
            <a:extLst>
              <a:ext uri="{FF2B5EF4-FFF2-40B4-BE49-F238E27FC236}">
                <a16:creationId xmlns:a16="http://schemas.microsoft.com/office/drawing/2014/main" id="{21DAA969-0ECC-4BBA-9DC0-5B6489A55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335" y="760061"/>
            <a:ext cx="4788376" cy="321442"/>
          </a:xfrm>
          <a:prstGeom prst="rect">
            <a:avLst/>
          </a:prstGeom>
          <a:pattFill prst="pct20">
            <a:fgClr>
              <a:srgbClr val="FF00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0000CC"/>
              </a:buClr>
              <a:buSzPct val="130000"/>
              <a:buFont typeface="Wingdings" panose="05000000000000000000" pitchFamily="2" charset="2"/>
              <a:buNone/>
            </a:pPr>
            <a:r>
              <a:rPr lang="en-GB" altLang="fi-FI" sz="1596"/>
              <a:t>2. Is hydromorphological change significant?</a:t>
            </a:r>
          </a:p>
        </p:txBody>
      </p:sp>
      <p:sp>
        <p:nvSpPr>
          <p:cNvPr id="155679" name="Text Box 31" descr="20%">
            <a:extLst>
              <a:ext uri="{FF2B5EF4-FFF2-40B4-BE49-F238E27FC236}">
                <a16:creationId xmlns:a16="http://schemas.microsoft.com/office/drawing/2014/main" id="{BA7FCD85-FF9A-48A7-882E-110CC0805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328" y="76007"/>
            <a:ext cx="3648287" cy="321442"/>
          </a:xfrm>
          <a:prstGeom prst="rect">
            <a:avLst/>
          </a:prstGeom>
          <a:pattFill prst="pct20">
            <a:fgClr>
              <a:srgbClr val="FF00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0000CC"/>
              </a:buClr>
              <a:buSzPct val="130000"/>
              <a:buFont typeface="Wingdings" panose="05000000000000000000" pitchFamily="2" charset="2"/>
              <a:buNone/>
            </a:pPr>
            <a:r>
              <a:rPr lang="en-GB" altLang="fi-FI" sz="1596"/>
              <a:t>1. Is water body artificial?</a:t>
            </a:r>
          </a:p>
        </p:txBody>
      </p:sp>
      <p:sp>
        <p:nvSpPr>
          <p:cNvPr id="155680" name="Line 32">
            <a:extLst>
              <a:ext uri="{FF2B5EF4-FFF2-40B4-BE49-F238E27FC236}">
                <a16:creationId xmlns:a16="http://schemas.microsoft.com/office/drawing/2014/main" id="{32315A4D-40C8-41BA-8578-9293BFB3A687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8424" y="380030"/>
            <a:ext cx="0" cy="45603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 sz="1795"/>
          </a:p>
        </p:txBody>
      </p:sp>
      <p:sp>
        <p:nvSpPr>
          <p:cNvPr id="155681" name="Text Box 33">
            <a:extLst>
              <a:ext uri="{FF2B5EF4-FFF2-40B4-BE49-F238E27FC236}">
                <a16:creationId xmlns:a16="http://schemas.microsoft.com/office/drawing/2014/main" id="{26E6EE1C-8226-405B-B406-92530EFA5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8693" y="183682"/>
            <a:ext cx="836066" cy="36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fi-FI" sz="1795" b="1">
                <a:solidFill>
                  <a:srgbClr val="339933"/>
                </a:solidFill>
              </a:rPr>
              <a:t>Yes</a:t>
            </a:r>
          </a:p>
        </p:txBody>
      </p:sp>
      <p:sp>
        <p:nvSpPr>
          <p:cNvPr id="155682" name="Line 34">
            <a:extLst>
              <a:ext uri="{FF2B5EF4-FFF2-40B4-BE49-F238E27FC236}">
                <a16:creationId xmlns:a16="http://schemas.microsoft.com/office/drawing/2014/main" id="{5D3033FC-E12E-40C9-9929-EE47C8EF1C19}"/>
              </a:ext>
            </a:extLst>
          </p:cNvPr>
          <p:cNvSpPr>
            <a:spLocks noChangeShapeType="1"/>
          </p:cNvSpPr>
          <p:nvPr/>
        </p:nvSpPr>
        <p:spPr bwMode="auto">
          <a:xfrm>
            <a:off x="6312747" y="335693"/>
            <a:ext cx="45603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55683" name="Text Box 35">
            <a:extLst>
              <a:ext uri="{FF2B5EF4-FFF2-40B4-BE49-F238E27FC236}">
                <a16:creationId xmlns:a16="http://schemas.microsoft.com/office/drawing/2014/main" id="{FD4201C5-6405-4A89-9537-CCD762ABE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2806" y="152012"/>
            <a:ext cx="2660209" cy="4053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altLang="fi-FI" sz="1995" b="1">
                <a:solidFill>
                  <a:srgbClr val="FFCC00"/>
                </a:solidFill>
              </a:rPr>
              <a:t>ARTIFICIAL</a:t>
            </a:r>
          </a:p>
        </p:txBody>
      </p:sp>
      <p:sp>
        <p:nvSpPr>
          <p:cNvPr id="155684" name="Line 36">
            <a:extLst>
              <a:ext uri="{FF2B5EF4-FFF2-40B4-BE49-F238E27FC236}">
                <a16:creationId xmlns:a16="http://schemas.microsoft.com/office/drawing/2014/main" id="{32EEF114-79DA-4ABC-9027-1983C558A9A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72657" y="335693"/>
            <a:ext cx="38003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55685" name="Rectangle 37">
            <a:extLst>
              <a:ext uri="{FF2B5EF4-FFF2-40B4-BE49-F238E27FC236}">
                <a16:creationId xmlns:a16="http://schemas.microsoft.com/office/drawing/2014/main" id="{B652B5B3-BB90-4304-BA69-52385F9E8A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5701" y="432284"/>
            <a:ext cx="459210" cy="367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fi-FI" sz="1795" b="1">
                <a:solidFill>
                  <a:srgbClr val="FF3300"/>
                </a:solidFill>
              </a:rPr>
              <a:t>No</a:t>
            </a:r>
          </a:p>
        </p:txBody>
      </p:sp>
      <p:sp>
        <p:nvSpPr>
          <p:cNvPr id="155686" name="Line 38">
            <a:extLst>
              <a:ext uri="{FF2B5EF4-FFF2-40B4-BE49-F238E27FC236}">
                <a16:creationId xmlns:a16="http://schemas.microsoft.com/office/drawing/2014/main" id="{B519AA42-3F1D-415C-B3CE-DCF5F1F50497}"/>
              </a:ext>
            </a:extLst>
          </p:cNvPr>
          <p:cNvSpPr>
            <a:spLocks noChangeShapeType="1"/>
          </p:cNvSpPr>
          <p:nvPr/>
        </p:nvSpPr>
        <p:spPr bwMode="auto">
          <a:xfrm>
            <a:off x="8972956" y="988078"/>
            <a:ext cx="0" cy="509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 sz="1795"/>
          </a:p>
        </p:txBody>
      </p:sp>
      <p:sp>
        <p:nvSpPr>
          <p:cNvPr id="155687" name="Text Box 39">
            <a:extLst>
              <a:ext uri="{FF2B5EF4-FFF2-40B4-BE49-F238E27FC236}">
                <a16:creationId xmlns:a16="http://schemas.microsoft.com/office/drawing/2014/main" id="{D71AD788-A39A-489D-A699-B12BE4993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4938" y="1520120"/>
            <a:ext cx="1292102" cy="335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sq-AL" altLang="fi-FI" sz="1596" b="1">
              <a:solidFill>
                <a:srgbClr val="339933"/>
              </a:solidFill>
            </a:endParaRPr>
          </a:p>
        </p:txBody>
      </p:sp>
      <p:sp>
        <p:nvSpPr>
          <p:cNvPr id="155688" name="Line 40">
            <a:extLst>
              <a:ext uri="{FF2B5EF4-FFF2-40B4-BE49-F238E27FC236}">
                <a16:creationId xmlns:a16="http://schemas.microsoft.com/office/drawing/2014/main" id="{A363323D-FF3B-4E82-B204-CB7D343AEE93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8424" y="1292102"/>
            <a:ext cx="0" cy="38003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55689" name="Text Box 41">
            <a:extLst>
              <a:ext uri="{FF2B5EF4-FFF2-40B4-BE49-F238E27FC236}">
                <a16:creationId xmlns:a16="http://schemas.microsoft.com/office/drawing/2014/main" id="{C96557F4-9EB3-4DC0-B2C2-FC3A550D7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8693" y="1716469"/>
            <a:ext cx="1292102" cy="36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fi-FI" sz="1795" b="1">
                <a:solidFill>
                  <a:srgbClr val="339933"/>
                </a:solidFill>
              </a:rPr>
              <a:t>Yes</a:t>
            </a:r>
          </a:p>
        </p:txBody>
      </p:sp>
      <p:sp>
        <p:nvSpPr>
          <p:cNvPr id="155690" name="Line 42">
            <a:extLst>
              <a:ext uri="{FF2B5EF4-FFF2-40B4-BE49-F238E27FC236}">
                <a16:creationId xmlns:a16="http://schemas.microsoft.com/office/drawing/2014/main" id="{1762AD49-4646-412C-BEF6-3A62708F53CC}"/>
              </a:ext>
            </a:extLst>
          </p:cNvPr>
          <p:cNvSpPr>
            <a:spLocks noChangeShapeType="1"/>
          </p:cNvSpPr>
          <p:nvPr/>
        </p:nvSpPr>
        <p:spPr bwMode="auto">
          <a:xfrm>
            <a:off x="6084729" y="988078"/>
            <a:ext cx="38003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55691" name="Line 43">
            <a:extLst>
              <a:ext uri="{FF2B5EF4-FFF2-40B4-BE49-F238E27FC236}">
                <a16:creationId xmlns:a16="http://schemas.microsoft.com/office/drawing/2014/main" id="{1545E3A5-EA65-4EB0-B6DD-EA86836EF161}"/>
              </a:ext>
            </a:extLst>
          </p:cNvPr>
          <p:cNvSpPr>
            <a:spLocks noChangeShapeType="1"/>
          </p:cNvSpPr>
          <p:nvPr/>
        </p:nvSpPr>
        <p:spPr bwMode="auto">
          <a:xfrm>
            <a:off x="6920795" y="988078"/>
            <a:ext cx="205216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 sz="1795"/>
          </a:p>
        </p:txBody>
      </p:sp>
      <p:sp>
        <p:nvSpPr>
          <p:cNvPr id="155692" name="Text Box 44">
            <a:extLst>
              <a:ext uri="{FF2B5EF4-FFF2-40B4-BE49-F238E27FC236}">
                <a16:creationId xmlns:a16="http://schemas.microsoft.com/office/drawing/2014/main" id="{9050083D-1327-45DE-B691-981A85BCE3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2448" y="1990407"/>
            <a:ext cx="1292102" cy="365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fi-FI" sz="1795" b="1">
                <a:solidFill>
                  <a:srgbClr val="FF3300"/>
                </a:solidFill>
              </a:rPr>
              <a:t>No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7319041" y="1591376"/>
            <a:ext cx="3264420" cy="4503354"/>
          </a:xfrm>
        </p:spPr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8D8A9-8E1A-4F8B-BD87-44BD319AECE4}" type="slidenum">
              <a:rPr lang="el-GR" smtClean="0"/>
              <a:t>26</a:t>
            </a:fld>
            <a:endParaRPr lang="el-G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049" y="590187"/>
            <a:ext cx="10207134" cy="5756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64869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8D8A9-8E1A-4F8B-BD87-44BD319AECE4}" type="slidenum">
              <a:rPr lang="el-GR" smtClean="0"/>
              <a:t>27</a:t>
            </a:fld>
            <a:endParaRPr lang="el-G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107" y="-1031"/>
            <a:ext cx="9666623" cy="7054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5266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8D8A9-8E1A-4F8B-BD87-44BD319AECE4}" type="slidenum">
              <a:rPr lang="el-GR" smtClean="0"/>
              <a:t>28</a:t>
            </a:fld>
            <a:endParaRPr lang="el-G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473" y="136176"/>
            <a:ext cx="10171138" cy="6637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73828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8D8A9-8E1A-4F8B-BD87-44BD319AECE4}" type="slidenum">
              <a:rPr lang="el-GR" smtClean="0"/>
              <a:t>29</a:t>
            </a:fld>
            <a:endParaRPr lang="el-G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067" y="136176"/>
            <a:ext cx="9109080" cy="6739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020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3977B7-57E9-400F-90AC-772DA157A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68" y="273939"/>
            <a:ext cx="9037071" cy="842074"/>
          </a:xfrm>
        </p:spPr>
        <p:txBody>
          <a:bodyPr/>
          <a:lstStyle/>
          <a:p>
            <a:r>
              <a:rPr lang="fi-FI" dirty="0" err="1"/>
              <a:t>Role</a:t>
            </a:r>
            <a:r>
              <a:rPr lang="fi-FI" dirty="0"/>
              <a:t> of </a:t>
            </a:r>
            <a:r>
              <a:rPr lang="fi-FI" dirty="0" err="1"/>
              <a:t>hydromorhpology</a:t>
            </a:r>
            <a:r>
              <a:rPr lang="fi-FI" dirty="0"/>
              <a:t> in WFD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83B3523-0DBE-4427-AA2F-BEFA06568C8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2283" y="1101924"/>
            <a:ext cx="7848872" cy="569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73645"/>
      </p:ext>
    </p:extLst>
  </p:cSld>
  <p:clrMapOvr>
    <a:masterClrMapping/>
  </p:clrMapOvr>
  <p:extLst>
    <p:ext uri="{6950BFC3-D8DA-4A85-94F7-54DA5524770B}">
      <p188:commentRel xmlns:p188="http://schemas.microsoft.com/office/powerpoint/2018/8/main" xmlns="" r:id="rId3"/>
    </p:ext>
  </p:extLs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4E6EC87-D069-46B5-AFDC-FBC806017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67" y="0"/>
            <a:ext cx="9721215" cy="1140090"/>
          </a:xfrm>
        </p:spPr>
        <p:txBody>
          <a:bodyPr>
            <a:noAutofit/>
          </a:bodyPr>
          <a:lstStyle/>
          <a:p>
            <a:r>
              <a:rPr lang="en-US" sz="2800" dirty="0" err="1"/>
              <a:t>Defing</a:t>
            </a:r>
            <a:r>
              <a:rPr lang="en-US" sz="2800" dirty="0"/>
              <a:t> </a:t>
            </a:r>
            <a:r>
              <a:rPr lang="en-US" sz="2800" dirty="0" err="1"/>
              <a:t>hydromorphological</a:t>
            </a:r>
            <a:r>
              <a:rPr lang="en-US" sz="2800" dirty="0"/>
              <a:t> status in coastal waters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286AEEB-D6F1-4D0F-B3A7-538BEBDCD3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8107" y="1425987"/>
            <a:ext cx="3596715" cy="4503354"/>
          </a:xfrm>
        </p:spPr>
        <p:txBody>
          <a:bodyPr>
            <a:normAutofit/>
          </a:bodyPr>
          <a:lstStyle/>
          <a:p>
            <a:r>
              <a:rPr lang="en-US" sz="2000" dirty="0"/>
              <a:t>Share of constructed shoreline of total shoreline (%)</a:t>
            </a:r>
          </a:p>
          <a:p>
            <a:r>
              <a:rPr lang="en-US" sz="2000" dirty="0"/>
              <a:t>Share of modified/dredged bottom (%)</a:t>
            </a:r>
          </a:p>
          <a:p>
            <a:r>
              <a:rPr lang="en-US" sz="2000" dirty="0"/>
              <a:t>Effect of bridges and embankments (%)</a:t>
            </a:r>
          </a:p>
          <a:p>
            <a:r>
              <a:rPr lang="en-US" sz="2000" dirty="0"/>
              <a:t>Natural connection to open sea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5A45701-060B-435D-BD07-8A067EBD4C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550" y="4572397"/>
            <a:ext cx="4452144" cy="2144891"/>
          </a:xfrm>
          <a:prstGeom prst="rect">
            <a:avLst/>
          </a:prstGeom>
        </p:spPr>
      </p:pic>
      <p:graphicFrame>
        <p:nvGraphicFramePr>
          <p:cNvPr id="5" name="Taulukko 5">
            <a:extLst>
              <a:ext uri="{FF2B5EF4-FFF2-40B4-BE49-F238E27FC236}">
                <a16:creationId xmlns:a16="http://schemas.microsoft.com/office/drawing/2014/main" id="{417E9D76-B1DC-484C-AA16-A073D8D204A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32841737"/>
              </p:ext>
            </p:extLst>
          </p:nvPr>
        </p:nvGraphicFramePr>
        <p:xfrm>
          <a:off x="4094983" y="1116013"/>
          <a:ext cx="6418260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3978842431"/>
                    </a:ext>
                  </a:extLst>
                </a:gridCol>
                <a:gridCol w="1271160">
                  <a:extLst>
                    <a:ext uri="{9D8B030D-6E8A-4147-A177-3AD203B41FA5}">
                      <a16:colId xmlns:a16="http://schemas.microsoft.com/office/drawing/2014/main" val="572291765"/>
                    </a:ext>
                  </a:extLst>
                </a:gridCol>
                <a:gridCol w="1283652">
                  <a:extLst>
                    <a:ext uri="{9D8B030D-6E8A-4147-A177-3AD203B41FA5}">
                      <a16:colId xmlns:a16="http://schemas.microsoft.com/office/drawing/2014/main" val="612662776"/>
                    </a:ext>
                  </a:extLst>
                </a:gridCol>
                <a:gridCol w="1283652">
                  <a:extLst>
                    <a:ext uri="{9D8B030D-6E8A-4147-A177-3AD203B41FA5}">
                      <a16:colId xmlns:a16="http://schemas.microsoft.com/office/drawing/2014/main" val="2501845315"/>
                    </a:ext>
                  </a:extLst>
                </a:gridCol>
                <a:gridCol w="1283652">
                  <a:extLst>
                    <a:ext uri="{9D8B030D-6E8A-4147-A177-3AD203B41FA5}">
                      <a16:colId xmlns:a16="http://schemas.microsoft.com/office/drawing/2014/main" val="39149460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Share of constructed shoreline of total shoreline (%)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Share of modified/dredged bottom (%)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Effect of bridges and embankments (%)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Natural connection to open sea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90579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Very high (4  points)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&gt; 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&gt;5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Case specific evaluation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Completely closed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7530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High (3 points)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20-50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&gt;2-5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Case specific evaluation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Mostly closed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347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Moderate (2 points)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10-20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Case specific evaluation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Partly closed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000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Slight (1 points)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&lt;10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&lt;1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Case specific evaluation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Partly affected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496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No change (O points)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&lt;5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Case specific evaluation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Open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204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82623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512" name="Group 56"/>
          <p:cNvGraphicFramePr>
            <a:graphicFrameLocks noGrp="1"/>
          </p:cNvGraphicFramePr>
          <p:nvPr/>
        </p:nvGraphicFramePr>
        <p:xfrm>
          <a:off x="2563963" y="1397264"/>
          <a:ext cx="5814584" cy="2219600"/>
        </p:xfrm>
        <a:graphic>
          <a:graphicData uri="http://schemas.openxmlformats.org/drawingml/2006/table">
            <a:tbl>
              <a:tblPr/>
              <a:tblGrid>
                <a:gridCol w="2002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25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9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13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Level of hydro-morphological change</a:t>
                      </a:r>
                    </a:p>
                  </a:txBody>
                  <a:tcPr marL="99705" marR="99705" marT="40505" marB="405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Changes in the hydro-morphological status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705" marR="99705" marT="40505" marB="405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HyMo</a:t>
                      </a: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-points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705" marR="99705" marT="40505" marB="405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2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705" marR="99705" marT="40505" marB="405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 change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705" marR="99705" marT="40505" marB="405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– 1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705" marR="99705" marT="40505" marB="405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2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705" marR="99705" marT="40505" marB="405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Slight change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705" marR="99705" marT="40505" marB="405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– 3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705" marR="99705" marT="40505" marB="405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90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705" marR="99705" marT="40505" marB="405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Quite significant change</a:t>
                      </a: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705" marR="99705" marT="40505" marB="405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– 5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705" marR="99705" marT="40505" marB="405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2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705" marR="99705" marT="40505" marB="405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Significant change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705" marR="99705" marT="40505" marB="405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– 9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705" marR="99705" marT="40505" marB="405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12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705" marR="99705" marT="40505" marB="405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Very significant change</a:t>
                      </a:r>
                    </a:p>
                  </a:txBody>
                  <a:tcPr marL="99705" marR="99705" marT="40505" marB="405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10 -&gt;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9705" marR="99705" marT="40505" marB="405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6656" name="Text Box 32"/>
          <p:cNvSpPr txBox="1">
            <a:spLocks noChangeArrowheads="1"/>
          </p:cNvSpPr>
          <p:nvPr/>
        </p:nvSpPr>
        <p:spPr bwMode="auto">
          <a:xfrm>
            <a:off x="2582199" y="5555223"/>
            <a:ext cx="184731" cy="41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i-FI" sz="2126"/>
          </a:p>
        </p:txBody>
      </p:sp>
      <p:sp>
        <p:nvSpPr>
          <p:cNvPr id="26657" name="Rectangle 33"/>
          <p:cNvSpPr>
            <a:spLocks noChangeArrowheads="1"/>
          </p:cNvSpPr>
          <p:nvPr/>
        </p:nvSpPr>
        <p:spPr bwMode="auto">
          <a:xfrm>
            <a:off x="1541443" y="4645267"/>
            <a:ext cx="1890236" cy="592105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006600"/>
              </a:buClr>
              <a:buSzPct val="150000"/>
              <a:buFont typeface="Wingdings" pitchFamily="2" charset="2"/>
              <a:buNone/>
            </a:pPr>
            <a:r>
              <a:rPr lang="fi-FI" sz="1890"/>
              <a:t>HyMo-points</a:t>
            </a:r>
          </a:p>
        </p:txBody>
      </p:sp>
      <p:sp>
        <p:nvSpPr>
          <p:cNvPr id="26658" name="Rectangle 34"/>
          <p:cNvSpPr>
            <a:spLocks noChangeArrowheads="1"/>
          </p:cNvSpPr>
          <p:nvPr/>
        </p:nvSpPr>
        <p:spPr bwMode="auto">
          <a:xfrm>
            <a:off x="3977373" y="3895641"/>
            <a:ext cx="1498312" cy="286911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006600"/>
              </a:buClr>
              <a:buSzPct val="150000"/>
              <a:buFont typeface="Wingdings" pitchFamily="2" charset="2"/>
              <a:buNone/>
            </a:pPr>
            <a:r>
              <a:rPr lang="fi-FI" sz="1890"/>
              <a:t>0-1 p.</a:t>
            </a:r>
          </a:p>
        </p:txBody>
      </p:sp>
      <p:sp>
        <p:nvSpPr>
          <p:cNvPr id="26659" name="Line 35"/>
          <p:cNvSpPr>
            <a:spLocks noChangeShapeType="1"/>
          </p:cNvSpPr>
          <p:nvPr/>
        </p:nvSpPr>
        <p:spPr bwMode="auto">
          <a:xfrm>
            <a:off x="5473810" y="4013781"/>
            <a:ext cx="547568" cy="196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i-FI" sz="2126"/>
          </a:p>
        </p:txBody>
      </p:sp>
      <p:sp>
        <p:nvSpPr>
          <p:cNvPr id="26660" name="Line 36"/>
          <p:cNvSpPr>
            <a:spLocks noChangeShapeType="1"/>
          </p:cNvSpPr>
          <p:nvPr/>
        </p:nvSpPr>
        <p:spPr bwMode="auto">
          <a:xfrm>
            <a:off x="5473810" y="5314725"/>
            <a:ext cx="472559" cy="2362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i-FI" sz="2126"/>
          </a:p>
        </p:txBody>
      </p:sp>
      <p:sp>
        <p:nvSpPr>
          <p:cNvPr id="26661" name="Line 37"/>
          <p:cNvSpPr>
            <a:spLocks noChangeShapeType="1"/>
          </p:cNvSpPr>
          <p:nvPr/>
        </p:nvSpPr>
        <p:spPr bwMode="auto">
          <a:xfrm flipV="1">
            <a:off x="5473810" y="5590385"/>
            <a:ext cx="472559" cy="15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i-FI" sz="2126"/>
          </a:p>
        </p:txBody>
      </p:sp>
      <p:sp>
        <p:nvSpPr>
          <p:cNvPr id="26662" name="Rectangle 38"/>
          <p:cNvSpPr>
            <a:spLocks noChangeArrowheads="1"/>
          </p:cNvSpPr>
          <p:nvPr/>
        </p:nvSpPr>
        <p:spPr bwMode="auto">
          <a:xfrm>
            <a:off x="3977373" y="4317569"/>
            <a:ext cx="1498312" cy="286911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006600"/>
              </a:buClr>
              <a:buSzPct val="150000"/>
              <a:buFont typeface="Wingdings" pitchFamily="2" charset="2"/>
              <a:buNone/>
            </a:pPr>
            <a:r>
              <a:rPr lang="fi-FI" sz="1890"/>
              <a:t>2-3 p.</a:t>
            </a:r>
          </a:p>
        </p:txBody>
      </p:sp>
      <p:sp>
        <p:nvSpPr>
          <p:cNvPr id="26663" name="Rectangle 39"/>
          <p:cNvSpPr>
            <a:spLocks noChangeArrowheads="1"/>
          </p:cNvSpPr>
          <p:nvPr/>
        </p:nvSpPr>
        <p:spPr bwMode="auto">
          <a:xfrm>
            <a:off x="3977373" y="4763406"/>
            <a:ext cx="1498312" cy="286911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006600"/>
              </a:buClr>
              <a:buSzPct val="150000"/>
              <a:buFont typeface="Wingdings" pitchFamily="2" charset="2"/>
              <a:buNone/>
            </a:pPr>
            <a:r>
              <a:rPr lang="fi-FI" sz="1890" dirty="0"/>
              <a:t>4-5 p.</a:t>
            </a:r>
          </a:p>
        </p:txBody>
      </p:sp>
      <p:sp>
        <p:nvSpPr>
          <p:cNvPr id="26664" name="Rectangle 40"/>
          <p:cNvSpPr>
            <a:spLocks noChangeArrowheads="1"/>
          </p:cNvSpPr>
          <p:nvPr/>
        </p:nvSpPr>
        <p:spPr bwMode="auto">
          <a:xfrm>
            <a:off x="3977373" y="5196586"/>
            <a:ext cx="1498312" cy="286911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006600"/>
              </a:buClr>
              <a:buSzPct val="150000"/>
              <a:buFont typeface="Wingdings" pitchFamily="2" charset="2"/>
              <a:buNone/>
            </a:pPr>
            <a:r>
              <a:rPr lang="fi-FI" sz="1890"/>
              <a:t>6-9 p.</a:t>
            </a:r>
          </a:p>
        </p:txBody>
      </p:sp>
      <p:sp>
        <p:nvSpPr>
          <p:cNvPr id="26665" name="Rectangle 41"/>
          <p:cNvSpPr>
            <a:spLocks noChangeArrowheads="1"/>
          </p:cNvSpPr>
          <p:nvPr/>
        </p:nvSpPr>
        <p:spPr bwMode="auto">
          <a:xfrm>
            <a:off x="3973622" y="5631170"/>
            <a:ext cx="1500188" cy="286911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006600"/>
              </a:buClr>
              <a:buSzPct val="150000"/>
              <a:buFont typeface="Wingdings" pitchFamily="2" charset="2"/>
              <a:buNone/>
            </a:pPr>
            <a:r>
              <a:rPr lang="fi-FI" sz="1890"/>
              <a:t>10- p.</a:t>
            </a:r>
          </a:p>
        </p:txBody>
      </p:sp>
      <p:sp>
        <p:nvSpPr>
          <p:cNvPr id="26666" name="Rectangle 42"/>
          <p:cNvSpPr>
            <a:spLocks noChangeArrowheads="1"/>
          </p:cNvSpPr>
          <p:nvPr/>
        </p:nvSpPr>
        <p:spPr bwMode="auto">
          <a:xfrm>
            <a:off x="6021380" y="4053161"/>
            <a:ext cx="1811476" cy="393799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006600"/>
              </a:buClr>
              <a:buSzPct val="150000"/>
              <a:buFont typeface="Wingdings" pitchFamily="2" charset="2"/>
              <a:buNone/>
            </a:pPr>
            <a:r>
              <a:rPr lang="fi-FI" sz="1890"/>
              <a:t>Excellent status </a:t>
            </a:r>
          </a:p>
        </p:txBody>
      </p:sp>
      <p:sp>
        <p:nvSpPr>
          <p:cNvPr id="26667" name="Line 43"/>
          <p:cNvSpPr>
            <a:spLocks noChangeShapeType="1"/>
          </p:cNvSpPr>
          <p:nvPr/>
        </p:nvSpPr>
        <p:spPr bwMode="auto">
          <a:xfrm flipV="1">
            <a:off x="5473810" y="4250061"/>
            <a:ext cx="547568" cy="196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i-FI" sz="2126"/>
          </a:p>
        </p:txBody>
      </p:sp>
      <p:sp>
        <p:nvSpPr>
          <p:cNvPr id="26668" name="Line 44"/>
          <p:cNvSpPr>
            <a:spLocks noChangeShapeType="1"/>
          </p:cNvSpPr>
          <p:nvPr/>
        </p:nvSpPr>
        <p:spPr bwMode="auto">
          <a:xfrm flipV="1">
            <a:off x="3427929" y="4053160"/>
            <a:ext cx="549444" cy="867765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/>
          <a:lstStyle/>
          <a:p>
            <a:endParaRPr lang="fi-FI" sz="2126"/>
          </a:p>
        </p:txBody>
      </p:sp>
      <p:sp>
        <p:nvSpPr>
          <p:cNvPr id="26669" name="Line 45"/>
          <p:cNvSpPr>
            <a:spLocks noChangeShapeType="1"/>
          </p:cNvSpPr>
          <p:nvPr/>
        </p:nvSpPr>
        <p:spPr bwMode="auto">
          <a:xfrm flipV="1">
            <a:off x="3427929" y="4013781"/>
            <a:ext cx="549444" cy="8677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i-FI" sz="2126"/>
          </a:p>
        </p:txBody>
      </p:sp>
      <p:sp>
        <p:nvSpPr>
          <p:cNvPr id="26670" name="Line 46"/>
          <p:cNvSpPr>
            <a:spLocks noChangeShapeType="1"/>
          </p:cNvSpPr>
          <p:nvPr/>
        </p:nvSpPr>
        <p:spPr bwMode="auto">
          <a:xfrm flipV="1">
            <a:off x="3427929" y="4446960"/>
            <a:ext cx="549444" cy="4739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i-FI" sz="2126"/>
          </a:p>
        </p:txBody>
      </p:sp>
      <p:sp>
        <p:nvSpPr>
          <p:cNvPr id="26671" name="Line 47"/>
          <p:cNvSpPr>
            <a:spLocks noChangeShapeType="1"/>
          </p:cNvSpPr>
          <p:nvPr/>
        </p:nvSpPr>
        <p:spPr bwMode="auto">
          <a:xfrm flipV="1">
            <a:off x="3427929" y="4920925"/>
            <a:ext cx="54944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i-FI" sz="2126"/>
          </a:p>
        </p:txBody>
      </p:sp>
      <p:sp>
        <p:nvSpPr>
          <p:cNvPr id="26672" name="Line 48"/>
          <p:cNvSpPr>
            <a:spLocks noChangeShapeType="1"/>
          </p:cNvSpPr>
          <p:nvPr/>
        </p:nvSpPr>
        <p:spPr bwMode="auto">
          <a:xfrm>
            <a:off x="3427929" y="4920926"/>
            <a:ext cx="549444" cy="4331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i-FI" sz="2126"/>
          </a:p>
        </p:txBody>
      </p:sp>
      <p:sp>
        <p:nvSpPr>
          <p:cNvPr id="26673" name="Line 49"/>
          <p:cNvSpPr>
            <a:spLocks noChangeShapeType="1"/>
          </p:cNvSpPr>
          <p:nvPr/>
        </p:nvSpPr>
        <p:spPr bwMode="auto">
          <a:xfrm>
            <a:off x="3427929" y="4920926"/>
            <a:ext cx="549444" cy="86635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i-FI" sz="2126"/>
          </a:p>
        </p:txBody>
      </p:sp>
      <p:sp>
        <p:nvSpPr>
          <p:cNvPr id="26674" name="Rectangle 50"/>
          <p:cNvSpPr>
            <a:spLocks noChangeArrowheads="1"/>
          </p:cNvSpPr>
          <p:nvPr/>
        </p:nvSpPr>
        <p:spPr bwMode="auto">
          <a:xfrm>
            <a:off x="5946369" y="5299256"/>
            <a:ext cx="2032754" cy="48803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006600"/>
              </a:buClr>
              <a:buSzPct val="150000"/>
              <a:buFont typeface="Wingdings" pitchFamily="2" charset="2"/>
              <a:buNone/>
            </a:pPr>
            <a:r>
              <a:rPr lang="fi-FI" sz="1890" dirty="0" err="1"/>
              <a:t>Moderate</a:t>
            </a:r>
            <a:r>
              <a:rPr lang="fi-FI" sz="1890" dirty="0"/>
              <a:t> status </a:t>
            </a:r>
            <a:r>
              <a:rPr lang="fi-FI" sz="1890" dirty="0" err="1"/>
              <a:t>or</a:t>
            </a:r>
            <a:r>
              <a:rPr lang="fi-FI" sz="1890" dirty="0"/>
              <a:t> </a:t>
            </a:r>
          </a:p>
          <a:p>
            <a:pPr algn="ctr">
              <a:spcBef>
                <a:spcPct val="20000"/>
              </a:spcBef>
              <a:buClr>
                <a:srgbClr val="006600"/>
              </a:buClr>
              <a:buSzPct val="150000"/>
              <a:buFont typeface="Wingdings" pitchFamily="2" charset="2"/>
              <a:buNone/>
            </a:pPr>
            <a:r>
              <a:rPr lang="fi-FI" sz="1890" dirty="0" err="1"/>
              <a:t>worse</a:t>
            </a:r>
            <a:r>
              <a:rPr lang="fi-FI" sz="1890" dirty="0"/>
              <a:t> </a:t>
            </a:r>
          </a:p>
        </p:txBody>
      </p:sp>
      <p:sp>
        <p:nvSpPr>
          <p:cNvPr id="26675" name="Line 51"/>
          <p:cNvSpPr>
            <a:spLocks noChangeShapeType="1"/>
          </p:cNvSpPr>
          <p:nvPr/>
        </p:nvSpPr>
        <p:spPr bwMode="auto">
          <a:xfrm>
            <a:off x="5468183" y="5874482"/>
            <a:ext cx="291036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i-FI" sz="2126"/>
          </a:p>
        </p:txBody>
      </p:sp>
      <p:sp>
        <p:nvSpPr>
          <p:cNvPr id="26676" name="Rectangle 52"/>
          <p:cNvSpPr>
            <a:spLocks noChangeArrowheads="1"/>
          </p:cNvSpPr>
          <p:nvPr/>
        </p:nvSpPr>
        <p:spPr bwMode="auto">
          <a:xfrm>
            <a:off x="8372922" y="5619919"/>
            <a:ext cx="1888360" cy="43318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006600"/>
              </a:buClr>
              <a:buSzPct val="150000"/>
              <a:buFont typeface="Wingdings" pitchFamily="2" charset="2"/>
              <a:buNone/>
            </a:pPr>
            <a:r>
              <a:rPr lang="fi-FI" sz="1890"/>
              <a:t>Heavily modified</a:t>
            </a:r>
          </a:p>
        </p:txBody>
      </p:sp>
      <p:sp>
        <p:nvSpPr>
          <p:cNvPr id="26677" name="Rectangle 53"/>
          <p:cNvSpPr>
            <a:spLocks noChangeArrowheads="1"/>
          </p:cNvSpPr>
          <p:nvPr/>
        </p:nvSpPr>
        <p:spPr bwMode="white">
          <a:xfrm>
            <a:off x="212050" y="382389"/>
            <a:ext cx="10377253" cy="869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10300" tIns="127575" bIns="127575" anchor="ctr"/>
          <a:lstStyle/>
          <a:p>
            <a:pPr>
              <a:lnSpc>
                <a:spcPct val="90000"/>
              </a:lnSpc>
            </a:pPr>
            <a:r>
              <a:rPr lang="en-US" sz="2835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Evaluation of </a:t>
            </a:r>
            <a:r>
              <a:rPr lang="en-US" sz="2835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hydromorphological</a:t>
            </a:r>
            <a:r>
              <a:rPr lang="en-US" sz="2835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change by </a:t>
            </a:r>
            <a:r>
              <a:rPr lang="en-US" sz="2835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Hymo</a:t>
            </a:r>
            <a:r>
              <a:rPr lang="en-US" sz="2835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-criteria – total scoring</a:t>
            </a:r>
          </a:p>
        </p:txBody>
      </p:sp>
    </p:spTree>
    <p:extLst>
      <p:ext uri="{BB962C8B-B14F-4D97-AF65-F5344CB8AC3E}">
        <p14:creationId xmlns:p14="http://schemas.microsoft.com/office/powerpoint/2010/main" val="874083988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5ACF342-5129-4B08-99AC-9A73961153F6}"/>
              </a:ext>
            </a:extLst>
          </p:cNvPr>
          <p:cNvGrpSpPr/>
          <p:nvPr/>
        </p:nvGrpSpPr>
        <p:grpSpPr>
          <a:xfrm>
            <a:off x="2160315" y="1332037"/>
            <a:ext cx="5906397" cy="2283840"/>
            <a:chOff x="0" y="390095"/>
            <a:chExt cx="5906397" cy="228384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A75085BB-4A01-4763-8C32-3153BB3A93C4}"/>
                </a:ext>
              </a:extLst>
            </p:cNvPr>
            <p:cNvSpPr/>
            <p:nvPr/>
          </p:nvSpPr>
          <p:spPr>
            <a:xfrm>
              <a:off x="0" y="390095"/>
              <a:ext cx="5906397" cy="228384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: Rounded Corners 4">
              <a:extLst>
                <a:ext uri="{FF2B5EF4-FFF2-40B4-BE49-F238E27FC236}">
                  <a16:creationId xmlns:a16="http://schemas.microsoft.com/office/drawing/2014/main" id="{73C17349-9668-45C1-AE31-27A5BCB87047}"/>
                </a:ext>
              </a:extLst>
            </p:cNvPr>
            <p:cNvSpPr txBox="1"/>
            <p:nvPr/>
          </p:nvSpPr>
          <p:spPr>
            <a:xfrm>
              <a:off x="111488" y="501583"/>
              <a:ext cx="5683421" cy="20608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0" lvl="0" indent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kern="1200" dirty="0"/>
                <a:t>Discussion on criteria and scoring system for </a:t>
              </a:r>
              <a:r>
                <a:rPr lang="en-US" sz="3200" kern="1200" dirty="0" err="1"/>
                <a:t>hydromorphological</a:t>
              </a:r>
              <a:r>
                <a:rPr lang="en-US" sz="3200" kern="1200" dirty="0"/>
                <a:t> status assessment proposed by DGWM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06162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69B39-4E3C-4909-B135-A39389013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River </a:t>
            </a:r>
            <a:r>
              <a:rPr lang="fi-FI" dirty="0" err="1"/>
              <a:t>HyMo</a:t>
            </a:r>
            <a:r>
              <a:rPr lang="fi-FI" dirty="0"/>
              <a:t>-status </a:t>
            </a:r>
            <a:r>
              <a:rPr lang="fi-FI" dirty="0" err="1"/>
              <a:t>assessment</a:t>
            </a:r>
            <a:r>
              <a:rPr lang="fi-FI" dirty="0"/>
              <a:t> </a:t>
            </a:r>
            <a:r>
              <a:rPr lang="fi-FI" dirty="0" err="1"/>
              <a:t>parameters</a:t>
            </a:r>
            <a:endParaRPr lang="fi-FI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0556286-55EF-4077-A631-852BA5EEEE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6826082"/>
              </p:ext>
            </p:extLst>
          </p:nvPr>
        </p:nvGraphicFramePr>
        <p:xfrm>
          <a:off x="5616699" y="1860123"/>
          <a:ext cx="4222579" cy="3965062"/>
        </p:xfrm>
        <a:graphic>
          <a:graphicData uri="http://schemas.openxmlformats.org/drawingml/2006/table">
            <a:tbl>
              <a:tblPr/>
              <a:tblGrid>
                <a:gridCol w="4222579">
                  <a:extLst>
                    <a:ext uri="{9D8B030D-6E8A-4147-A177-3AD203B41FA5}">
                      <a16:colId xmlns:a16="http://schemas.microsoft.com/office/drawing/2014/main" val="1988514362"/>
                    </a:ext>
                  </a:extLst>
                </a:gridCol>
              </a:tblGrid>
              <a:tr h="557012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Hydromorphological Monitoring and Assessment Parameters</a:t>
                      </a:r>
                      <a:r>
                        <a:rPr lang="en-US" sz="16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70951" marR="70951" marT="35476" marB="35476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897337"/>
                  </a:ext>
                </a:extLst>
              </a:tr>
              <a:tr h="26015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 Longitudinal Flood Structures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0951" marR="70951" marT="35476" marB="35476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849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9588135"/>
                  </a:ext>
                </a:extLst>
              </a:tr>
              <a:tr h="26015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 Transitional Structures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0951" marR="70951" marT="35476" marB="35476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728004"/>
                  </a:ext>
                </a:extLst>
              </a:tr>
              <a:tr h="26015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 Regulators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0951" marR="70951" marT="35476" marB="35476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083784"/>
                  </a:ext>
                </a:extLst>
              </a:tr>
              <a:tr h="26015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 The Effects of Dams and Ponds in the Drainage Area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0951" marR="70951" marT="35476" marB="35476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43696"/>
                  </a:ext>
                </a:extLst>
              </a:tr>
              <a:tr h="449357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 The Effect of Flow Variation Caused by Hydroelectric Power Plants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0951" marR="70951" marT="35476" marB="35476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846131"/>
                  </a:ext>
                </a:extLst>
              </a:tr>
              <a:tr h="355523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6. Structures That Do Not Allow Sediment Transition</a:t>
                      </a: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0951" marR="70951" marT="35476" marB="35476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614792"/>
                  </a:ext>
                </a:extLst>
              </a:tr>
              <a:tr h="26015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7. Structures That Do Not Allow Fish Passage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0951" marR="70951" marT="35476" marB="35476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535713"/>
                  </a:ext>
                </a:extLst>
              </a:tr>
              <a:tr h="260155">
                <a:tc>
                  <a:txBody>
                    <a:bodyPr/>
                    <a:lstStyle/>
                    <a:p>
                      <a:pPr algn="ctr" fontAlgn="base"/>
                      <a:r>
                        <a:rPr lang="tr-T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8.  Unnatural Land Use (30m)</a:t>
                      </a:r>
                      <a:r>
                        <a:rPr lang="tr-TR" sz="12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tr-TR" sz="14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0951" marR="70951" marT="35476" marB="35476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611684"/>
                  </a:ext>
                </a:extLst>
              </a:tr>
              <a:tr h="26015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9. Unnatural Land Use (100m)</a:t>
                      </a: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0951" marR="70951" marT="35476" marB="35476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063529"/>
                  </a:ext>
                </a:extLst>
              </a:tr>
              <a:tr h="26015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10. Natural Vegetation (30m)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0951" marR="70951" marT="35476" marB="35476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917403"/>
                  </a:ext>
                </a:extLst>
              </a:tr>
              <a:tr h="26015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11. Natural Vegetation (100m)</a:t>
                      </a: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0951" marR="70951" marT="35476" marB="35476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1098607"/>
                  </a:ext>
                </a:extLst>
              </a:tr>
              <a:tr h="26015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12. Water Abstraction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4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70951" marR="70951" marT="35476" marB="35476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5851911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6875FE1A-761C-4FFE-A116-A78697F06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27778" y="87600"/>
            <a:ext cx="10801350" cy="572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010" tIns="40505" rIns="81010" bIns="40505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10067"/>
            <a:r>
              <a:rPr lang="fi-FI" altLang="fi-FI" sz="1595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i-FI" altLang="fi-FI" sz="1595"/>
          </a:p>
          <a:p>
            <a:pPr defTabSz="810067"/>
            <a:endParaRPr lang="fi-FI" altLang="fi-FI" sz="1595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701085-14FE-4ECA-A6D5-92019E76BDB5}"/>
              </a:ext>
            </a:extLst>
          </p:cNvPr>
          <p:cNvSpPr txBox="1"/>
          <p:nvPr/>
        </p:nvSpPr>
        <p:spPr>
          <a:xfrm>
            <a:off x="432123" y="1590299"/>
            <a:ext cx="4558556" cy="20559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3146" indent="-253146">
              <a:buFont typeface="Arial" panose="020B0604020202020204" pitchFamily="34" charset="0"/>
              <a:buChar char="•"/>
            </a:pPr>
            <a:r>
              <a:rPr lang="fi-FI" sz="1595" dirty="0" err="1"/>
              <a:t>Alltogether</a:t>
            </a:r>
            <a:r>
              <a:rPr lang="fi-FI" sz="1595" dirty="0"/>
              <a:t> 12 </a:t>
            </a:r>
            <a:r>
              <a:rPr lang="fi-FI" sz="1595" dirty="0" err="1"/>
              <a:t>parameters</a:t>
            </a:r>
            <a:endParaRPr lang="fi-FI" sz="1595" dirty="0"/>
          </a:p>
          <a:p>
            <a:pPr marL="253146" indent="-253146">
              <a:buFont typeface="Arial" panose="020B0604020202020204" pitchFamily="34" charset="0"/>
              <a:buChar char="•"/>
            </a:pPr>
            <a:r>
              <a:rPr lang="fi-FI" sz="1595" dirty="0" err="1"/>
              <a:t>All</a:t>
            </a:r>
            <a:r>
              <a:rPr lang="fi-FI" sz="1595" dirty="0"/>
              <a:t> </a:t>
            </a:r>
            <a:r>
              <a:rPr lang="fi-FI" sz="1595" dirty="0" err="1"/>
              <a:t>are</a:t>
            </a:r>
            <a:r>
              <a:rPr lang="fi-FI" sz="1595" dirty="0"/>
              <a:t> </a:t>
            </a:r>
            <a:r>
              <a:rPr lang="fi-FI" sz="1595" dirty="0" err="1"/>
              <a:t>very</a:t>
            </a:r>
            <a:r>
              <a:rPr lang="fi-FI" sz="1595" dirty="0"/>
              <a:t> </a:t>
            </a:r>
            <a:r>
              <a:rPr lang="fi-FI" sz="1595" dirty="0" err="1"/>
              <a:t>suitable</a:t>
            </a:r>
            <a:r>
              <a:rPr lang="fi-FI" sz="1595" dirty="0"/>
              <a:t> to WFD </a:t>
            </a:r>
            <a:r>
              <a:rPr lang="fi-FI" sz="1595" dirty="0" err="1"/>
              <a:t>requirements</a:t>
            </a:r>
            <a:endParaRPr lang="fi-FI" sz="1595" dirty="0"/>
          </a:p>
          <a:p>
            <a:pPr marL="253146" indent="-253146">
              <a:buFont typeface="Arial" panose="020B0604020202020204" pitchFamily="34" charset="0"/>
              <a:buChar char="•"/>
            </a:pPr>
            <a:r>
              <a:rPr lang="fi-FI" sz="1595" dirty="0" err="1"/>
              <a:t>However</a:t>
            </a:r>
            <a:r>
              <a:rPr lang="fi-FI" sz="1595" dirty="0"/>
              <a:t>, </a:t>
            </a:r>
            <a:r>
              <a:rPr lang="fi-FI" sz="1595" dirty="0" err="1"/>
              <a:t>less</a:t>
            </a:r>
            <a:r>
              <a:rPr lang="fi-FI" sz="1595" dirty="0"/>
              <a:t> </a:t>
            </a:r>
            <a:r>
              <a:rPr lang="fi-FI" sz="1595" dirty="0" err="1"/>
              <a:t>detail</a:t>
            </a:r>
            <a:r>
              <a:rPr lang="fi-FI" sz="1595" dirty="0"/>
              <a:t> </a:t>
            </a:r>
            <a:r>
              <a:rPr lang="fi-FI" sz="1595" dirty="0" err="1"/>
              <a:t>could</a:t>
            </a:r>
            <a:r>
              <a:rPr lang="fi-FI" sz="1595" dirty="0"/>
              <a:t> </a:t>
            </a:r>
            <a:r>
              <a:rPr lang="fi-FI" sz="1595" dirty="0" err="1"/>
              <a:t>be</a:t>
            </a:r>
            <a:r>
              <a:rPr lang="fi-FI" sz="1595" dirty="0"/>
              <a:t> </a:t>
            </a:r>
            <a:r>
              <a:rPr lang="fi-FI" sz="1595" dirty="0" err="1"/>
              <a:t>enough</a:t>
            </a:r>
            <a:r>
              <a:rPr lang="fi-FI" sz="1595" dirty="0"/>
              <a:t> for </a:t>
            </a:r>
            <a:r>
              <a:rPr lang="fi-FI" sz="1595" dirty="0" err="1"/>
              <a:t>the</a:t>
            </a:r>
            <a:endParaRPr lang="fi-FI" sz="1595" dirty="0"/>
          </a:p>
          <a:p>
            <a:r>
              <a:rPr lang="fi-FI" sz="1595" dirty="0"/>
              <a:t>     </a:t>
            </a:r>
            <a:r>
              <a:rPr lang="fi-FI" sz="1595" dirty="0" err="1"/>
              <a:t>requirements</a:t>
            </a:r>
            <a:r>
              <a:rPr lang="fi-FI" sz="1595" dirty="0"/>
              <a:t> of WFD?</a:t>
            </a:r>
          </a:p>
          <a:p>
            <a:pPr marL="253146" indent="-253146">
              <a:buFont typeface="Arial" panose="020B0604020202020204" pitchFamily="34" charset="0"/>
              <a:buChar char="•"/>
            </a:pPr>
            <a:r>
              <a:rPr lang="fi-FI" sz="1595" dirty="0" err="1"/>
              <a:t>Intercorrelation</a:t>
            </a:r>
            <a:r>
              <a:rPr lang="fi-FI" sz="1595" dirty="0"/>
              <a:t> </a:t>
            </a:r>
            <a:r>
              <a:rPr lang="fi-FI" sz="1595" dirty="0" err="1"/>
              <a:t>between</a:t>
            </a:r>
            <a:r>
              <a:rPr lang="fi-FI" sz="1595" dirty="0"/>
              <a:t> </a:t>
            </a:r>
            <a:r>
              <a:rPr lang="fi-FI" sz="1595" dirty="0" err="1"/>
              <a:t>the</a:t>
            </a:r>
            <a:r>
              <a:rPr lang="fi-FI" sz="1595" dirty="0"/>
              <a:t> </a:t>
            </a:r>
            <a:r>
              <a:rPr lang="fi-FI" sz="1595" dirty="0" err="1"/>
              <a:t>parameters</a:t>
            </a:r>
            <a:r>
              <a:rPr lang="fi-FI" sz="1595" dirty="0"/>
              <a:t>? No </a:t>
            </a:r>
          </a:p>
          <a:p>
            <a:r>
              <a:rPr lang="fi-FI" sz="1595" dirty="0"/>
              <a:t>      </a:t>
            </a:r>
            <a:r>
              <a:rPr lang="fi-FI" sz="1595" dirty="0" err="1"/>
              <a:t>loss</a:t>
            </a:r>
            <a:r>
              <a:rPr lang="fi-FI" sz="1595" dirty="0"/>
              <a:t> of </a:t>
            </a:r>
            <a:r>
              <a:rPr lang="fi-FI" sz="1595" dirty="0" err="1"/>
              <a:t>key</a:t>
            </a:r>
            <a:r>
              <a:rPr lang="fi-FI" sz="1595" dirty="0"/>
              <a:t> </a:t>
            </a:r>
            <a:r>
              <a:rPr lang="fi-FI" sz="1595" dirty="0" err="1"/>
              <a:t>HyMo-information</a:t>
            </a:r>
            <a:r>
              <a:rPr lang="fi-FI" sz="1595" dirty="0"/>
              <a:t> </a:t>
            </a:r>
            <a:r>
              <a:rPr lang="fi-FI" sz="1595" dirty="0" err="1"/>
              <a:t>with</a:t>
            </a:r>
            <a:r>
              <a:rPr lang="fi-FI" sz="1595" dirty="0"/>
              <a:t> </a:t>
            </a:r>
            <a:r>
              <a:rPr lang="fi-FI" sz="1595" dirty="0" err="1"/>
              <a:t>less</a:t>
            </a:r>
            <a:r>
              <a:rPr lang="fi-FI" sz="1595" dirty="0"/>
              <a:t> </a:t>
            </a:r>
            <a:r>
              <a:rPr lang="fi-FI" sz="1595" dirty="0" err="1"/>
              <a:t>variables</a:t>
            </a:r>
            <a:r>
              <a:rPr lang="fi-FI" sz="1595" dirty="0"/>
              <a:t>?</a:t>
            </a:r>
          </a:p>
          <a:p>
            <a:pPr marL="253146" indent="-253146">
              <a:buFont typeface="Arial" panose="020B0604020202020204" pitchFamily="34" charset="0"/>
              <a:buChar char="•"/>
            </a:pPr>
            <a:r>
              <a:rPr lang="fi-FI" sz="1595" dirty="0" err="1"/>
              <a:t>Possible</a:t>
            </a:r>
            <a:r>
              <a:rPr lang="fi-FI" sz="1595" dirty="0"/>
              <a:t> to </a:t>
            </a:r>
            <a:r>
              <a:rPr lang="fi-FI" sz="1595" dirty="0" err="1"/>
              <a:t>do</a:t>
            </a:r>
            <a:r>
              <a:rPr lang="fi-FI" sz="1595" dirty="0"/>
              <a:t> </a:t>
            </a:r>
            <a:r>
              <a:rPr lang="fi-FI" sz="1595" dirty="0" err="1"/>
              <a:t>lighter</a:t>
            </a:r>
            <a:r>
              <a:rPr lang="fi-FI" sz="1595" dirty="0"/>
              <a:t> </a:t>
            </a:r>
            <a:r>
              <a:rPr lang="fi-FI" sz="1595" dirty="0" err="1"/>
              <a:t>hymo</a:t>
            </a:r>
            <a:r>
              <a:rPr lang="fi-FI" sz="1595" dirty="0"/>
              <a:t> </a:t>
            </a:r>
            <a:r>
              <a:rPr lang="fi-FI" sz="1595" dirty="0" err="1"/>
              <a:t>assessment</a:t>
            </a:r>
            <a:r>
              <a:rPr lang="fi-FI" sz="1595" dirty="0"/>
              <a:t> for </a:t>
            </a:r>
            <a:r>
              <a:rPr lang="fi-FI" sz="1595" dirty="0" err="1"/>
              <a:t>the</a:t>
            </a:r>
            <a:r>
              <a:rPr lang="fi-FI" sz="1595" dirty="0"/>
              <a:t> </a:t>
            </a:r>
          </a:p>
          <a:p>
            <a:r>
              <a:rPr lang="fi-FI" sz="1595" dirty="0"/>
              <a:t>      </a:t>
            </a:r>
            <a:r>
              <a:rPr lang="fi-FI" sz="1595" dirty="0" err="1"/>
              <a:t>present</a:t>
            </a:r>
            <a:r>
              <a:rPr lang="fi-FI" sz="1595" dirty="0"/>
              <a:t> </a:t>
            </a:r>
            <a:r>
              <a:rPr lang="fi-FI" sz="1595" dirty="0" err="1"/>
              <a:t>project</a:t>
            </a:r>
            <a:r>
              <a:rPr lang="fi-FI" sz="1595" dirty="0"/>
              <a:t> </a:t>
            </a:r>
            <a:r>
              <a:rPr lang="fi-FI" sz="1595" dirty="0" err="1"/>
              <a:t>needs</a:t>
            </a:r>
            <a:r>
              <a:rPr lang="fi-FI" sz="1595" dirty="0"/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883BCC-6A85-442D-9EC9-7AE5096C4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1460" y="3784793"/>
            <a:ext cx="1656184" cy="30694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C4AF6D-C6E2-43B3-9826-1B2CEFBC72DE}"/>
              </a:ext>
            </a:extLst>
          </p:cNvPr>
          <p:cNvSpPr txBox="1"/>
          <p:nvPr/>
        </p:nvSpPr>
        <p:spPr>
          <a:xfrm>
            <a:off x="945726" y="4758488"/>
            <a:ext cx="1090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600" dirty="0">
                <a:solidFill>
                  <a:srgbClr val="FF0000"/>
                </a:solidFill>
              </a:rPr>
              <a:t>WFD</a:t>
            </a:r>
          </a:p>
        </p:txBody>
      </p:sp>
    </p:spTree>
    <p:extLst>
      <p:ext uri="{BB962C8B-B14F-4D97-AF65-F5344CB8AC3E}">
        <p14:creationId xmlns:p14="http://schemas.microsoft.com/office/powerpoint/2010/main" val="6187774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29E49-A7A6-4686-A9FA-F7E3773D8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River HyMo-parameter </a:t>
            </a:r>
            <a:r>
              <a:rPr lang="en-GB">
                <a:solidFill>
                  <a:srgbClr val="FF0000"/>
                </a:solidFill>
              </a:rPr>
              <a:t>suggestions</a:t>
            </a:r>
            <a:r>
              <a:rPr lang="en-GB"/>
              <a:t> to WFD assessment in 6Basins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E112CD8-3966-4EA8-82DD-8E072A9F2F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6779" y="1492762"/>
            <a:ext cx="4117616" cy="38550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FA0212-A8BF-4A5D-A734-4E748C0C1D31}"/>
              </a:ext>
            </a:extLst>
          </p:cNvPr>
          <p:cNvSpPr txBox="1"/>
          <p:nvPr/>
        </p:nvSpPr>
        <p:spPr>
          <a:xfrm>
            <a:off x="216099" y="1620069"/>
            <a:ext cx="6573787" cy="3992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3146" indent="-253146">
              <a:buFont typeface="Arial" panose="020B0604020202020204" pitchFamily="34" charset="0"/>
              <a:buChar char="•"/>
            </a:pPr>
            <a:r>
              <a:rPr lang="fi-FI" sz="1772" dirty="0"/>
              <a:t>1. </a:t>
            </a:r>
            <a:r>
              <a:rPr lang="fi-FI" sz="1772" dirty="0" err="1"/>
              <a:t>Longitudinal</a:t>
            </a:r>
            <a:r>
              <a:rPr lang="fi-FI" sz="1772" dirty="0"/>
              <a:t> </a:t>
            </a:r>
            <a:r>
              <a:rPr lang="fi-FI" sz="1772" dirty="0" err="1"/>
              <a:t>flood</a:t>
            </a:r>
            <a:r>
              <a:rPr lang="fi-FI" sz="1772" dirty="0"/>
              <a:t> </a:t>
            </a:r>
            <a:r>
              <a:rPr lang="fi-FI" sz="1772" dirty="0" err="1"/>
              <a:t>structures</a:t>
            </a:r>
            <a:endParaRPr lang="fi-FI" sz="1772" dirty="0"/>
          </a:p>
          <a:p>
            <a:pPr marL="658179" lvl="1" indent="-253146">
              <a:buFont typeface="Arial" panose="020B0604020202020204" pitchFamily="34" charset="0"/>
              <a:buChar char="•"/>
            </a:pPr>
            <a:r>
              <a:rPr lang="fi-FI" sz="1417" dirty="0" err="1"/>
              <a:t>Excellent</a:t>
            </a:r>
            <a:r>
              <a:rPr lang="fi-FI" sz="1417" dirty="0"/>
              <a:t> </a:t>
            </a:r>
            <a:r>
              <a:rPr lang="fi-FI" sz="1417" dirty="0" err="1"/>
              <a:t>parameter</a:t>
            </a:r>
            <a:r>
              <a:rPr lang="fi-FI" sz="1417" dirty="0"/>
              <a:t> to </a:t>
            </a:r>
            <a:r>
              <a:rPr lang="fi-FI" sz="1417" dirty="0" err="1"/>
              <a:t>describe</a:t>
            </a:r>
            <a:r>
              <a:rPr lang="fi-FI" sz="1417" dirty="0"/>
              <a:t> </a:t>
            </a:r>
            <a:r>
              <a:rPr lang="fi-FI" sz="1417" dirty="0" err="1"/>
              <a:t>connecitivity</a:t>
            </a:r>
            <a:r>
              <a:rPr lang="fi-FI" sz="1417" dirty="0"/>
              <a:t> to</a:t>
            </a:r>
          </a:p>
          <a:p>
            <a:pPr lvl="1"/>
            <a:r>
              <a:rPr lang="fi-FI" sz="1417" dirty="0"/>
              <a:t>      </a:t>
            </a:r>
            <a:r>
              <a:rPr lang="fi-FI" sz="1417" dirty="0" err="1"/>
              <a:t>floodplains</a:t>
            </a:r>
            <a:r>
              <a:rPr lang="fi-FI" sz="1417" dirty="0"/>
              <a:t> and </a:t>
            </a:r>
            <a:r>
              <a:rPr lang="fi-FI" sz="1417" dirty="0" err="1"/>
              <a:t>channelization</a:t>
            </a:r>
            <a:endParaRPr lang="fi-FI" sz="1417" dirty="0"/>
          </a:p>
          <a:p>
            <a:pPr marL="253146" indent="-253146">
              <a:buFont typeface="Arial" panose="020B0604020202020204" pitchFamily="34" charset="0"/>
              <a:buChar char="•"/>
            </a:pPr>
            <a:r>
              <a:rPr lang="en-US" sz="1595" dirty="0"/>
              <a:t>4. The Effects of Dams and Ponds in the Drainage Area</a:t>
            </a:r>
          </a:p>
          <a:p>
            <a:pPr marL="658179" lvl="1" indent="-253146">
              <a:buFont typeface="Arial" panose="020B0604020202020204" pitchFamily="34" charset="0"/>
              <a:buChar char="•"/>
            </a:pPr>
            <a:r>
              <a:rPr lang="en-US" sz="1595" dirty="0"/>
              <a:t>Excellent parameter to describe ecological connectivity</a:t>
            </a:r>
            <a:endParaRPr lang="fi-FI" sz="1595" dirty="0"/>
          </a:p>
          <a:p>
            <a:pPr marL="253146" indent="-253146">
              <a:buFont typeface="Arial" panose="020B0604020202020204" pitchFamily="34" charset="0"/>
              <a:buChar char="•"/>
            </a:pPr>
            <a:r>
              <a:rPr lang="en-US" sz="1595" dirty="0"/>
              <a:t>7. Structures That Do Not Allow Fish Passage​</a:t>
            </a:r>
          </a:p>
          <a:p>
            <a:pPr marL="658179" lvl="1" indent="-253146">
              <a:buFont typeface="Arial" panose="020B0604020202020204" pitchFamily="34" charset="0"/>
              <a:buChar char="•"/>
            </a:pPr>
            <a:r>
              <a:rPr lang="en-US" sz="1595" dirty="0"/>
              <a:t>Excellent parameter to describe ecological connectivity</a:t>
            </a:r>
          </a:p>
          <a:p>
            <a:pPr marL="658179" lvl="1" indent="-253146">
              <a:buFont typeface="Arial" panose="020B0604020202020204" pitchFamily="34" charset="0"/>
              <a:buChar char="•"/>
            </a:pPr>
            <a:r>
              <a:rPr lang="en-US" sz="1595" dirty="0"/>
              <a:t>Might also capture changes in sediment transition</a:t>
            </a:r>
          </a:p>
          <a:p>
            <a:pPr marL="253146" indent="-253146">
              <a:buFont typeface="Arial" panose="020B0604020202020204" pitchFamily="34" charset="0"/>
              <a:buChar char="•"/>
            </a:pPr>
            <a:r>
              <a:rPr lang="fi-FI" sz="1595" dirty="0"/>
              <a:t>10. Natural </a:t>
            </a:r>
            <a:r>
              <a:rPr lang="fi-FI" sz="1595" dirty="0" err="1"/>
              <a:t>Vegetation</a:t>
            </a:r>
            <a:r>
              <a:rPr lang="fi-FI" sz="1595" dirty="0"/>
              <a:t> (30m)​</a:t>
            </a:r>
          </a:p>
          <a:p>
            <a:pPr marL="658179" lvl="1" indent="-253146">
              <a:buFont typeface="Arial" panose="020B0604020202020204" pitchFamily="34" charset="0"/>
              <a:buChar char="•"/>
            </a:pPr>
            <a:r>
              <a:rPr lang="fi-FI" sz="1595" dirty="0" err="1"/>
              <a:t>Riparian</a:t>
            </a:r>
            <a:r>
              <a:rPr lang="fi-FI" sz="1595" dirty="0"/>
              <a:t> </a:t>
            </a:r>
            <a:r>
              <a:rPr lang="fi-FI" sz="1595" dirty="0" err="1"/>
              <a:t>land</a:t>
            </a:r>
            <a:r>
              <a:rPr lang="fi-FI" sz="1595" dirty="0"/>
              <a:t> </a:t>
            </a:r>
            <a:r>
              <a:rPr lang="fi-FI" sz="1595" dirty="0" err="1"/>
              <a:t>use</a:t>
            </a:r>
            <a:r>
              <a:rPr lang="fi-FI" sz="1595" dirty="0"/>
              <a:t> </a:t>
            </a:r>
            <a:r>
              <a:rPr lang="fi-FI" sz="1595" dirty="0" err="1"/>
              <a:t>important</a:t>
            </a:r>
            <a:r>
              <a:rPr lang="fi-FI" sz="1595" dirty="0"/>
              <a:t> </a:t>
            </a:r>
            <a:r>
              <a:rPr lang="fi-FI" sz="1595" dirty="0" err="1"/>
              <a:t>variable</a:t>
            </a:r>
            <a:r>
              <a:rPr lang="fi-FI" sz="1595" dirty="0"/>
              <a:t> in WFD </a:t>
            </a:r>
            <a:r>
              <a:rPr lang="fi-FI" sz="1595" dirty="0" err="1"/>
              <a:t>hymo-asses</a:t>
            </a:r>
            <a:endParaRPr lang="fi-FI" sz="1595" dirty="0"/>
          </a:p>
          <a:p>
            <a:pPr lvl="1"/>
            <a:r>
              <a:rPr lang="fi-FI" sz="1595" dirty="0"/>
              <a:t>      </a:t>
            </a:r>
            <a:r>
              <a:rPr lang="fi-FI" sz="1595" dirty="0" err="1"/>
              <a:t>sment</a:t>
            </a:r>
            <a:endParaRPr lang="fi-FI" sz="1595" dirty="0"/>
          </a:p>
          <a:p>
            <a:pPr marL="658179" lvl="1" indent="-253146">
              <a:buFont typeface="Arial" panose="020B0604020202020204" pitchFamily="34" charset="0"/>
              <a:buChar char="•"/>
            </a:pPr>
            <a:r>
              <a:rPr lang="fi-FI" sz="1595" dirty="0"/>
              <a:t>One </a:t>
            </a:r>
            <a:r>
              <a:rPr lang="fi-FI" sz="1595" dirty="0" err="1"/>
              <a:t>land</a:t>
            </a:r>
            <a:r>
              <a:rPr lang="fi-FI" sz="1595" dirty="0"/>
              <a:t> </a:t>
            </a:r>
            <a:r>
              <a:rPr lang="fi-FI" sz="1595" dirty="0" err="1"/>
              <a:t>use</a:t>
            </a:r>
            <a:r>
              <a:rPr lang="fi-FI" sz="1595" dirty="0"/>
              <a:t> </a:t>
            </a:r>
            <a:r>
              <a:rPr lang="fi-FI" sz="1595" dirty="0" err="1"/>
              <a:t>parameter</a:t>
            </a:r>
            <a:r>
              <a:rPr lang="fi-FI" sz="1595" dirty="0"/>
              <a:t> </a:t>
            </a:r>
            <a:r>
              <a:rPr lang="fi-FI" sz="1595" dirty="0" err="1"/>
              <a:t>should</a:t>
            </a:r>
            <a:r>
              <a:rPr lang="fi-FI" sz="1595" dirty="0"/>
              <a:t> </a:t>
            </a:r>
            <a:r>
              <a:rPr lang="fi-FI" sz="1595" dirty="0" err="1"/>
              <a:t>be</a:t>
            </a:r>
            <a:r>
              <a:rPr lang="fi-FI" sz="1595" dirty="0"/>
              <a:t> </a:t>
            </a:r>
            <a:r>
              <a:rPr lang="fi-FI" sz="1595" dirty="0" err="1"/>
              <a:t>enough</a:t>
            </a:r>
            <a:r>
              <a:rPr lang="fi-FI" sz="1595" dirty="0"/>
              <a:t>, 30 m </a:t>
            </a:r>
            <a:r>
              <a:rPr lang="fi-FI" sz="1595" dirty="0" err="1"/>
              <a:t>scale</a:t>
            </a:r>
            <a:r>
              <a:rPr lang="fi-FI" sz="1595" dirty="0"/>
              <a:t> is</a:t>
            </a:r>
          </a:p>
          <a:p>
            <a:pPr lvl="1"/>
            <a:r>
              <a:rPr lang="fi-FI" sz="1595" dirty="0"/>
              <a:t>     </a:t>
            </a:r>
            <a:r>
              <a:rPr lang="fi-FI" sz="1595" dirty="0" err="1"/>
              <a:t>probably</a:t>
            </a:r>
            <a:r>
              <a:rPr lang="fi-FI" sz="1595" dirty="0"/>
              <a:t> </a:t>
            </a:r>
            <a:r>
              <a:rPr lang="fi-FI" sz="1595" dirty="0" err="1"/>
              <a:t>more</a:t>
            </a:r>
            <a:r>
              <a:rPr lang="fi-FI" sz="1595" dirty="0"/>
              <a:t> </a:t>
            </a:r>
            <a:r>
              <a:rPr lang="fi-FI" sz="1595" dirty="0" err="1"/>
              <a:t>ecologically</a:t>
            </a:r>
            <a:r>
              <a:rPr lang="fi-FI" sz="1595" dirty="0"/>
              <a:t> </a:t>
            </a:r>
            <a:r>
              <a:rPr lang="fi-FI" sz="1595" dirty="0" err="1"/>
              <a:t>influential</a:t>
            </a:r>
            <a:r>
              <a:rPr lang="fi-FI" sz="1595" dirty="0"/>
              <a:t> </a:t>
            </a:r>
            <a:r>
              <a:rPr lang="fi-FI" sz="1595" dirty="0" err="1"/>
              <a:t>than</a:t>
            </a:r>
            <a:r>
              <a:rPr lang="fi-FI" sz="1595" dirty="0"/>
              <a:t> 100 m </a:t>
            </a:r>
            <a:r>
              <a:rPr lang="fi-FI" sz="1595" dirty="0" err="1"/>
              <a:t>scale</a:t>
            </a:r>
            <a:endParaRPr lang="fi-FI" sz="1595" dirty="0"/>
          </a:p>
          <a:p>
            <a:pPr marL="253146" indent="-253146">
              <a:buFont typeface="Arial" panose="020B0604020202020204" pitchFamily="34" charset="0"/>
              <a:buChar char="•"/>
            </a:pPr>
            <a:r>
              <a:rPr lang="en-US" sz="1595" dirty="0"/>
              <a:t>12. Water Abstraction​</a:t>
            </a:r>
          </a:p>
          <a:p>
            <a:pPr marL="658179" lvl="1" indent="-253146">
              <a:buFont typeface="Arial" panose="020B0604020202020204" pitchFamily="34" charset="0"/>
              <a:buChar char="•"/>
            </a:pPr>
            <a:r>
              <a:rPr lang="en-US" sz="1595" dirty="0"/>
              <a:t>Important parameter to quantify deviations from natural flow regime</a:t>
            </a:r>
          </a:p>
          <a:p>
            <a:pPr marL="658179" lvl="1" indent="-253146">
              <a:buFont typeface="Arial" panose="020B0604020202020204" pitchFamily="34" charset="0"/>
              <a:buChar char="•"/>
            </a:pPr>
            <a:endParaRPr lang="en-US" sz="1595" dirty="0"/>
          </a:p>
        </p:txBody>
      </p:sp>
    </p:spTree>
    <p:extLst>
      <p:ext uri="{BB962C8B-B14F-4D97-AF65-F5344CB8AC3E}">
        <p14:creationId xmlns:p14="http://schemas.microsoft.com/office/powerpoint/2010/main" val="29422519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C6513-DFAA-4978-BFD9-B37AEFAF0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Lakes </a:t>
            </a:r>
            <a:r>
              <a:rPr lang="en-US" dirty="0" err="1"/>
              <a:t>HyMo</a:t>
            </a:r>
            <a:r>
              <a:rPr lang="en-US" dirty="0"/>
              <a:t>-status assessment parameters</a:t>
            </a:r>
            <a:endParaRPr lang="fi-FI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E0D499F-9D82-4584-9355-E11D7856CF6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41033" y="1721448"/>
          <a:ext cx="4911238" cy="4329111"/>
        </p:xfrm>
        <a:graphic>
          <a:graphicData uri="http://schemas.openxmlformats.org/drawingml/2006/table">
            <a:tbl>
              <a:tblPr/>
              <a:tblGrid>
                <a:gridCol w="4911238">
                  <a:extLst>
                    <a:ext uri="{9D8B030D-6E8A-4147-A177-3AD203B41FA5}">
                      <a16:colId xmlns:a16="http://schemas.microsoft.com/office/drawing/2014/main" val="2061589399"/>
                    </a:ext>
                  </a:extLst>
                </a:gridCol>
              </a:tblGrid>
              <a:tr h="621078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Hydromorphological Monitoring and Assessment Parameters</a:t>
                      </a:r>
                      <a:r>
                        <a:rPr lang="en-US" sz="1800" b="1" i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600" b="1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1010" marR="81010" marT="40505" marB="40505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3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919783"/>
                  </a:ext>
                </a:extLst>
              </a:tr>
              <a:tr h="297037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 Lake Surface Area Change</a:t>
                      </a: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6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1010" marR="81010" marT="40505" marB="40505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3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006370"/>
                  </a:ext>
                </a:extLst>
              </a:tr>
              <a:tr h="513064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 The Effect of Dams and Ponds of which Reservoir is Located in the Drainage Area on the Hydrological Regime of the Lake</a:t>
                      </a:r>
                      <a:r>
                        <a:rPr lang="en-US" sz="1400" b="0" i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6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1010" marR="81010" marT="40505" marB="40505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39604"/>
                  </a:ext>
                </a:extLst>
              </a:tr>
              <a:tr h="297037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 Regulator</a:t>
                      </a: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6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1010" marR="81010" marT="40505" marB="40505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57972"/>
                  </a:ext>
                </a:extLst>
              </a:tr>
              <a:tr h="297037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 Transitional Structures</a:t>
                      </a: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6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1010" marR="81010" marT="40505" marB="40505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478334"/>
                  </a:ext>
                </a:extLst>
              </a:tr>
              <a:tr h="297037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 Longitudinal Flood Structures;</a:t>
                      </a:r>
                      <a:r>
                        <a:rPr lang="en-US" sz="1400" b="0" i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6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1010" marR="81010" marT="40505" marB="40505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784799"/>
                  </a:ext>
                </a:extLst>
              </a:tr>
              <a:tr h="513064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6. Lake Coast Embankment and Modification Status on the Coast</a:t>
                      </a: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6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1010" marR="81010" marT="40505" marB="40505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136646"/>
                  </a:ext>
                </a:extLst>
              </a:tr>
              <a:tr h="297037">
                <a:tc>
                  <a:txBody>
                    <a:bodyPr/>
                    <a:lstStyle/>
                    <a:p>
                      <a:pPr algn="ctr" fontAlgn="base"/>
                      <a:r>
                        <a:rPr lang="tr-TR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7. Unnatural Land Use (30m)</a:t>
                      </a:r>
                      <a:r>
                        <a:rPr lang="tr-TR" sz="1400" b="0" i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tr-TR" sz="16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1010" marR="81010" marT="40505" marB="40505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383005"/>
                  </a:ext>
                </a:extLst>
              </a:tr>
              <a:tr h="297037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8. Unnatural Land Use (100m)</a:t>
                      </a:r>
                      <a:r>
                        <a:rPr lang="en-US" sz="1400" b="0" i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6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1010" marR="81010" marT="40505" marB="40505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209522"/>
                  </a:ext>
                </a:extLst>
              </a:tr>
              <a:tr h="297037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9. Natural Vegetation (30m)</a:t>
                      </a:r>
                      <a:r>
                        <a:rPr lang="en-US" sz="1400" b="0" i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6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1010" marR="81010" marT="40505" marB="40505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6413359"/>
                  </a:ext>
                </a:extLst>
              </a:tr>
              <a:tr h="297037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10. Natural Vegetation (100m)</a:t>
                      </a:r>
                      <a:r>
                        <a:rPr lang="en-US" sz="1400" b="0" i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6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1010" marR="81010" marT="40505" marB="40505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29363"/>
                  </a:ext>
                </a:extLst>
              </a:tr>
              <a:tr h="297037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11. Water Abstraction</a:t>
                      </a: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6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1010" marR="81010" marT="40505" marB="40505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72712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3513EDB3-31F9-4FF3-BD90-68899433B8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0675" y="-682964"/>
            <a:ext cx="5694189" cy="572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010" tIns="40505" rIns="81010" bIns="40505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10067"/>
            <a:r>
              <a:rPr lang="fi-FI" altLang="fi-FI" sz="1595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i-FI" altLang="fi-FI" sz="1595"/>
          </a:p>
          <a:p>
            <a:pPr defTabSz="810067"/>
            <a:endParaRPr lang="fi-FI" altLang="fi-FI" sz="1595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539089-B919-4F69-A53F-681721C9E0A2}"/>
              </a:ext>
            </a:extLst>
          </p:cNvPr>
          <p:cNvSpPr txBox="1"/>
          <p:nvPr/>
        </p:nvSpPr>
        <p:spPr>
          <a:xfrm>
            <a:off x="431964" y="1584604"/>
            <a:ext cx="4558556" cy="2301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3146" indent="-253146">
              <a:buFont typeface="Arial" panose="020B0604020202020204" pitchFamily="34" charset="0"/>
              <a:buChar char="•"/>
            </a:pPr>
            <a:r>
              <a:rPr lang="fi-FI" sz="1595" dirty="0" err="1"/>
              <a:t>Alltogether</a:t>
            </a:r>
            <a:r>
              <a:rPr lang="fi-FI" sz="1595" dirty="0"/>
              <a:t> 11 </a:t>
            </a:r>
            <a:r>
              <a:rPr lang="fi-FI" sz="1595" dirty="0" err="1"/>
              <a:t>parameters</a:t>
            </a:r>
            <a:endParaRPr lang="fi-FI" sz="1595" dirty="0"/>
          </a:p>
          <a:p>
            <a:pPr marL="253146" indent="-253146">
              <a:buFont typeface="Arial" panose="020B0604020202020204" pitchFamily="34" charset="0"/>
              <a:buChar char="•"/>
            </a:pPr>
            <a:r>
              <a:rPr lang="fi-FI" sz="1595" dirty="0" err="1"/>
              <a:t>All</a:t>
            </a:r>
            <a:r>
              <a:rPr lang="fi-FI" sz="1595" dirty="0"/>
              <a:t> </a:t>
            </a:r>
            <a:r>
              <a:rPr lang="fi-FI" sz="1595" dirty="0" err="1"/>
              <a:t>are</a:t>
            </a:r>
            <a:r>
              <a:rPr lang="fi-FI" sz="1595" dirty="0"/>
              <a:t> </a:t>
            </a:r>
            <a:r>
              <a:rPr lang="fi-FI" sz="1595" dirty="0" err="1"/>
              <a:t>very</a:t>
            </a:r>
            <a:r>
              <a:rPr lang="fi-FI" sz="1595" dirty="0"/>
              <a:t> </a:t>
            </a:r>
            <a:r>
              <a:rPr lang="fi-FI" sz="1595" dirty="0" err="1"/>
              <a:t>suitable</a:t>
            </a:r>
            <a:r>
              <a:rPr lang="fi-FI" sz="1595" dirty="0"/>
              <a:t> to WFD </a:t>
            </a:r>
            <a:r>
              <a:rPr lang="fi-FI" sz="1595" dirty="0" err="1"/>
              <a:t>requirements</a:t>
            </a:r>
            <a:endParaRPr lang="fi-FI" sz="1595" dirty="0"/>
          </a:p>
          <a:p>
            <a:pPr marL="253146" indent="-253146">
              <a:buFont typeface="Arial" panose="020B0604020202020204" pitchFamily="34" charset="0"/>
              <a:buChar char="•"/>
            </a:pPr>
            <a:r>
              <a:rPr lang="fi-FI" sz="1595" dirty="0" err="1"/>
              <a:t>However</a:t>
            </a:r>
            <a:r>
              <a:rPr lang="fi-FI" sz="1595" dirty="0"/>
              <a:t>, </a:t>
            </a:r>
            <a:r>
              <a:rPr lang="fi-FI" sz="1595" dirty="0" err="1"/>
              <a:t>less</a:t>
            </a:r>
            <a:r>
              <a:rPr lang="fi-FI" sz="1595" dirty="0"/>
              <a:t> </a:t>
            </a:r>
            <a:r>
              <a:rPr lang="fi-FI" sz="1595" dirty="0" err="1"/>
              <a:t>detail</a:t>
            </a:r>
            <a:r>
              <a:rPr lang="fi-FI" sz="1595" dirty="0"/>
              <a:t> </a:t>
            </a:r>
            <a:r>
              <a:rPr lang="fi-FI" sz="1595" dirty="0" err="1"/>
              <a:t>could</a:t>
            </a:r>
            <a:r>
              <a:rPr lang="fi-FI" sz="1595" dirty="0"/>
              <a:t> </a:t>
            </a:r>
            <a:r>
              <a:rPr lang="fi-FI" sz="1595" dirty="0" err="1"/>
              <a:t>be</a:t>
            </a:r>
            <a:r>
              <a:rPr lang="fi-FI" sz="1595" dirty="0"/>
              <a:t> </a:t>
            </a:r>
            <a:r>
              <a:rPr lang="fi-FI" sz="1595" dirty="0" err="1"/>
              <a:t>enough</a:t>
            </a:r>
            <a:r>
              <a:rPr lang="fi-FI" sz="1595" dirty="0"/>
              <a:t> for </a:t>
            </a:r>
            <a:r>
              <a:rPr lang="fi-FI" sz="1595" dirty="0" err="1"/>
              <a:t>the</a:t>
            </a:r>
            <a:endParaRPr lang="fi-FI" sz="1595" dirty="0"/>
          </a:p>
          <a:p>
            <a:r>
              <a:rPr lang="fi-FI" sz="1595" dirty="0"/>
              <a:t>     </a:t>
            </a:r>
            <a:r>
              <a:rPr lang="fi-FI" sz="1595" dirty="0" err="1"/>
              <a:t>requirements</a:t>
            </a:r>
            <a:r>
              <a:rPr lang="fi-FI" sz="1595" dirty="0"/>
              <a:t> of WFD?</a:t>
            </a:r>
          </a:p>
          <a:p>
            <a:pPr marL="253146" indent="-253146">
              <a:buFont typeface="Arial" panose="020B0604020202020204" pitchFamily="34" charset="0"/>
              <a:buChar char="•"/>
            </a:pPr>
            <a:r>
              <a:rPr lang="fi-FI" sz="1595" dirty="0" err="1"/>
              <a:t>Intercorrelation</a:t>
            </a:r>
            <a:r>
              <a:rPr lang="fi-FI" sz="1595" dirty="0"/>
              <a:t> </a:t>
            </a:r>
            <a:r>
              <a:rPr lang="fi-FI" sz="1595" dirty="0" err="1"/>
              <a:t>between</a:t>
            </a:r>
            <a:r>
              <a:rPr lang="fi-FI" sz="1595" dirty="0"/>
              <a:t> </a:t>
            </a:r>
            <a:r>
              <a:rPr lang="fi-FI" sz="1595" dirty="0" err="1"/>
              <a:t>the</a:t>
            </a:r>
            <a:r>
              <a:rPr lang="fi-FI" sz="1595" dirty="0"/>
              <a:t> </a:t>
            </a:r>
            <a:r>
              <a:rPr lang="fi-FI" sz="1595" dirty="0" err="1"/>
              <a:t>parameters</a:t>
            </a:r>
            <a:r>
              <a:rPr lang="fi-FI" sz="1595" dirty="0"/>
              <a:t>? No </a:t>
            </a:r>
          </a:p>
          <a:p>
            <a:r>
              <a:rPr lang="fi-FI" sz="1595" dirty="0"/>
              <a:t>      </a:t>
            </a:r>
            <a:r>
              <a:rPr lang="fi-FI" sz="1595" dirty="0" err="1"/>
              <a:t>loss</a:t>
            </a:r>
            <a:r>
              <a:rPr lang="fi-FI" sz="1595" dirty="0"/>
              <a:t> of </a:t>
            </a:r>
            <a:r>
              <a:rPr lang="fi-FI" sz="1595" dirty="0" err="1"/>
              <a:t>key</a:t>
            </a:r>
            <a:r>
              <a:rPr lang="fi-FI" sz="1595" dirty="0"/>
              <a:t> </a:t>
            </a:r>
            <a:r>
              <a:rPr lang="fi-FI" sz="1595" dirty="0" err="1"/>
              <a:t>HyMo-information</a:t>
            </a:r>
            <a:r>
              <a:rPr lang="fi-FI" sz="1595" dirty="0"/>
              <a:t> </a:t>
            </a:r>
            <a:r>
              <a:rPr lang="fi-FI" sz="1595" dirty="0" err="1"/>
              <a:t>with</a:t>
            </a:r>
            <a:r>
              <a:rPr lang="fi-FI" sz="1595" dirty="0"/>
              <a:t> </a:t>
            </a:r>
            <a:r>
              <a:rPr lang="fi-FI" sz="1595" dirty="0" err="1"/>
              <a:t>less</a:t>
            </a:r>
            <a:r>
              <a:rPr lang="fi-FI" sz="1595" dirty="0"/>
              <a:t> </a:t>
            </a:r>
            <a:r>
              <a:rPr lang="fi-FI" sz="1595" dirty="0" err="1"/>
              <a:t>variables</a:t>
            </a:r>
            <a:r>
              <a:rPr lang="fi-FI" sz="1595" dirty="0"/>
              <a:t>?</a:t>
            </a:r>
          </a:p>
          <a:p>
            <a:pPr marL="253146" indent="-253146">
              <a:buFont typeface="Arial" panose="020B0604020202020204" pitchFamily="34" charset="0"/>
              <a:buChar char="•"/>
            </a:pPr>
            <a:r>
              <a:rPr lang="fi-FI" sz="1595" dirty="0" err="1"/>
              <a:t>Possible</a:t>
            </a:r>
            <a:r>
              <a:rPr lang="fi-FI" sz="1595" dirty="0"/>
              <a:t> to </a:t>
            </a:r>
            <a:r>
              <a:rPr lang="fi-FI" sz="1595" dirty="0" err="1"/>
              <a:t>do</a:t>
            </a:r>
            <a:r>
              <a:rPr lang="fi-FI" sz="1595" dirty="0"/>
              <a:t> </a:t>
            </a:r>
            <a:r>
              <a:rPr lang="fi-FI" sz="1595" dirty="0" err="1"/>
              <a:t>lighter</a:t>
            </a:r>
            <a:r>
              <a:rPr lang="fi-FI" sz="1595" dirty="0"/>
              <a:t> </a:t>
            </a:r>
            <a:r>
              <a:rPr lang="fi-FI" sz="1595" dirty="0" err="1"/>
              <a:t>hymo</a:t>
            </a:r>
            <a:r>
              <a:rPr lang="fi-FI" sz="1595" dirty="0"/>
              <a:t> </a:t>
            </a:r>
            <a:r>
              <a:rPr lang="fi-FI" sz="1595" dirty="0" err="1"/>
              <a:t>assessment</a:t>
            </a:r>
            <a:r>
              <a:rPr lang="fi-FI" sz="1595" dirty="0"/>
              <a:t> for </a:t>
            </a:r>
            <a:r>
              <a:rPr lang="fi-FI" sz="1595" dirty="0" err="1"/>
              <a:t>the</a:t>
            </a:r>
            <a:r>
              <a:rPr lang="fi-FI" sz="1595" dirty="0"/>
              <a:t> </a:t>
            </a:r>
          </a:p>
          <a:p>
            <a:r>
              <a:rPr lang="fi-FI" sz="1595" dirty="0"/>
              <a:t>      </a:t>
            </a:r>
            <a:r>
              <a:rPr lang="fi-FI" sz="1595" dirty="0" err="1"/>
              <a:t>present</a:t>
            </a:r>
            <a:r>
              <a:rPr lang="fi-FI" sz="1595" dirty="0"/>
              <a:t> </a:t>
            </a:r>
            <a:r>
              <a:rPr lang="fi-FI" sz="1595" dirty="0" err="1"/>
              <a:t>project</a:t>
            </a:r>
            <a:r>
              <a:rPr lang="fi-FI" sz="1595" dirty="0"/>
              <a:t> </a:t>
            </a:r>
            <a:r>
              <a:rPr lang="fi-FI" sz="1595" dirty="0" err="1"/>
              <a:t>needs</a:t>
            </a:r>
            <a:r>
              <a:rPr lang="fi-FI" sz="1595" dirty="0"/>
              <a:t>?</a:t>
            </a:r>
          </a:p>
          <a:p>
            <a:endParaRPr lang="fi-FI" sz="1595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869C4E-A887-4D30-B085-5349C758E246}"/>
              </a:ext>
            </a:extLst>
          </p:cNvPr>
          <p:cNvSpPr txBox="1"/>
          <p:nvPr/>
        </p:nvSpPr>
        <p:spPr>
          <a:xfrm>
            <a:off x="1080195" y="4641998"/>
            <a:ext cx="1090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600" dirty="0">
                <a:solidFill>
                  <a:srgbClr val="FF0000"/>
                </a:solidFill>
              </a:rPr>
              <a:t>WFD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0E3216-8A98-48E4-84B2-EB1B65AE4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236" y="3880411"/>
            <a:ext cx="1722359" cy="307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3898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0A8D3-C589-4A55-88A9-E07A54A94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593" y="452711"/>
            <a:ext cx="9316164" cy="1174366"/>
          </a:xfrm>
        </p:spPr>
        <p:txBody>
          <a:bodyPr>
            <a:normAutofit fontScale="90000"/>
          </a:bodyPr>
          <a:lstStyle/>
          <a:p>
            <a:r>
              <a:rPr lang="fi-FI" dirty="0"/>
              <a:t>Lake </a:t>
            </a:r>
            <a:r>
              <a:rPr lang="fi-FI" dirty="0" err="1"/>
              <a:t>HyMo-parameter</a:t>
            </a:r>
            <a:r>
              <a:rPr lang="fi-FI" dirty="0"/>
              <a:t> </a:t>
            </a:r>
            <a:r>
              <a:rPr lang="fi-FI" dirty="0" err="1">
                <a:solidFill>
                  <a:srgbClr val="FF0000"/>
                </a:solidFill>
              </a:rPr>
              <a:t>suggestions</a:t>
            </a:r>
            <a:r>
              <a:rPr lang="fi-FI" dirty="0"/>
              <a:t> to WFD </a:t>
            </a:r>
            <a:r>
              <a:rPr lang="fi-FI" dirty="0" err="1"/>
              <a:t>assessment</a:t>
            </a:r>
            <a:r>
              <a:rPr lang="fi-FI" dirty="0"/>
              <a:t> in 6basins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89D956C-89DA-44BF-83FB-74972DF17A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9281" y="1880233"/>
            <a:ext cx="4297468" cy="38550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0509E0-A7B0-48B6-B76B-16E91FECBC50}"/>
              </a:ext>
            </a:extLst>
          </p:cNvPr>
          <p:cNvSpPr txBox="1"/>
          <p:nvPr/>
        </p:nvSpPr>
        <p:spPr>
          <a:xfrm>
            <a:off x="548506" y="1627076"/>
            <a:ext cx="4084260" cy="4265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3146" indent="-253146">
              <a:buFont typeface="Arial" panose="020B0604020202020204" pitchFamily="34" charset="0"/>
              <a:buChar char="•"/>
            </a:pPr>
            <a:r>
              <a:rPr lang="en-US" sz="1595" dirty="0"/>
              <a:t>1. Lake Surface Area Change</a:t>
            </a:r>
          </a:p>
          <a:p>
            <a:pPr marL="658179" lvl="1" indent="-253146">
              <a:buFont typeface="Arial" panose="020B0604020202020204" pitchFamily="34" charset="0"/>
              <a:buChar char="•"/>
            </a:pPr>
            <a:r>
              <a:rPr lang="en-US" sz="1595" dirty="0"/>
              <a:t>Excellent parameter to quantify morphological changes</a:t>
            </a:r>
          </a:p>
          <a:p>
            <a:pPr marL="253146" indent="-253146">
              <a:buFont typeface="Arial" panose="020B0604020202020204" pitchFamily="34" charset="0"/>
              <a:buChar char="•"/>
            </a:pPr>
            <a:r>
              <a:rPr lang="en-US" sz="1595" dirty="0"/>
              <a:t>3. Regulator</a:t>
            </a:r>
          </a:p>
          <a:p>
            <a:pPr marL="658179" lvl="1" indent="-253146">
              <a:buFont typeface="Arial" panose="020B0604020202020204" pitchFamily="34" charset="0"/>
              <a:buChar char="•"/>
            </a:pPr>
            <a:r>
              <a:rPr lang="en-US" sz="1595" dirty="0"/>
              <a:t>Important to quantify water flow regulators that influence lake inflow</a:t>
            </a:r>
          </a:p>
          <a:p>
            <a:pPr marL="253146" indent="-253146">
              <a:buFont typeface="Arial" panose="020B0604020202020204" pitchFamily="34" charset="0"/>
              <a:buChar char="•"/>
            </a:pPr>
            <a:r>
              <a:rPr lang="en-US" sz="1595" dirty="0"/>
              <a:t>6. ​Lake Coast Embankment and Modification Status on the Coast​ </a:t>
            </a:r>
          </a:p>
          <a:p>
            <a:pPr marL="658179" lvl="1" indent="-253146">
              <a:buFont typeface="Arial" panose="020B0604020202020204" pitchFamily="34" charset="0"/>
              <a:buChar char="•"/>
            </a:pPr>
            <a:r>
              <a:rPr lang="en-US" sz="1595" dirty="0"/>
              <a:t>Excellent parameter to assess lake shore naturalness</a:t>
            </a:r>
          </a:p>
          <a:p>
            <a:pPr marL="253146" indent="-253146">
              <a:buFont typeface="Arial" panose="020B0604020202020204" pitchFamily="34" charset="0"/>
              <a:buChar char="•"/>
            </a:pPr>
            <a:r>
              <a:rPr lang="en-US" sz="1595" dirty="0"/>
              <a:t>11. Water abstraction</a:t>
            </a:r>
          </a:p>
          <a:p>
            <a:pPr marL="658179" lvl="1" indent="-253146">
              <a:buFont typeface="Arial" panose="020B0604020202020204" pitchFamily="34" charset="0"/>
              <a:buChar char="•"/>
            </a:pPr>
            <a:r>
              <a:rPr lang="en-US" sz="1595" dirty="0"/>
              <a:t>Important variable to quantify water level fluctuation</a:t>
            </a:r>
          </a:p>
          <a:p>
            <a:pPr marL="405033" lvl="1"/>
            <a:endParaRPr lang="en-US" sz="1595" dirty="0"/>
          </a:p>
          <a:p>
            <a:pPr marL="253146" indent="-253146">
              <a:buFont typeface="Arial" panose="020B0604020202020204" pitchFamily="34" charset="0"/>
              <a:buChar char="•"/>
            </a:pPr>
            <a:r>
              <a:rPr lang="en-US" sz="1595" dirty="0"/>
              <a:t>Riparian land use has less importance in lakes compared to streams</a:t>
            </a:r>
          </a:p>
          <a:p>
            <a:pPr marL="253146" indent="-253146">
              <a:buFont typeface="Arial" panose="020B0604020202020204" pitchFamily="34" charset="0"/>
              <a:buChar char="•"/>
            </a:pPr>
            <a:endParaRPr lang="fi-FI" sz="1595" dirty="0"/>
          </a:p>
        </p:txBody>
      </p:sp>
    </p:spTree>
    <p:extLst>
      <p:ext uri="{BB962C8B-B14F-4D97-AF65-F5344CB8AC3E}">
        <p14:creationId xmlns:p14="http://schemas.microsoft.com/office/powerpoint/2010/main" val="6173575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C0ADC-142D-4049-BBC2-1F409ECB6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Transitional</a:t>
            </a:r>
            <a:r>
              <a:rPr lang="fi-FI" dirty="0"/>
              <a:t> </a:t>
            </a:r>
            <a:r>
              <a:rPr lang="fi-FI" dirty="0" err="1"/>
              <a:t>river</a:t>
            </a:r>
            <a:r>
              <a:rPr lang="fi-FI" dirty="0"/>
              <a:t> </a:t>
            </a:r>
            <a:r>
              <a:rPr lang="fi-FI" dirty="0" err="1"/>
              <a:t>HyMo</a:t>
            </a:r>
            <a:r>
              <a:rPr lang="fi-FI" dirty="0"/>
              <a:t>-status </a:t>
            </a:r>
            <a:r>
              <a:rPr lang="fi-FI" dirty="0" err="1"/>
              <a:t>assessment</a:t>
            </a:r>
            <a:r>
              <a:rPr lang="fi-FI" dirty="0"/>
              <a:t> </a:t>
            </a:r>
            <a:r>
              <a:rPr lang="fi-FI" dirty="0" err="1"/>
              <a:t>parameters</a:t>
            </a:r>
            <a:endParaRPr lang="fi-FI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D56EDC8-FB2C-4AE6-9DF2-C4394B4236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8495814"/>
              </p:ext>
            </p:extLst>
          </p:nvPr>
        </p:nvGraphicFramePr>
        <p:xfrm>
          <a:off x="5803882" y="1741326"/>
          <a:ext cx="3923325" cy="3933949"/>
        </p:xfrm>
        <a:graphic>
          <a:graphicData uri="http://schemas.openxmlformats.org/drawingml/2006/table">
            <a:tbl>
              <a:tblPr/>
              <a:tblGrid>
                <a:gridCol w="3923325">
                  <a:extLst>
                    <a:ext uri="{9D8B030D-6E8A-4147-A177-3AD203B41FA5}">
                      <a16:colId xmlns:a16="http://schemas.microsoft.com/office/drawing/2014/main" val="3741353349"/>
                    </a:ext>
                  </a:extLst>
                </a:gridCol>
              </a:tblGrid>
              <a:tr h="509571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Hydromorphological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Monitoring and Assessment Parameters</a:t>
                      </a:r>
                      <a:r>
                        <a:rPr lang="en-US" sz="1400" b="1" i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3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6466" marR="66466" marT="33233" marB="33233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3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742771"/>
                  </a:ext>
                </a:extLst>
              </a:tr>
              <a:tr h="243708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 Longitudinal Flood Structures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3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6466" marR="66466" marT="33233" marB="33233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3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4318154"/>
                  </a:ext>
                </a:extLst>
              </a:tr>
              <a:tr h="243708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 Transitional Structures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3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6466" marR="66466" marT="33233" marB="33233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655098"/>
                  </a:ext>
                </a:extLst>
              </a:tr>
              <a:tr h="243708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 Regulators</a:t>
                      </a: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3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6466" marR="66466" marT="33233" marB="33233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171998"/>
                  </a:ext>
                </a:extLst>
              </a:tr>
              <a:tr h="243708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 The Effects of Dams and Ponds in the Drainage Area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3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6466" marR="66466" marT="33233" marB="33233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022844"/>
                  </a:ext>
                </a:extLst>
              </a:tr>
              <a:tr h="42095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 The Effect of Flow Variation Caused by Hydroelectric Power Plants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3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6466" marR="66466" marT="33233" marB="33233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986392"/>
                  </a:ext>
                </a:extLst>
              </a:tr>
              <a:tr h="243708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6. Structures That Do Not Allow Sediment Transition</a:t>
                      </a: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3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6466" marR="66466" marT="33233" marB="33233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426421"/>
                  </a:ext>
                </a:extLst>
              </a:tr>
              <a:tr h="243708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7. Structures That Do Not Allow Fish Passage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3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6466" marR="66466" marT="33233" marB="33233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0280516"/>
                  </a:ext>
                </a:extLst>
              </a:tr>
              <a:tr h="243708">
                <a:tc>
                  <a:txBody>
                    <a:bodyPr/>
                    <a:lstStyle/>
                    <a:p>
                      <a:pPr algn="ctr" fontAlgn="base"/>
                      <a:r>
                        <a:rPr lang="tr-TR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8. Unnatural Land Use (30m)</a:t>
                      </a:r>
                      <a:r>
                        <a:rPr lang="tr-TR" sz="1200" b="0" i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tr-TR" sz="13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6466" marR="66466" marT="33233" marB="33233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27275"/>
                  </a:ext>
                </a:extLst>
              </a:tr>
              <a:tr h="243708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9. Unnatural Land Use (100m)</a:t>
                      </a: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3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6466" marR="66466" marT="33233" marB="33233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61834"/>
                  </a:ext>
                </a:extLst>
              </a:tr>
              <a:tr h="243708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10. Natural Vegetation (30m)</a:t>
                      </a: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3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6466" marR="66466" marT="33233" marB="33233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192608"/>
                  </a:ext>
                </a:extLst>
              </a:tr>
              <a:tr h="243708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11. Natural Vegetation (100m)</a:t>
                      </a: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3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6466" marR="66466" marT="33233" marB="33233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893681"/>
                  </a:ext>
                </a:extLst>
              </a:tr>
              <a:tr h="243708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12. Water Abstraction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3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6466" marR="66466" marT="33233" marB="33233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967648"/>
                  </a:ext>
                </a:extLst>
              </a:tr>
              <a:tr h="243708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13. Structures That Affect the Wave Flow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3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6466" marR="66466" marT="33233" marB="33233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989513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8028A6FD-860D-48D8-AEAB-ADF0063D0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0603" y="138231"/>
            <a:ext cx="10801350" cy="572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010" tIns="40505" rIns="81010" bIns="40505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10067"/>
            <a:r>
              <a:rPr lang="fi-FI" altLang="fi-FI" sz="1595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i-FI" altLang="fi-FI" sz="1595"/>
          </a:p>
          <a:p>
            <a:pPr defTabSz="810067"/>
            <a:endParaRPr lang="fi-FI" altLang="fi-FI" sz="1595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221EED-CCE9-4C69-B847-B3067897E98C}"/>
              </a:ext>
            </a:extLst>
          </p:cNvPr>
          <p:cNvSpPr txBox="1"/>
          <p:nvPr/>
        </p:nvSpPr>
        <p:spPr>
          <a:xfrm>
            <a:off x="626095" y="1655455"/>
            <a:ext cx="4558556" cy="20559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3146" indent="-253146">
              <a:buFont typeface="Arial" panose="020B0604020202020204" pitchFamily="34" charset="0"/>
              <a:buChar char="•"/>
            </a:pPr>
            <a:r>
              <a:rPr lang="fi-FI" sz="1595" dirty="0" err="1"/>
              <a:t>Alltogether</a:t>
            </a:r>
            <a:r>
              <a:rPr lang="fi-FI" sz="1595" dirty="0"/>
              <a:t> 13 </a:t>
            </a:r>
            <a:r>
              <a:rPr lang="fi-FI" sz="1595" dirty="0" err="1"/>
              <a:t>parameters</a:t>
            </a:r>
            <a:endParaRPr lang="fi-FI" sz="1595" dirty="0"/>
          </a:p>
          <a:p>
            <a:pPr marL="253146" indent="-253146">
              <a:buFont typeface="Arial" panose="020B0604020202020204" pitchFamily="34" charset="0"/>
              <a:buChar char="•"/>
            </a:pPr>
            <a:r>
              <a:rPr lang="fi-FI" sz="1595" dirty="0" err="1"/>
              <a:t>All</a:t>
            </a:r>
            <a:r>
              <a:rPr lang="fi-FI" sz="1595" dirty="0"/>
              <a:t> </a:t>
            </a:r>
            <a:r>
              <a:rPr lang="fi-FI" sz="1595" dirty="0" err="1"/>
              <a:t>are</a:t>
            </a:r>
            <a:r>
              <a:rPr lang="fi-FI" sz="1595" dirty="0"/>
              <a:t> </a:t>
            </a:r>
            <a:r>
              <a:rPr lang="fi-FI" sz="1595" dirty="0" err="1"/>
              <a:t>very</a:t>
            </a:r>
            <a:r>
              <a:rPr lang="fi-FI" sz="1595" dirty="0"/>
              <a:t> </a:t>
            </a:r>
            <a:r>
              <a:rPr lang="fi-FI" sz="1595" dirty="0" err="1"/>
              <a:t>suitable</a:t>
            </a:r>
            <a:r>
              <a:rPr lang="fi-FI" sz="1595" dirty="0"/>
              <a:t> to WFD </a:t>
            </a:r>
            <a:r>
              <a:rPr lang="fi-FI" sz="1595" dirty="0" err="1"/>
              <a:t>requirements</a:t>
            </a:r>
            <a:endParaRPr lang="fi-FI" sz="1595" dirty="0"/>
          </a:p>
          <a:p>
            <a:pPr marL="253146" indent="-253146">
              <a:buFont typeface="Arial" panose="020B0604020202020204" pitchFamily="34" charset="0"/>
              <a:buChar char="•"/>
            </a:pPr>
            <a:r>
              <a:rPr lang="fi-FI" sz="1595" dirty="0" err="1"/>
              <a:t>However</a:t>
            </a:r>
            <a:r>
              <a:rPr lang="fi-FI" sz="1595" dirty="0"/>
              <a:t>, </a:t>
            </a:r>
            <a:r>
              <a:rPr lang="fi-FI" sz="1595" dirty="0" err="1"/>
              <a:t>less</a:t>
            </a:r>
            <a:r>
              <a:rPr lang="fi-FI" sz="1595" dirty="0"/>
              <a:t> </a:t>
            </a:r>
            <a:r>
              <a:rPr lang="fi-FI" sz="1595" dirty="0" err="1"/>
              <a:t>detail</a:t>
            </a:r>
            <a:r>
              <a:rPr lang="fi-FI" sz="1595" dirty="0"/>
              <a:t> </a:t>
            </a:r>
            <a:r>
              <a:rPr lang="fi-FI" sz="1595" dirty="0" err="1"/>
              <a:t>could</a:t>
            </a:r>
            <a:r>
              <a:rPr lang="fi-FI" sz="1595" dirty="0"/>
              <a:t> </a:t>
            </a:r>
            <a:r>
              <a:rPr lang="fi-FI" sz="1595" dirty="0" err="1"/>
              <a:t>be</a:t>
            </a:r>
            <a:r>
              <a:rPr lang="fi-FI" sz="1595" dirty="0"/>
              <a:t> </a:t>
            </a:r>
            <a:r>
              <a:rPr lang="fi-FI" sz="1595" dirty="0" err="1"/>
              <a:t>enough</a:t>
            </a:r>
            <a:r>
              <a:rPr lang="fi-FI" sz="1595" dirty="0"/>
              <a:t> for </a:t>
            </a:r>
            <a:r>
              <a:rPr lang="fi-FI" sz="1595" dirty="0" err="1"/>
              <a:t>the</a:t>
            </a:r>
            <a:endParaRPr lang="fi-FI" sz="1595" dirty="0"/>
          </a:p>
          <a:p>
            <a:r>
              <a:rPr lang="fi-FI" sz="1595" dirty="0"/>
              <a:t>     </a:t>
            </a:r>
            <a:r>
              <a:rPr lang="fi-FI" sz="1595" dirty="0" err="1"/>
              <a:t>requirements</a:t>
            </a:r>
            <a:r>
              <a:rPr lang="fi-FI" sz="1595" dirty="0"/>
              <a:t> of WFD?</a:t>
            </a:r>
          </a:p>
          <a:p>
            <a:pPr marL="253146" indent="-253146">
              <a:buFont typeface="Arial" panose="020B0604020202020204" pitchFamily="34" charset="0"/>
              <a:buChar char="•"/>
            </a:pPr>
            <a:r>
              <a:rPr lang="fi-FI" sz="1595" dirty="0" err="1"/>
              <a:t>Intercorrelation</a:t>
            </a:r>
            <a:r>
              <a:rPr lang="fi-FI" sz="1595" dirty="0"/>
              <a:t> </a:t>
            </a:r>
            <a:r>
              <a:rPr lang="fi-FI" sz="1595" dirty="0" err="1"/>
              <a:t>between</a:t>
            </a:r>
            <a:r>
              <a:rPr lang="fi-FI" sz="1595" dirty="0"/>
              <a:t> </a:t>
            </a:r>
            <a:r>
              <a:rPr lang="fi-FI" sz="1595" dirty="0" err="1"/>
              <a:t>the</a:t>
            </a:r>
            <a:r>
              <a:rPr lang="fi-FI" sz="1595" dirty="0"/>
              <a:t> </a:t>
            </a:r>
            <a:r>
              <a:rPr lang="fi-FI" sz="1595" dirty="0" err="1"/>
              <a:t>parameters</a:t>
            </a:r>
            <a:r>
              <a:rPr lang="fi-FI" sz="1595" dirty="0"/>
              <a:t>? No </a:t>
            </a:r>
          </a:p>
          <a:p>
            <a:r>
              <a:rPr lang="fi-FI" sz="1595" dirty="0"/>
              <a:t>      </a:t>
            </a:r>
            <a:r>
              <a:rPr lang="fi-FI" sz="1595" dirty="0" err="1"/>
              <a:t>loss</a:t>
            </a:r>
            <a:r>
              <a:rPr lang="fi-FI" sz="1595" dirty="0"/>
              <a:t> of </a:t>
            </a:r>
            <a:r>
              <a:rPr lang="fi-FI" sz="1595" dirty="0" err="1"/>
              <a:t>key</a:t>
            </a:r>
            <a:r>
              <a:rPr lang="fi-FI" sz="1595" dirty="0"/>
              <a:t> </a:t>
            </a:r>
            <a:r>
              <a:rPr lang="fi-FI" sz="1595" dirty="0" err="1"/>
              <a:t>HyMo-information</a:t>
            </a:r>
            <a:r>
              <a:rPr lang="fi-FI" sz="1595" dirty="0"/>
              <a:t> </a:t>
            </a:r>
            <a:r>
              <a:rPr lang="fi-FI" sz="1595" dirty="0" err="1"/>
              <a:t>with</a:t>
            </a:r>
            <a:r>
              <a:rPr lang="fi-FI" sz="1595" dirty="0"/>
              <a:t> </a:t>
            </a:r>
            <a:r>
              <a:rPr lang="fi-FI" sz="1595" dirty="0" err="1"/>
              <a:t>less</a:t>
            </a:r>
            <a:r>
              <a:rPr lang="fi-FI" sz="1595" dirty="0"/>
              <a:t> </a:t>
            </a:r>
            <a:r>
              <a:rPr lang="fi-FI" sz="1595" dirty="0" err="1"/>
              <a:t>variables</a:t>
            </a:r>
            <a:r>
              <a:rPr lang="fi-FI" sz="1595" dirty="0"/>
              <a:t>?</a:t>
            </a:r>
          </a:p>
          <a:p>
            <a:pPr marL="253146" indent="-253146">
              <a:buFont typeface="Arial" panose="020B0604020202020204" pitchFamily="34" charset="0"/>
              <a:buChar char="•"/>
            </a:pPr>
            <a:r>
              <a:rPr lang="fi-FI" sz="1595" dirty="0" err="1"/>
              <a:t>Possible</a:t>
            </a:r>
            <a:r>
              <a:rPr lang="fi-FI" sz="1595" dirty="0"/>
              <a:t> to </a:t>
            </a:r>
            <a:r>
              <a:rPr lang="fi-FI" sz="1595" dirty="0" err="1"/>
              <a:t>do</a:t>
            </a:r>
            <a:r>
              <a:rPr lang="fi-FI" sz="1595" dirty="0"/>
              <a:t> </a:t>
            </a:r>
            <a:r>
              <a:rPr lang="fi-FI" sz="1595" dirty="0" err="1"/>
              <a:t>lighter</a:t>
            </a:r>
            <a:r>
              <a:rPr lang="fi-FI" sz="1595" dirty="0"/>
              <a:t> </a:t>
            </a:r>
            <a:r>
              <a:rPr lang="fi-FI" sz="1595" dirty="0" err="1"/>
              <a:t>hymo</a:t>
            </a:r>
            <a:r>
              <a:rPr lang="fi-FI" sz="1595" dirty="0"/>
              <a:t> </a:t>
            </a:r>
            <a:r>
              <a:rPr lang="fi-FI" sz="1595" dirty="0" err="1"/>
              <a:t>assessment</a:t>
            </a:r>
            <a:r>
              <a:rPr lang="fi-FI" sz="1595" dirty="0"/>
              <a:t> for </a:t>
            </a:r>
            <a:r>
              <a:rPr lang="fi-FI" sz="1595" dirty="0" err="1"/>
              <a:t>the</a:t>
            </a:r>
            <a:r>
              <a:rPr lang="fi-FI" sz="1595" dirty="0"/>
              <a:t> </a:t>
            </a:r>
          </a:p>
          <a:p>
            <a:r>
              <a:rPr lang="fi-FI" sz="1595" dirty="0"/>
              <a:t>      </a:t>
            </a:r>
            <a:r>
              <a:rPr lang="fi-FI" sz="1595" dirty="0" err="1"/>
              <a:t>present</a:t>
            </a:r>
            <a:r>
              <a:rPr lang="fi-FI" sz="1595" dirty="0"/>
              <a:t> </a:t>
            </a:r>
            <a:r>
              <a:rPr lang="fi-FI" sz="1595" dirty="0" err="1"/>
              <a:t>project</a:t>
            </a:r>
            <a:r>
              <a:rPr lang="fi-FI" sz="1595" dirty="0"/>
              <a:t> </a:t>
            </a:r>
            <a:r>
              <a:rPr lang="fi-FI" sz="1595" dirty="0" err="1"/>
              <a:t>needs</a:t>
            </a:r>
            <a:r>
              <a:rPr lang="fi-FI" sz="1595" dirty="0"/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05E923-CDB2-42A8-B9EB-B42C70C6B333}"/>
              </a:ext>
            </a:extLst>
          </p:cNvPr>
          <p:cNvSpPr txBox="1"/>
          <p:nvPr/>
        </p:nvSpPr>
        <p:spPr>
          <a:xfrm>
            <a:off x="1080195" y="4641998"/>
            <a:ext cx="1090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600" dirty="0">
                <a:solidFill>
                  <a:srgbClr val="FF0000"/>
                </a:solidFill>
              </a:rPr>
              <a:t>WFD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6DCFDE-D533-4B09-B6CC-7B7DE1E1C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483" y="3708301"/>
            <a:ext cx="1512168" cy="329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2577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A044D-9B50-4C87-8D8E-E8E891868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Transitional</a:t>
            </a:r>
            <a:r>
              <a:rPr lang="fi-FI" dirty="0"/>
              <a:t> </a:t>
            </a:r>
            <a:r>
              <a:rPr lang="fi-FI" dirty="0" err="1"/>
              <a:t>river</a:t>
            </a:r>
            <a:r>
              <a:rPr lang="fi-FI" dirty="0"/>
              <a:t> </a:t>
            </a:r>
            <a:r>
              <a:rPr lang="fi-FI" dirty="0" err="1"/>
              <a:t>HyMo-parameter</a:t>
            </a:r>
            <a:r>
              <a:rPr lang="fi-FI" dirty="0"/>
              <a:t> </a:t>
            </a:r>
            <a:r>
              <a:rPr lang="fi-FI" dirty="0" err="1">
                <a:solidFill>
                  <a:srgbClr val="FF0000"/>
                </a:solidFill>
              </a:rPr>
              <a:t>suggestions</a:t>
            </a:r>
            <a:r>
              <a:rPr lang="fi-FI" dirty="0"/>
              <a:t> to WFD </a:t>
            </a:r>
            <a:r>
              <a:rPr lang="fi-FI" dirty="0" err="1"/>
              <a:t>assessment</a:t>
            </a:r>
            <a:r>
              <a:rPr lang="fi-FI" dirty="0"/>
              <a:t> in 6basins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7B4CBFD-52CD-4E85-B46B-0DF94FBE76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3252" y="1880233"/>
            <a:ext cx="3865604" cy="38550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7B8261-880E-4045-82C0-EFA5C01DC9D7}"/>
              </a:ext>
            </a:extLst>
          </p:cNvPr>
          <p:cNvSpPr txBox="1"/>
          <p:nvPr/>
        </p:nvSpPr>
        <p:spPr>
          <a:xfrm>
            <a:off x="84386" y="2016656"/>
            <a:ext cx="6763005" cy="50011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3146" indent="-253146">
              <a:buFont typeface="Arial" panose="020B0604020202020204" pitchFamily="34" charset="0"/>
              <a:buChar char="•"/>
            </a:pPr>
            <a:r>
              <a:rPr lang="fi-FI" sz="1772" dirty="0"/>
              <a:t>1. </a:t>
            </a:r>
            <a:r>
              <a:rPr lang="fi-FI" sz="1772" dirty="0" err="1"/>
              <a:t>Longitudinal</a:t>
            </a:r>
            <a:r>
              <a:rPr lang="fi-FI" sz="1772" dirty="0"/>
              <a:t> </a:t>
            </a:r>
            <a:r>
              <a:rPr lang="fi-FI" sz="1772" dirty="0" err="1"/>
              <a:t>flood</a:t>
            </a:r>
            <a:r>
              <a:rPr lang="fi-FI" sz="1772" dirty="0"/>
              <a:t> </a:t>
            </a:r>
            <a:r>
              <a:rPr lang="fi-FI" sz="1772" dirty="0" err="1"/>
              <a:t>structures</a:t>
            </a:r>
            <a:endParaRPr lang="fi-FI" sz="1772" dirty="0"/>
          </a:p>
          <a:p>
            <a:pPr marL="658179" lvl="1" indent="-253146">
              <a:buFont typeface="Arial" panose="020B0604020202020204" pitchFamily="34" charset="0"/>
              <a:buChar char="•"/>
            </a:pPr>
            <a:r>
              <a:rPr lang="fi-FI" sz="1417" dirty="0" err="1"/>
              <a:t>Excellent</a:t>
            </a:r>
            <a:r>
              <a:rPr lang="fi-FI" sz="1417" dirty="0"/>
              <a:t> </a:t>
            </a:r>
            <a:r>
              <a:rPr lang="fi-FI" sz="1417" dirty="0" err="1"/>
              <a:t>parameter</a:t>
            </a:r>
            <a:r>
              <a:rPr lang="fi-FI" sz="1417" dirty="0"/>
              <a:t> to </a:t>
            </a:r>
            <a:r>
              <a:rPr lang="fi-FI" sz="1417" dirty="0" err="1"/>
              <a:t>describe</a:t>
            </a:r>
            <a:r>
              <a:rPr lang="fi-FI" sz="1417" dirty="0"/>
              <a:t> </a:t>
            </a:r>
            <a:r>
              <a:rPr lang="fi-FI" sz="1417" dirty="0" err="1"/>
              <a:t>connecitivity</a:t>
            </a:r>
            <a:r>
              <a:rPr lang="fi-FI" sz="1417" dirty="0"/>
              <a:t> to</a:t>
            </a:r>
          </a:p>
          <a:p>
            <a:pPr lvl="1"/>
            <a:r>
              <a:rPr lang="fi-FI" sz="1417" dirty="0"/>
              <a:t>      </a:t>
            </a:r>
            <a:r>
              <a:rPr lang="fi-FI" sz="1417" dirty="0" err="1"/>
              <a:t>floodplains</a:t>
            </a:r>
            <a:r>
              <a:rPr lang="fi-FI" sz="1417" dirty="0"/>
              <a:t> and </a:t>
            </a:r>
            <a:r>
              <a:rPr lang="fi-FI" sz="1417" dirty="0" err="1"/>
              <a:t>channelization</a:t>
            </a:r>
            <a:endParaRPr lang="fi-FI" sz="1417" dirty="0"/>
          </a:p>
          <a:p>
            <a:pPr marL="253146" indent="-253146">
              <a:buFont typeface="Arial" panose="020B0604020202020204" pitchFamily="34" charset="0"/>
              <a:buChar char="•"/>
            </a:pPr>
            <a:r>
              <a:rPr lang="en-US" sz="1595" dirty="0"/>
              <a:t>4. The Effects of Dams and Ponds in the Drainage Area</a:t>
            </a:r>
          </a:p>
          <a:p>
            <a:pPr marL="658179" lvl="1" indent="-253146">
              <a:buFont typeface="Arial" panose="020B0604020202020204" pitchFamily="34" charset="0"/>
              <a:buChar char="•"/>
            </a:pPr>
            <a:r>
              <a:rPr lang="en-US" sz="1595" dirty="0"/>
              <a:t>Excellent parameter to describe ecological connectivity to upstream </a:t>
            </a:r>
          </a:p>
          <a:p>
            <a:pPr lvl="1"/>
            <a:r>
              <a:rPr lang="en-US" sz="1595" dirty="0"/>
              <a:t>      form the transitional area</a:t>
            </a:r>
            <a:endParaRPr lang="fi-FI" sz="1595" dirty="0"/>
          </a:p>
          <a:p>
            <a:pPr marL="253146" indent="-253146">
              <a:buFont typeface="Arial" panose="020B0604020202020204" pitchFamily="34" charset="0"/>
              <a:buChar char="•"/>
            </a:pPr>
            <a:r>
              <a:rPr lang="en-US" sz="1595" dirty="0"/>
              <a:t> 5. The Effect of Flow Variation Caused by Hydroelectric Power Plants​</a:t>
            </a:r>
          </a:p>
          <a:p>
            <a:pPr marL="658179" lvl="1" indent="-253146">
              <a:buFont typeface="Arial" panose="020B0604020202020204" pitchFamily="34" charset="0"/>
              <a:buChar char="•"/>
            </a:pPr>
            <a:r>
              <a:rPr lang="en-US" sz="1595" dirty="0"/>
              <a:t>Flow variation due to hydropower production can have a large effect</a:t>
            </a:r>
          </a:p>
          <a:p>
            <a:pPr lvl="1"/>
            <a:r>
              <a:rPr lang="en-US" sz="1595" dirty="0"/>
              <a:t>     on the salinity of the transitional zone</a:t>
            </a:r>
          </a:p>
          <a:p>
            <a:pPr marL="253146" indent="-253146">
              <a:buFont typeface="Arial" panose="020B0604020202020204" pitchFamily="34" charset="0"/>
              <a:buChar char="•"/>
            </a:pPr>
            <a:r>
              <a:rPr lang="en-US" sz="1595" dirty="0"/>
              <a:t>7. Structures That Do Not Allow Fish Passage</a:t>
            </a:r>
          </a:p>
          <a:p>
            <a:pPr marL="658179" lvl="1" indent="-253146">
              <a:buFont typeface="Arial" panose="020B0604020202020204" pitchFamily="34" charset="0"/>
              <a:buChar char="•"/>
            </a:pPr>
            <a:r>
              <a:rPr lang="en-US" sz="1595" dirty="0"/>
              <a:t>Excellent parameter to describe ecological connectivity</a:t>
            </a:r>
          </a:p>
          <a:p>
            <a:pPr marL="658179" lvl="1" indent="-253146">
              <a:buFont typeface="Arial" panose="020B0604020202020204" pitchFamily="34" charset="0"/>
              <a:buChar char="•"/>
            </a:pPr>
            <a:r>
              <a:rPr lang="en-US" sz="1595" dirty="0"/>
              <a:t>Might also capture changes in sediment transition</a:t>
            </a:r>
          </a:p>
          <a:p>
            <a:pPr marL="253146" indent="-253146">
              <a:buFont typeface="Arial" panose="020B0604020202020204" pitchFamily="34" charset="0"/>
              <a:buChar char="•"/>
            </a:pPr>
            <a:r>
              <a:rPr lang="en-US" sz="1595" dirty="0"/>
              <a:t>12. Water Abstraction​</a:t>
            </a:r>
          </a:p>
          <a:p>
            <a:pPr marL="658179" lvl="1" indent="-253146">
              <a:buFont typeface="Arial" panose="020B0604020202020204" pitchFamily="34" charset="0"/>
              <a:buChar char="•"/>
            </a:pPr>
            <a:r>
              <a:rPr lang="en-US" sz="1595" dirty="0"/>
              <a:t>Important parameter to quantify deviations from natural flow regime→</a:t>
            </a:r>
          </a:p>
          <a:p>
            <a:pPr lvl="1"/>
            <a:r>
              <a:rPr lang="en-US" sz="1595" dirty="0"/>
              <a:t>      influences the salinity gradient</a:t>
            </a:r>
          </a:p>
          <a:p>
            <a:pPr marL="253146" indent="-253146">
              <a:buFont typeface="Arial" panose="020B0604020202020204" pitchFamily="34" charset="0"/>
              <a:buChar char="•"/>
            </a:pPr>
            <a:r>
              <a:rPr lang="en-US" sz="1595" dirty="0">
                <a:latin typeface="Calibri" panose="020F0502020204030204" pitchFamily="34" charset="0"/>
              </a:rPr>
              <a:t>13. Structures That Affect the Wave Flow​</a:t>
            </a:r>
          </a:p>
          <a:p>
            <a:pPr marL="658179" lvl="1" indent="-253146">
              <a:buFont typeface="Arial" panose="020B0604020202020204" pitchFamily="34" charset="0"/>
              <a:buChar char="•"/>
            </a:pPr>
            <a:r>
              <a:rPr lang="en-US" sz="1595" dirty="0"/>
              <a:t>Good parameter to describe changes in wave and tidal influence</a:t>
            </a:r>
          </a:p>
          <a:p>
            <a:pPr marL="658179" lvl="1" indent="-253146">
              <a:buFont typeface="Arial" panose="020B0604020202020204" pitchFamily="34" charset="0"/>
              <a:buChar char="•"/>
            </a:pPr>
            <a:endParaRPr lang="en-US" sz="1772" dirty="0"/>
          </a:p>
          <a:p>
            <a:pPr marL="253146" indent="-253146">
              <a:buFont typeface="Arial" panose="020B0604020202020204" pitchFamily="34" charset="0"/>
              <a:buChar char="•"/>
            </a:pPr>
            <a:endParaRPr lang="en-US" sz="1595" dirty="0"/>
          </a:p>
          <a:p>
            <a:pPr marL="253146" indent="-253146">
              <a:buFont typeface="Arial" panose="020B0604020202020204" pitchFamily="34" charset="0"/>
              <a:buChar char="•"/>
            </a:pPr>
            <a:endParaRPr lang="fi-FI" sz="1595" dirty="0"/>
          </a:p>
        </p:txBody>
      </p:sp>
    </p:spTree>
    <p:extLst>
      <p:ext uri="{BB962C8B-B14F-4D97-AF65-F5344CB8AC3E}">
        <p14:creationId xmlns:p14="http://schemas.microsoft.com/office/powerpoint/2010/main" val="17357442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4431D-B431-4BA3-9187-0D8C6C7BB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Transitional</a:t>
            </a:r>
            <a:r>
              <a:rPr lang="fi-FI" dirty="0"/>
              <a:t> </a:t>
            </a:r>
            <a:r>
              <a:rPr lang="fi-FI" dirty="0" err="1"/>
              <a:t>lakes</a:t>
            </a:r>
            <a:r>
              <a:rPr lang="fi-FI" dirty="0"/>
              <a:t> </a:t>
            </a:r>
            <a:r>
              <a:rPr lang="fi-FI" dirty="0" err="1"/>
              <a:t>HyMo</a:t>
            </a:r>
            <a:r>
              <a:rPr lang="fi-FI" dirty="0"/>
              <a:t>-status </a:t>
            </a:r>
            <a:r>
              <a:rPr lang="fi-FI" dirty="0" err="1"/>
              <a:t>assessment</a:t>
            </a:r>
            <a:r>
              <a:rPr lang="fi-FI" dirty="0"/>
              <a:t> </a:t>
            </a:r>
            <a:r>
              <a:rPr lang="fi-FI" dirty="0" err="1"/>
              <a:t>parameters</a:t>
            </a:r>
            <a:endParaRPr lang="fi-FI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7D2312E-9BCF-4C82-812E-723AAAEEC8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4282901"/>
              </p:ext>
            </p:extLst>
          </p:nvPr>
        </p:nvGraphicFramePr>
        <p:xfrm>
          <a:off x="6235372" y="2008635"/>
          <a:ext cx="3916930" cy="4015184"/>
        </p:xfrm>
        <a:graphic>
          <a:graphicData uri="http://schemas.openxmlformats.org/drawingml/2006/table">
            <a:tbl>
              <a:tblPr/>
              <a:tblGrid>
                <a:gridCol w="3916930">
                  <a:extLst>
                    <a:ext uri="{9D8B030D-6E8A-4147-A177-3AD203B41FA5}">
                      <a16:colId xmlns:a16="http://schemas.microsoft.com/office/drawing/2014/main" val="3591061432"/>
                    </a:ext>
                  </a:extLst>
                </a:gridCol>
              </a:tblGrid>
              <a:tr h="496664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Hydromorphological Monitoring and Assessment Parameters</a:t>
                      </a:r>
                      <a:r>
                        <a:rPr lang="en-US" sz="14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2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4609" marR="64609" marT="32305" marB="32305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3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715896"/>
                  </a:ext>
                </a:extLst>
              </a:tr>
              <a:tr h="240132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 Lake Surface Area Change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2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4609" marR="64609" marT="32305" marB="32305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3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928109"/>
                  </a:ext>
                </a:extLst>
              </a:tr>
              <a:tr h="59117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 The Effect of Dams and Ponds of which Reservoir is Located in the Drainage Area of the Lake on the Hydrological Regime of the Lake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2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4609" marR="64609" marT="32305" marB="32305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469317"/>
                  </a:ext>
                </a:extLst>
              </a:tr>
              <a:tr h="240132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 Regulator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2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4609" marR="64609" marT="32305" marB="32305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232931"/>
                  </a:ext>
                </a:extLst>
              </a:tr>
              <a:tr h="240132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 Transitional Structures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2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4609" marR="64609" marT="32305" marB="32305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502677"/>
                  </a:ext>
                </a:extLst>
              </a:tr>
              <a:tr h="240132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 Longitudinal Flood Structures;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2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4609" marR="64609" marT="32305" marB="32305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206473"/>
                  </a:ext>
                </a:extLst>
              </a:tr>
              <a:tr h="415654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6. Lake Coast Embankment and Modification Status on the Coast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2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4609" marR="64609" marT="32305" marB="32305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054199"/>
                  </a:ext>
                </a:extLst>
              </a:tr>
              <a:tr h="240132">
                <a:tc>
                  <a:txBody>
                    <a:bodyPr/>
                    <a:lstStyle/>
                    <a:p>
                      <a:pPr algn="ctr" fontAlgn="base"/>
                      <a:r>
                        <a:rPr lang="tr-T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7. Unnatural Land Use (30m)</a:t>
                      </a:r>
                      <a:r>
                        <a:rPr lang="tr-TR" sz="12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tr-TR" sz="12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4609" marR="64609" marT="32305" marB="32305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376632"/>
                  </a:ext>
                </a:extLst>
              </a:tr>
              <a:tr h="240132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8. Unnatural Land Use (100m)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2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4609" marR="64609" marT="32305" marB="32305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797753"/>
                  </a:ext>
                </a:extLst>
              </a:tr>
              <a:tr h="240132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9. Natural Vegetation (30m)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2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4609" marR="64609" marT="32305" marB="32305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4051897"/>
                  </a:ext>
                </a:extLst>
              </a:tr>
              <a:tr h="240132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10. Natural Vegetation (100m)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2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4609" marR="64609" marT="32305" marB="32305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814952"/>
                  </a:ext>
                </a:extLst>
              </a:tr>
              <a:tr h="240132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11. Water Abstraction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2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4609" marR="64609" marT="32305" marB="32305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375877"/>
                  </a:ext>
                </a:extLst>
              </a:tr>
              <a:tr h="240132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12. Structures That Affect the Wave Flow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2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4609" marR="64609" marT="32305" marB="32305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758819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DC261CAA-B249-4FDD-881C-A4523811B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3162" y="129792"/>
            <a:ext cx="10801350" cy="572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010" tIns="40505" rIns="81010" bIns="40505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10067"/>
            <a:r>
              <a:rPr lang="fi-FI" altLang="fi-FI" sz="1595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i-FI" altLang="fi-FI" sz="1595"/>
          </a:p>
          <a:p>
            <a:pPr defTabSz="810067"/>
            <a:endParaRPr lang="fi-FI" altLang="fi-FI" sz="1595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B0510E-0F5B-4DDD-B839-8CDB10F04012}"/>
              </a:ext>
            </a:extLst>
          </p:cNvPr>
          <p:cNvSpPr txBox="1"/>
          <p:nvPr/>
        </p:nvSpPr>
        <p:spPr>
          <a:xfrm>
            <a:off x="664217" y="1733625"/>
            <a:ext cx="4558556" cy="2301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3146" indent="-253146">
              <a:buFont typeface="Arial" panose="020B0604020202020204" pitchFamily="34" charset="0"/>
              <a:buChar char="•"/>
            </a:pPr>
            <a:r>
              <a:rPr lang="fi-FI" sz="1595" dirty="0" err="1"/>
              <a:t>Alltogether</a:t>
            </a:r>
            <a:r>
              <a:rPr lang="fi-FI" sz="1595" dirty="0"/>
              <a:t> 12 </a:t>
            </a:r>
            <a:r>
              <a:rPr lang="fi-FI" sz="1595" dirty="0" err="1"/>
              <a:t>parameters</a:t>
            </a:r>
            <a:endParaRPr lang="fi-FI" sz="1595" dirty="0"/>
          </a:p>
          <a:p>
            <a:pPr marL="253146" indent="-253146">
              <a:buFont typeface="Arial" panose="020B0604020202020204" pitchFamily="34" charset="0"/>
              <a:buChar char="•"/>
            </a:pPr>
            <a:r>
              <a:rPr lang="fi-FI" sz="1595" dirty="0" err="1"/>
              <a:t>All</a:t>
            </a:r>
            <a:r>
              <a:rPr lang="fi-FI" sz="1595" dirty="0"/>
              <a:t> </a:t>
            </a:r>
            <a:r>
              <a:rPr lang="fi-FI" sz="1595" dirty="0" err="1"/>
              <a:t>are</a:t>
            </a:r>
            <a:r>
              <a:rPr lang="fi-FI" sz="1595" dirty="0"/>
              <a:t> </a:t>
            </a:r>
            <a:r>
              <a:rPr lang="fi-FI" sz="1595" dirty="0" err="1"/>
              <a:t>very</a:t>
            </a:r>
            <a:r>
              <a:rPr lang="fi-FI" sz="1595" dirty="0"/>
              <a:t> </a:t>
            </a:r>
            <a:r>
              <a:rPr lang="fi-FI" sz="1595" dirty="0" err="1"/>
              <a:t>suitable</a:t>
            </a:r>
            <a:r>
              <a:rPr lang="fi-FI" sz="1595" dirty="0"/>
              <a:t> to WFD </a:t>
            </a:r>
            <a:r>
              <a:rPr lang="fi-FI" sz="1595" dirty="0" err="1"/>
              <a:t>requirements</a:t>
            </a:r>
            <a:endParaRPr lang="fi-FI" sz="1595" dirty="0"/>
          </a:p>
          <a:p>
            <a:pPr marL="253146" indent="-253146">
              <a:buFont typeface="Arial" panose="020B0604020202020204" pitchFamily="34" charset="0"/>
              <a:buChar char="•"/>
            </a:pPr>
            <a:r>
              <a:rPr lang="fi-FI" sz="1595" dirty="0" err="1"/>
              <a:t>However</a:t>
            </a:r>
            <a:r>
              <a:rPr lang="fi-FI" sz="1595" dirty="0"/>
              <a:t>, </a:t>
            </a:r>
            <a:r>
              <a:rPr lang="fi-FI" sz="1595" dirty="0" err="1"/>
              <a:t>less</a:t>
            </a:r>
            <a:r>
              <a:rPr lang="fi-FI" sz="1595" dirty="0"/>
              <a:t> </a:t>
            </a:r>
            <a:r>
              <a:rPr lang="fi-FI" sz="1595" dirty="0" err="1"/>
              <a:t>detail</a:t>
            </a:r>
            <a:r>
              <a:rPr lang="fi-FI" sz="1595" dirty="0"/>
              <a:t> </a:t>
            </a:r>
            <a:r>
              <a:rPr lang="fi-FI" sz="1595" dirty="0" err="1"/>
              <a:t>could</a:t>
            </a:r>
            <a:r>
              <a:rPr lang="fi-FI" sz="1595" dirty="0"/>
              <a:t> </a:t>
            </a:r>
            <a:r>
              <a:rPr lang="fi-FI" sz="1595" dirty="0" err="1"/>
              <a:t>be</a:t>
            </a:r>
            <a:r>
              <a:rPr lang="fi-FI" sz="1595" dirty="0"/>
              <a:t> </a:t>
            </a:r>
            <a:r>
              <a:rPr lang="fi-FI" sz="1595" dirty="0" err="1"/>
              <a:t>enough</a:t>
            </a:r>
            <a:r>
              <a:rPr lang="fi-FI" sz="1595" dirty="0"/>
              <a:t> for </a:t>
            </a:r>
            <a:r>
              <a:rPr lang="fi-FI" sz="1595" dirty="0" err="1"/>
              <a:t>the</a:t>
            </a:r>
            <a:endParaRPr lang="fi-FI" sz="1595" dirty="0"/>
          </a:p>
          <a:p>
            <a:r>
              <a:rPr lang="fi-FI" sz="1595" dirty="0"/>
              <a:t>     </a:t>
            </a:r>
            <a:r>
              <a:rPr lang="fi-FI" sz="1595" dirty="0" err="1"/>
              <a:t>requirements</a:t>
            </a:r>
            <a:r>
              <a:rPr lang="fi-FI" sz="1595" dirty="0"/>
              <a:t> of WFD?</a:t>
            </a:r>
          </a:p>
          <a:p>
            <a:pPr marL="253146" indent="-253146">
              <a:buFont typeface="Arial" panose="020B0604020202020204" pitchFamily="34" charset="0"/>
              <a:buChar char="•"/>
            </a:pPr>
            <a:r>
              <a:rPr lang="fi-FI" sz="1595" dirty="0" err="1"/>
              <a:t>Intercorrelation</a:t>
            </a:r>
            <a:r>
              <a:rPr lang="fi-FI" sz="1595" dirty="0"/>
              <a:t> </a:t>
            </a:r>
            <a:r>
              <a:rPr lang="fi-FI" sz="1595" dirty="0" err="1"/>
              <a:t>between</a:t>
            </a:r>
            <a:r>
              <a:rPr lang="fi-FI" sz="1595" dirty="0"/>
              <a:t> </a:t>
            </a:r>
            <a:r>
              <a:rPr lang="fi-FI" sz="1595" dirty="0" err="1"/>
              <a:t>the</a:t>
            </a:r>
            <a:r>
              <a:rPr lang="fi-FI" sz="1595" dirty="0"/>
              <a:t> </a:t>
            </a:r>
            <a:r>
              <a:rPr lang="fi-FI" sz="1595" dirty="0" err="1"/>
              <a:t>parameters</a:t>
            </a:r>
            <a:r>
              <a:rPr lang="fi-FI" sz="1595" dirty="0"/>
              <a:t>? No </a:t>
            </a:r>
          </a:p>
          <a:p>
            <a:r>
              <a:rPr lang="fi-FI" sz="1595" dirty="0"/>
              <a:t>      </a:t>
            </a:r>
            <a:r>
              <a:rPr lang="fi-FI" sz="1595" dirty="0" err="1"/>
              <a:t>loss</a:t>
            </a:r>
            <a:r>
              <a:rPr lang="fi-FI" sz="1595" dirty="0"/>
              <a:t> of </a:t>
            </a:r>
            <a:r>
              <a:rPr lang="fi-FI" sz="1595" dirty="0" err="1"/>
              <a:t>key</a:t>
            </a:r>
            <a:r>
              <a:rPr lang="fi-FI" sz="1595" dirty="0"/>
              <a:t> </a:t>
            </a:r>
            <a:r>
              <a:rPr lang="fi-FI" sz="1595" dirty="0" err="1"/>
              <a:t>HyMo-information</a:t>
            </a:r>
            <a:r>
              <a:rPr lang="fi-FI" sz="1595" dirty="0"/>
              <a:t> </a:t>
            </a:r>
            <a:r>
              <a:rPr lang="fi-FI" sz="1595" dirty="0" err="1"/>
              <a:t>with</a:t>
            </a:r>
            <a:r>
              <a:rPr lang="fi-FI" sz="1595" dirty="0"/>
              <a:t> </a:t>
            </a:r>
            <a:r>
              <a:rPr lang="fi-FI" sz="1595" dirty="0" err="1"/>
              <a:t>less</a:t>
            </a:r>
            <a:r>
              <a:rPr lang="fi-FI" sz="1595" dirty="0"/>
              <a:t> </a:t>
            </a:r>
            <a:r>
              <a:rPr lang="fi-FI" sz="1595" dirty="0" err="1"/>
              <a:t>variables</a:t>
            </a:r>
            <a:r>
              <a:rPr lang="fi-FI" sz="1595" dirty="0"/>
              <a:t>?</a:t>
            </a:r>
          </a:p>
          <a:p>
            <a:pPr marL="253146" indent="-253146">
              <a:buFont typeface="Arial" panose="020B0604020202020204" pitchFamily="34" charset="0"/>
              <a:buChar char="•"/>
            </a:pPr>
            <a:r>
              <a:rPr lang="fi-FI" sz="1595" dirty="0" err="1"/>
              <a:t>Possible</a:t>
            </a:r>
            <a:r>
              <a:rPr lang="fi-FI" sz="1595" dirty="0"/>
              <a:t> to </a:t>
            </a:r>
            <a:r>
              <a:rPr lang="fi-FI" sz="1595" dirty="0" err="1"/>
              <a:t>do</a:t>
            </a:r>
            <a:r>
              <a:rPr lang="fi-FI" sz="1595" dirty="0"/>
              <a:t> </a:t>
            </a:r>
            <a:r>
              <a:rPr lang="fi-FI" sz="1595" dirty="0" err="1"/>
              <a:t>lighter</a:t>
            </a:r>
            <a:r>
              <a:rPr lang="fi-FI" sz="1595" dirty="0"/>
              <a:t> </a:t>
            </a:r>
            <a:r>
              <a:rPr lang="fi-FI" sz="1595" dirty="0" err="1"/>
              <a:t>hymo</a:t>
            </a:r>
            <a:r>
              <a:rPr lang="fi-FI" sz="1595" dirty="0"/>
              <a:t> </a:t>
            </a:r>
            <a:r>
              <a:rPr lang="fi-FI" sz="1595" dirty="0" err="1"/>
              <a:t>assessment</a:t>
            </a:r>
            <a:r>
              <a:rPr lang="fi-FI" sz="1595" dirty="0"/>
              <a:t> for </a:t>
            </a:r>
            <a:r>
              <a:rPr lang="fi-FI" sz="1595" dirty="0" err="1"/>
              <a:t>the</a:t>
            </a:r>
            <a:r>
              <a:rPr lang="fi-FI" sz="1595" dirty="0"/>
              <a:t> </a:t>
            </a:r>
          </a:p>
          <a:p>
            <a:r>
              <a:rPr lang="fi-FI" sz="1595" dirty="0"/>
              <a:t>      </a:t>
            </a:r>
            <a:r>
              <a:rPr lang="fi-FI" sz="1595" dirty="0" err="1"/>
              <a:t>present</a:t>
            </a:r>
            <a:r>
              <a:rPr lang="fi-FI" sz="1595" dirty="0"/>
              <a:t> </a:t>
            </a:r>
            <a:r>
              <a:rPr lang="fi-FI" sz="1595" dirty="0" err="1"/>
              <a:t>project</a:t>
            </a:r>
            <a:r>
              <a:rPr lang="fi-FI" sz="1595" dirty="0"/>
              <a:t> </a:t>
            </a:r>
            <a:r>
              <a:rPr lang="fi-FI" sz="1595" dirty="0" err="1"/>
              <a:t>needs</a:t>
            </a:r>
            <a:r>
              <a:rPr lang="fi-FI" sz="1595" dirty="0"/>
              <a:t>?</a:t>
            </a:r>
          </a:p>
          <a:p>
            <a:endParaRPr lang="fi-FI" sz="1595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82EBC4-9600-476F-A69B-6BF47DF620F5}"/>
              </a:ext>
            </a:extLst>
          </p:cNvPr>
          <p:cNvSpPr txBox="1"/>
          <p:nvPr/>
        </p:nvSpPr>
        <p:spPr>
          <a:xfrm>
            <a:off x="1080195" y="4641998"/>
            <a:ext cx="1090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600" dirty="0">
                <a:solidFill>
                  <a:srgbClr val="FF0000"/>
                </a:solidFill>
              </a:rPr>
              <a:t>WFD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8E5A4E-8BF1-47C3-84D4-F0AEC3858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979" y="4035024"/>
            <a:ext cx="1276952" cy="277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79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3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092"/>
            <a:ext cx="10801350" cy="734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55B31E-05CB-403B-AB70-60D07DDEF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052" y="641828"/>
            <a:ext cx="9932179" cy="7429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Hydromorphology in WFD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E639387-8F8F-4700-B2D7-F57BC38170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179" y="1483563"/>
            <a:ext cx="8503137" cy="535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5702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1C1BB-C0EA-4DC1-AEBF-9931EF326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Transitional lake </a:t>
            </a:r>
            <a:r>
              <a:rPr lang="en-US" dirty="0" err="1"/>
              <a:t>HyMo</a:t>
            </a:r>
            <a:r>
              <a:rPr lang="en-US" dirty="0"/>
              <a:t>-parameter </a:t>
            </a:r>
            <a:r>
              <a:rPr lang="en-US" dirty="0">
                <a:solidFill>
                  <a:srgbClr val="FF0000"/>
                </a:solidFill>
              </a:rPr>
              <a:t>suggestions</a:t>
            </a:r>
            <a:r>
              <a:rPr lang="en-US" dirty="0"/>
              <a:t> to WFD assessment in 6basins</a:t>
            </a:r>
            <a:endParaRPr lang="fi-FI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8948A1-6341-4D06-96D7-C97FDB356252}"/>
              </a:ext>
            </a:extLst>
          </p:cNvPr>
          <p:cNvSpPr txBox="1"/>
          <p:nvPr/>
        </p:nvSpPr>
        <p:spPr>
          <a:xfrm>
            <a:off x="0" y="2424520"/>
            <a:ext cx="6515653" cy="273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3146" indent="-253146">
              <a:buFont typeface="Arial" panose="020B0604020202020204" pitchFamily="34" charset="0"/>
              <a:buChar char="•"/>
            </a:pPr>
            <a:r>
              <a:rPr lang="en-US" sz="1417" dirty="0">
                <a:latin typeface="Calibri" panose="020F0502020204030204" pitchFamily="34" charset="0"/>
              </a:rPr>
              <a:t>1- Lake Surface area reflects change in volume.</a:t>
            </a:r>
          </a:p>
          <a:p>
            <a:pPr marL="253146" indent="-253146">
              <a:buFont typeface="Arial" panose="020B0604020202020204" pitchFamily="34" charset="0"/>
              <a:buChar char="•"/>
            </a:pPr>
            <a:r>
              <a:rPr lang="en-US" sz="1417" dirty="0">
                <a:latin typeface="Calibri" panose="020F0502020204030204" pitchFamily="34" charset="0"/>
              </a:rPr>
              <a:t>2. The Effect of Dams and Ponds of which Reservoir is Located in the Drainage Area of the Lake on the Hydrological Regime of the Lake​</a:t>
            </a:r>
          </a:p>
          <a:p>
            <a:pPr marL="658179" lvl="1" indent="-253146">
              <a:buFont typeface="Arial" panose="020B0604020202020204" pitchFamily="34" charset="0"/>
              <a:buChar char="•"/>
            </a:pPr>
            <a:r>
              <a:rPr lang="en-US" sz="1417" dirty="0">
                <a:latin typeface="Calibri" panose="020F0502020204030204" pitchFamily="34" charset="0"/>
              </a:rPr>
              <a:t>Good parameter to quantify changes in freshwater inflow to transitional lake lagoon</a:t>
            </a:r>
          </a:p>
          <a:p>
            <a:pPr marL="253146" indent="-253146">
              <a:buFont typeface="Arial" panose="020B0604020202020204" pitchFamily="34" charset="0"/>
              <a:buChar char="•"/>
            </a:pPr>
            <a:r>
              <a:rPr lang="en-US" sz="1417" dirty="0">
                <a:latin typeface="Calibri" panose="020F0502020204030204" pitchFamily="34" charset="0"/>
              </a:rPr>
              <a:t>11. Water abstraction</a:t>
            </a:r>
          </a:p>
          <a:p>
            <a:pPr marL="658179" lvl="1" indent="-253146">
              <a:buFont typeface="Arial" panose="020B0604020202020204" pitchFamily="34" charset="0"/>
              <a:buChar char="•"/>
            </a:pPr>
            <a:r>
              <a:rPr lang="en-US" sz="1417" dirty="0">
                <a:latin typeface="Calibri" panose="020F0502020204030204" pitchFamily="34" charset="0"/>
              </a:rPr>
              <a:t>Good parameter to quantify water withdrawal affecting flow regime to transitional lake lagoon</a:t>
            </a:r>
          </a:p>
          <a:p>
            <a:pPr marL="253146" indent="-253146">
              <a:buFont typeface="Arial" panose="020B0604020202020204" pitchFamily="34" charset="0"/>
              <a:buChar char="•"/>
            </a:pPr>
            <a:r>
              <a:rPr lang="en-US" sz="1417" dirty="0">
                <a:latin typeface="Calibri" panose="020F0502020204030204" pitchFamily="34" charset="0"/>
              </a:rPr>
              <a:t>12. Structures that affect wave flow</a:t>
            </a:r>
          </a:p>
          <a:p>
            <a:pPr marL="658179" lvl="1" indent="-253146">
              <a:buFont typeface="Arial" panose="020B0604020202020204" pitchFamily="34" charset="0"/>
              <a:buChar char="•"/>
            </a:pPr>
            <a:r>
              <a:rPr lang="en-US" sz="1417" dirty="0">
                <a:latin typeface="Calibri" panose="020F0502020204030204" pitchFamily="34" charset="0"/>
              </a:rPr>
              <a:t>Good parameter to quantify changes in wave exposure and tidal influence</a:t>
            </a:r>
          </a:p>
          <a:p>
            <a:pPr marL="658179" lvl="1" indent="-253146">
              <a:buFont typeface="Arial" panose="020B0604020202020204" pitchFamily="34" charset="0"/>
              <a:buChar char="•"/>
            </a:pPr>
            <a:endParaRPr lang="en-US" sz="1417" dirty="0"/>
          </a:p>
          <a:p>
            <a:endParaRPr lang="fi-FI" sz="1595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46CC75-6CD1-4ACA-B849-240471253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4345CF40-5226-4DC7-AABE-B2DB1AF350B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0194692"/>
              </p:ext>
            </p:extLst>
          </p:nvPr>
        </p:nvGraphicFramePr>
        <p:xfrm>
          <a:off x="6856936" y="1845754"/>
          <a:ext cx="3916930" cy="4015184"/>
        </p:xfrm>
        <a:graphic>
          <a:graphicData uri="http://schemas.openxmlformats.org/drawingml/2006/table">
            <a:tbl>
              <a:tblPr/>
              <a:tblGrid>
                <a:gridCol w="3916930">
                  <a:extLst>
                    <a:ext uri="{9D8B030D-6E8A-4147-A177-3AD203B41FA5}">
                      <a16:colId xmlns:a16="http://schemas.microsoft.com/office/drawing/2014/main" val="3591061432"/>
                    </a:ext>
                  </a:extLst>
                </a:gridCol>
              </a:tblGrid>
              <a:tr h="496664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Hydromorphological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Monitoring and Assessment Parameters</a:t>
                      </a:r>
                      <a:r>
                        <a:rPr lang="en-US" sz="1400" b="1" i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2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4609" marR="64609" marT="32305" marB="32305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3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715896"/>
                  </a:ext>
                </a:extLst>
              </a:tr>
              <a:tr h="240132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 Lake Surface Area Change</a:t>
                      </a:r>
                      <a:r>
                        <a:rPr lang="en-US" sz="1200" b="0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200" b="0" i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4609" marR="64609" marT="32305" marB="32305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3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928109"/>
                  </a:ext>
                </a:extLst>
              </a:tr>
              <a:tr h="59117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2. The Effect of Dams and Ponds of which Reservoir is Located in the Drainage Area of the Lake on the Hydrological Regime of the Lake</a:t>
                      </a:r>
                      <a:r>
                        <a:rPr lang="en-US" sz="1200" b="0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200" b="0" i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4609" marR="64609" marT="32305" marB="32305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469317"/>
                  </a:ext>
                </a:extLst>
              </a:tr>
              <a:tr h="240132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 Regulator</a:t>
                      </a: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2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4609" marR="64609" marT="32305" marB="32305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232931"/>
                  </a:ext>
                </a:extLst>
              </a:tr>
              <a:tr h="240132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 Transitional Structures</a:t>
                      </a: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2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4609" marR="64609" marT="32305" marB="32305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502677"/>
                  </a:ext>
                </a:extLst>
              </a:tr>
              <a:tr h="240132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 Longitudinal Flood Structures;</a:t>
                      </a: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2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4609" marR="64609" marT="32305" marB="32305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206473"/>
                  </a:ext>
                </a:extLst>
              </a:tr>
              <a:tr h="415654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6. Lake Coast Embankment and Modification Status on the Coast</a:t>
                      </a: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2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4609" marR="64609" marT="32305" marB="32305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9054199"/>
                  </a:ext>
                </a:extLst>
              </a:tr>
              <a:tr h="240132">
                <a:tc>
                  <a:txBody>
                    <a:bodyPr/>
                    <a:lstStyle/>
                    <a:p>
                      <a:pPr algn="ctr" fontAlgn="base"/>
                      <a:r>
                        <a:rPr lang="tr-TR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7. Unnatural Land Use (30m)</a:t>
                      </a:r>
                      <a:r>
                        <a:rPr lang="tr-TR" sz="1200" b="0" i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tr-TR" sz="12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4609" marR="64609" marT="32305" marB="32305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376632"/>
                  </a:ext>
                </a:extLst>
              </a:tr>
              <a:tr h="240132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8. Unnatural Land Use (100m)</a:t>
                      </a: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2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4609" marR="64609" marT="32305" marB="32305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797753"/>
                  </a:ext>
                </a:extLst>
              </a:tr>
              <a:tr h="240132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9. Natural Vegetation (30m)</a:t>
                      </a: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2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4609" marR="64609" marT="32305" marB="32305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4051897"/>
                  </a:ext>
                </a:extLst>
              </a:tr>
              <a:tr h="240132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10. Natural Vegetation (100m)</a:t>
                      </a:r>
                      <a:r>
                        <a:rPr lang="en-US" sz="1200" b="0" i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2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4609" marR="64609" marT="32305" marB="32305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814952"/>
                  </a:ext>
                </a:extLst>
              </a:tr>
              <a:tr h="240132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11. Water Abstraction</a:t>
                      </a:r>
                      <a:r>
                        <a:rPr lang="en-US" sz="1200" b="0" i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200" b="0" i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4609" marR="64609" marT="32305" marB="32305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375877"/>
                  </a:ext>
                </a:extLst>
              </a:tr>
              <a:tr h="240132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12. Structures That Affect the Wave Flow</a:t>
                      </a:r>
                      <a:r>
                        <a:rPr lang="en-US" sz="1200" b="0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200" b="0" i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64609" marR="64609" marT="32305" marB="32305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758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512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14B0A-1F6E-4F8E-83BF-C8459B74D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Coastal</a:t>
            </a:r>
            <a:r>
              <a:rPr lang="fi-FI" dirty="0"/>
              <a:t> </a:t>
            </a:r>
            <a:r>
              <a:rPr lang="fi-FI" dirty="0" err="1"/>
              <a:t>HyMo</a:t>
            </a:r>
            <a:r>
              <a:rPr lang="fi-FI" dirty="0"/>
              <a:t>-status </a:t>
            </a:r>
            <a:r>
              <a:rPr lang="fi-FI" dirty="0" err="1"/>
              <a:t>assessment</a:t>
            </a:r>
            <a:r>
              <a:rPr lang="fi-FI" dirty="0"/>
              <a:t> </a:t>
            </a:r>
            <a:r>
              <a:rPr lang="fi-FI" dirty="0" err="1"/>
              <a:t>parameters</a:t>
            </a:r>
            <a:r>
              <a:rPr lang="fi-FI" dirty="0"/>
              <a:t> and WFD </a:t>
            </a:r>
            <a:r>
              <a:rPr lang="fi-FI" dirty="0" err="1">
                <a:solidFill>
                  <a:srgbClr val="FF0000"/>
                </a:solidFill>
              </a:rPr>
              <a:t>suggestions</a:t>
            </a:r>
            <a:endParaRPr lang="fi-FI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02C11D6-0691-414A-8B45-ABCE10A1A57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546943" y="2203710"/>
          <a:ext cx="4973122" cy="2104709"/>
        </p:xfrm>
        <a:graphic>
          <a:graphicData uri="http://schemas.openxmlformats.org/drawingml/2006/table">
            <a:tbl>
              <a:tblPr/>
              <a:tblGrid>
                <a:gridCol w="4973122">
                  <a:extLst>
                    <a:ext uri="{9D8B030D-6E8A-4147-A177-3AD203B41FA5}">
                      <a16:colId xmlns:a16="http://schemas.microsoft.com/office/drawing/2014/main" val="1555533765"/>
                    </a:ext>
                  </a:extLst>
                </a:gridCol>
              </a:tblGrid>
              <a:tr h="621078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Hydromorphological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Monitoring and Assessment Parameters</a:t>
                      </a:r>
                      <a:r>
                        <a:rPr lang="en-US" sz="1800" b="1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600" b="1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1010" marR="81010" marT="40505" marB="40505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33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856803"/>
                  </a:ext>
                </a:extLst>
              </a:tr>
              <a:tr h="32066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 Coastal Length with Anthropogenic Structures.</a:t>
                      </a:r>
                      <a:r>
                        <a:rPr lang="en-US" sz="1400" b="0" i="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600" b="0" i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81010" marR="81010" marT="40505" marB="40505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333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881298"/>
                  </a:ext>
                </a:extLst>
              </a:tr>
              <a:tr h="32066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 Land Use in the Area Near the Coast</a:t>
                      </a:r>
                      <a:r>
                        <a:rPr lang="en-US" sz="1400" b="0" i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600" b="0" i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1010" marR="81010" marT="40505" marB="40505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698054"/>
                  </a:ext>
                </a:extLst>
              </a:tr>
              <a:tr h="513064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 The Effect of Large Barriers in the Drainage Area on the Flow Regime</a:t>
                      </a: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6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1010" marR="81010" marT="40505" marB="40505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176010"/>
                  </a:ext>
                </a:extLst>
              </a:tr>
              <a:tr h="320665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4. Structures that Affect the Wave Regime</a:t>
                      </a:r>
                      <a:r>
                        <a:rPr lang="en-US" sz="1400" b="0" i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​</a:t>
                      </a:r>
                      <a:endParaRPr lang="en-US" sz="16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81010" marR="81010" marT="40505" marB="40505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925904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6A7669BD-30D3-4FBD-81CB-B93FC9614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6038"/>
            <a:ext cx="10801350" cy="572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1010" tIns="40505" rIns="81010" bIns="40505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10067"/>
            <a:r>
              <a:rPr lang="fi-FI" altLang="fi-FI" sz="1595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i-FI" altLang="fi-FI" sz="1595"/>
          </a:p>
          <a:p>
            <a:pPr defTabSz="810067"/>
            <a:endParaRPr lang="fi-FI" altLang="fi-FI" sz="1595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36368A-477F-4A9C-BB64-644EC0F1FD1B}"/>
              </a:ext>
            </a:extLst>
          </p:cNvPr>
          <p:cNvSpPr txBox="1"/>
          <p:nvPr/>
        </p:nvSpPr>
        <p:spPr>
          <a:xfrm>
            <a:off x="174079" y="2203711"/>
            <a:ext cx="5530553" cy="2301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3146" indent="-253146">
              <a:buFont typeface="Arial" panose="020B0604020202020204" pitchFamily="34" charset="0"/>
              <a:buChar char="•"/>
            </a:pPr>
            <a:r>
              <a:rPr lang="fi-FI" sz="1595" dirty="0" err="1"/>
              <a:t>Alltogether</a:t>
            </a:r>
            <a:r>
              <a:rPr lang="fi-FI" sz="1595" dirty="0"/>
              <a:t> 4 </a:t>
            </a:r>
            <a:r>
              <a:rPr lang="fi-FI" sz="1595" dirty="0" err="1"/>
              <a:t>parameters</a:t>
            </a:r>
            <a:endParaRPr lang="fi-FI" sz="1595" dirty="0"/>
          </a:p>
          <a:p>
            <a:pPr marL="253146" indent="-253146">
              <a:buFont typeface="Arial" panose="020B0604020202020204" pitchFamily="34" charset="0"/>
              <a:buChar char="•"/>
            </a:pPr>
            <a:r>
              <a:rPr lang="fi-FI" sz="1595" dirty="0"/>
              <a:t>2 </a:t>
            </a:r>
            <a:r>
              <a:rPr lang="fi-FI" sz="1595" dirty="0" err="1"/>
              <a:t>parameters</a:t>
            </a:r>
            <a:r>
              <a:rPr lang="fi-FI" sz="1595" dirty="0"/>
              <a:t> </a:t>
            </a:r>
            <a:r>
              <a:rPr lang="fi-FI" sz="1595" dirty="0" err="1"/>
              <a:t>could</a:t>
            </a:r>
            <a:r>
              <a:rPr lang="fi-FI" sz="1595" dirty="0"/>
              <a:t> </a:t>
            </a:r>
            <a:r>
              <a:rPr lang="fi-FI" sz="1595" dirty="0" err="1"/>
              <a:t>be</a:t>
            </a:r>
            <a:r>
              <a:rPr lang="fi-FI" sz="1595" dirty="0"/>
              <a:t> </a:t>
            </a:r>
            <a:r>
              <a:rPr lang="fi-FI" sz="1595" dirty="0" err="1"/>
              <a:t>enough</a:t>
            </a:r>
            <a:r>
              <a:rPr lang="fi-FI" sz="1595" dirty="0"/>
              <a:t> for WFD </a:t>
            </a:r>
            <a:r>
              <a:rPr lang="fi-FI" sz="1595" dirty="0" err="1"/>
              <a:t>requirements</a:t>
            </a:r>
            <a:endParaRPr lang="fi-FI" sz="1595" dirty="0"/>
          </a:p>
          <a:p>
            <a:pPr marL="253146" indent="-253146">
              <a:buFont typeface="Arial" panose="020B0604020202020204" pitchFamily="34" charset="0"/>
              <a:buChar char="•"/>
            </a:pPr>
            <a:r>
              <a:rPr lang="en-US" sz="1595" dirty="0">
                <a:latin typeface="Calibri" panose="020F0502020204030204" pitchFamily="34" charset="0"/>
              </a:rPr>
              <a:t>1. Coastal Length with Anthropogenic Structures</a:t>
            </a:r>
            <a:r>
              <a:rPr lang="en-US" sz="1595" b="1" dirty="0">
                <a:solidFill>
                  <a:srgbClr val="FF0000"/>
                </a:solidFill>
                <a:latin typeface="Calibri" panose="020F0502020204030204" pitchFamily="34" charset="0"/>
              </a:rPr>
              <a:t>.</a:t>
            </a:r>
            <a:r>
              <a:rPr lang="en-US" sz="1595" dirty="0">
                <a:solidFill>
                  <a:srgbClr val="FF0000"/>
                </a:solidFill>
                <a:latin typeface="Calibri" panose="020F0502020204030204" pitchFamily="34" charset="0"/>
              </a:rPr>
              <a:t>​</a:t>
            </a:r>
          </a:p>
          <a:p>
            <a:pPr marL="658179" lvl="1" indent="-253146">
              <a:buFont typeface="Arial" panose="020B0604020202020204" pitchFamily="34" charset="0"/>
              <a:buChar char="•"/>
            </a:pPr>
            <a:r>
              <a:rPr lang="en-US" sz="1595" dirty="0">
                <a:latin typeface="Calibri" panose="020F0502020204030204" pitchFamily="34" charset="0"/>
              </a:rPr>
              <a:t>Good parameter to quantify coastal infrastructure</a:t>
            </a:r>
          </a:p>
          <a:p>
            <a:pPr lvl="1"/>
            <a:r>
              <a:rPr lang="en-US" sz="1595" dirty="0">
                <a:latin typeface="Calibri" panose="020F0502020204030204" pitchFamily="34" charset="0"/>
              </a:rPr>
              <a:t>      and modifications.</a:t>
            </a:r>
          </a:p>
          <a:p>
            <a:pPr marL="253146" indent="-253146">
              <a:buFont typeface="Arial" panose="020B0604020202020204" pitchFamily="34" charset="0"/>
              <a:buChar char="•"/>
            </a:pPr>
            <a:r>
              <a:rPr lang="en-US" sz="1595" dirty="0">
                <a:latin typeface="Calibri" panose="020F0502020204030204" pitchFamily="34" charset="0"/>
              </a:rPr>
              <a:t>4. Structures that affect the wave regime</a:t>
            </a:r>
          </a:p>
          <a:p>
            <a:pPr marL="658179" lvl="1" indent="-253146">
              <a:buFont typeface="Arial" panose="020B0604020202020204" pitchFamily="34" charset="0"/>
              <a:buChar char="•"/>
            </a:pPr>
            <a:r>
              <a:rPr lang="en-US" sz="1595" dirty="0">
                <a:latin typeface="Calibri" panose="020F0502020204030204" pitchFamily="34" charset="0"/>
              </a:rPr>
              <a:t>Good parameter to quantify changes in wave exposure</a:t>
            </a:r>
            <a:endParaRPr lang="en-US" sz="1595" dirty="0"/>
          </a:p>
          <a:p>
            <a:pPr marL="253146" indent="-253146">
              <a:buFont typeface="Arial" panose="020B0604020202020204" pitchFamily="34" charset="0"/>
              <a:buChar char="•"/>
            </a:pPr>
            <a:endParaRPr lang="fi-FI" sz="1595" dirty="0"/>
          </a:p>
          <a:p>
            <a:pPr marL="253146" indent="-253146">
              <a:buFont typeface="Arial" panose="020B0604020202020204" pitchFamily="34" charset="0"/>
              <a:buChar char="•"/>
            </a:pPr>
            <a:endParaRPr lang="fi-FI" sz="1595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DB9567-F06B-4291-9657-E5B0AD9E3FC4}"/>
              </a:ext>
            </a:extLst>
          </p:cNvPr>
          <p:cNvSpPr txBox="1"/>
          <p:nvPr/>
        </p:nvSpPr>
        <p:spPr>
          <a:xfrm>
            <a:off x="648147" y="4788421"/>
            <a:ext cx="1090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600" dirty="0">
                <a:solidFill>
                  <a:srgbClr val="FF0000"/>
                </a:solidFill>
              </a:rPr>
              <a:t>WFD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C12292-541F-438A-8A12-BB087968A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419" y="4107534"/>
            <a:ext cx="1358970" cy="265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0157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6232E38-8B67-4CB9-A70B-3702FDFC973D}"/>
              </a:ext>
            </a:extLst>
          </p:cNvPr>
          <p:cNvGrpSpPr/>
          <p:nvPr/>
        </p:nvGrpSpPr>
        <p:grpSpPr>
          <a:xfrm>
            <a:off x="2304331" y="1836093"/>
            <a:ext cx="5906397" cy="2283840"/>
            <a:chOff x="0" y="2766096"/>
            <a:chExt cx="5906397" cy="228384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749760C0-2534-4ADB-ADC1-B0B7AED24290}"/>
                </a:ext>
              </a:extLst>
            </p:cNvPr>
            <p:cNvSpPr/>
            <p:nvPr/>
          </p:nvSpPr>
          <p:spPr>
            <a:xfrm>
              <a:off x="0" y="2766096"/>
              <a:ext cx="5906397" cy="2283840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: Rounded Corners 4">
              <a:extLst>
                <a:ext uri="{FF2B5EF4-FFF2-40B4-BE49-F238E27FC236}">
                  <a16:creationId xmlns:a16="http://schemas.microsoft.com/office/drawing/2014/main" id="{4E332002-E0A2-4E9B-8642-EC34F8B6EA1A}"/>
                </a:ext>
              </a:extLst>
            </p:cNvPr>
            <p:cNvSpPr txBox="1"/>
            <p:nvPr/>
          </p:nvSpPr>
          <p:spPr>
            <a:xfrm>
              <a:off x="111488" y="2877584"/>
              <a:ext cx="5683421" cy="20608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marL="0" lvl="0" indent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kern="1200"/>
                <a:t>Discussion on criteria for HMWBs assessment proposed from DGWM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37771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22955" y="1682649"/>
            <a:ext cx="3325260" cy="309998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236315-F3F7-4CB3-923F-F16283365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363" y="1962256"/>
            <a:ext cx="2329042" cy="2540771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Defining Environmental objectives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6AFF33C-1DDF-44F3-849E-13CEA607C9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2082" y="641827"/>
            <a:ext cx="5667918" cy="555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564691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801350" cy="6840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33250" y="-253024"/>
            <a:ext cx="1619172" cy="1373482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89938" y="421071"/>
            <a:ext cx="571755" cy="64372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897897" y="653471"/>
            <a:ext cx="609057" cy="68572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289400" y="0"/>
            <a:ext cx="2511950" cy="1477066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066542" y="6099929"/>
            <a:ext cx="1324045" cy="740608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B14D26-9B1A-4D82-9722-73970071D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9068"/>
            <a:ext cx="11442365" cy="4176464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36739" y="6436711"/>
            <a:ext cx="721953" cy="403826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9633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1" name="Rectangle 7">
            <a:extLst>
              <a:ext uri="{FF2B5EF4-FFF2-40B4-BE49-F238E27FC236}">
                <a16:creationId xmlns:a16="http://schemas.microsoft.com/office/drawing/2014/main" id="{F012CE4B-2B55-46F7-B9D4-37A5FD162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4460" y="1396610"/>
            <a:ext cx="9120717" cy="367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i-FI" sz="1795"/>
          </a:p>
        </p:txBody>
      </p:sp>
      <p:pic>
        <p:nvPicPr>
          <p:cNvPr id="57350" name="Picture 6">
            <a:extLst>
              <a:ext uri="{FF2B5EF4-FFF2-40B4-BE49-F238E27FC236}">
                <a16:creationId xmlns:a16="http://schemas.microsoft.com/office/drawing/2014/main" id="{69C30ACD-2DFA-4B3A-9C7C-F9489D701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383" y="1368108"/>
            <a:ext cx="7068555" cy="522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788BAE41-444B-4BDC-86DF-8EEF7198F594}"/>
              </a:ext>
            </a:extLst>
          </p:cNvPr>
          <p:cNvSpPr txBox="1">
            <a:spLocks/>
          </p:cNvSpPr>
          <p:nvPr/>
        </p:nvSpPr>
        <p:spPr>
          <a:xfrm>
            <a:off x="540068" y="273939"/>
            <a:ext cx="9721215" cy="114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/>
              <a:t>Setting environmental objectives!</a:t>
            </a:r>
            <a:endParaRPr lang="fi-FI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22587ECF-85E9-4393-9D87-8EB6F3F6C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798648" cy="68405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378" name="Rectangle 2">
            <a:extLst>
              <a:ext uri="{FF2B5EF4-FFF2-40B4-BE49-F238E27FC236}">
                <a16:creationId xmlns:a16="http://schemas.microsoft.com/office/drawing/2014/main" id="{6D5BFD14-F9E9-4B66-8DB7-90466D4D23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656" y="370810"/>
            <a:ext cx="4238057" cy="1937863"/>
          </a:xfrm>
        </p:spPr>
        <p:txBody>
          <a:bodyPr anchor="b">
            <a:normAutofit/>
          </a:bodyPr>
          <a:lstStyle/>
          <a:p>
            <a:pPr algn="l"/>
            <a:r>
              <a:rPr lang="fi-FI" altLang="fi-FI" sz="3600" dirty="0" err="1">
                <a:latin typeface="Arial" panose="020B0604020202020204" pitchFamily="34" charset="0"/>
              </a:rPr>
              <a:t>Examples</a:t>
            </a:r>
            <a:r>
              <a:rPr lang="fi-FI" altLang="fi-FI" sz="3600" dirty="0">
                <a:latin typeface="Arial" panose="020B0604020202020204" pitchFamily="34" charset="0"/>
              </a:rPr>
              <a:t> of </a:t>
            </a:r>
            <a:r>
              <a:rPr lang="fi-FI" altLang="fi-FI" sz="3600" dirty="0" err="1">
                <a:latin typeface="Arial" panose="020B0604020202020204" pitchFamily="34" charset="0"/>
              </a:rPr>
              <a:t>restoration</a:t>
            </a:r>
            <a:r>
              <a:rPr lang="fi-FI" altLang="fi-FI" sz="3600" dirty="0">
                <a:latin typeface="Arial" panose="020B0604020202020204" pitchFamily="34" charset="0"/>
              </a:rPr>
              <a:t> </a:t>
            </a:r>
            <a:r>
              <a:rPr lang="fi-FI" altLang="fi-FI" sz="3600" dirty="0" err="1">
                <a:latin typeface="Arial" panose="020B0604020202020204" pitchFamily="34" charset="0"/>
              </a:rPr>
              <a:t>measures</a:t>
            </a:r>
            <a:r>
              <a:rPr lang="fi-FI" altLang="fi-FI" sz="3600" dirty="0">
                <a:latin typeface="Arial" panose="020B0604020202020204" pitchFamily="34" charset="0"/>
              </a:rPr>
              <a:t> in </a:t>
            </a:r>
            <a:r>
              <a:rPr lang="fi-FI" altLang="fi-FI" sz="3600" dirty="0" err="1">
                <a:latin typeface="Arial" panose="020B0604020202020204" pitchFamily="34" charset="0"/>
              </a:rPr>
              <a:t>rivers</a:t>
            </a:r>
            <a:endParaRPr lang="sq-AL" altLang="fi-FI" sz="3600" dirty="0">
              <a:latin typeface="Arial" panose="020B0604020202020204" pitchFamily="34" charset="0"/>
            </a:endParaRPr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BA3EEE6C-4BA1-4527-BBAB-B70F492DBD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42591" y="2679482"/>
            <a:ext cx="4238057" cy="342484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q-AL" altLang="fi-FI" sz="1900">
                <a:latin typeface="Arial" panose="020B0604020202020204" pitchFamily="34" charset="0"/>
              </a:rPr>
              <a:t>Reduction of water level fluctuation</a:t>
            </a:r>
            <a:endParaRPr lang="fi-FI" altLang="fi-FI" sz="190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sq-AL" altLang="fi-FI" sz="1900">
                <a:latin typeface="Arial" panose="020B0604020202020204" pitchFamily="34" charset="0"/>
              </a:rPr>
              <a:t>Enhancing river continuity by fish ways and bypass channels</a:t>
            </a:r>
            <a:endParaRPr lang="fi-FI" altLang="fi-FI" sz="190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sq-AL" altLang="fi-FI" sz="1900">
                <a:latin typeface="Arial" panose="020B0604020202020204" pitchFamily="34" charset="0"/>
              </a:rPr>
              <a:t>Restoration of main channel and shores</a:t>
            </a:r>
            <a:endParaRPr lang="fi-FI" altLang="fi-FI" sz="190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sq-AL" altLang="fi-FI" sz="1900">
                <a:latin typeface="Arial" panose="020B0604020202020204" pitchFamily="34" charset="0"/>
              </a:rPr>
              <a:t>Restoration of bypass channels</a:t>
            </a:r>
            <a:endParaRPr lang="fi-FI" altLang="fi-FI" sz="190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sq-AL" altLang="fi-FI" sz="1900">
                <a:latin typeface="Arial" panose="020B0604020202020204" pitchFamily="34" charset="0"/>
              </a:rPr>
              <a:t>Restoration of tributaries</a:t>
            </a:r>
            <a:endParaRPr lang="fi-FI" altLang="fi-FI" sz="190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sq-AL" altLang="fi-FI" sz="1900">
                <a:latin typeface="Arial" panose="020B0604020202020204" pitchFamily="34" charset="0"/>
              </a:rPr>
              <a:t>Removal of old protecting structures and modification of littoral areas</a:t>
            </a:r>
          </a:p>
        </p:txBody>
      </p:sp>
      <p:pic>
        <p:nvPicPr>
          <p:cNvPr id="4" name="Picture 8" descr="C:\userscee\Oulujokipilotti_marita\Muhosjokikuvat\kalatie7.jpg">
            <a:extLst>
              <a:ext uri="{FF2B5EF4-FFF2-40B4-BE49-F238E27FC236}">
                <a16:creationId xmlns:a16="http://schemas.microsoft.com/office/drawing/2014/main" id="{08332546-83E9-4685-BF01-C6A251BD5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05369" y="1745857"/>
            <a:ext cx="4753387" cy="314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285095" y="1553913"/>
            <a:ext cx="5173406" cy="2148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53146" indent="-253146">
              <a:spcAft>
                <a:spcPts val="532"/>
              </a:spcAft>
              <a:buFont typeface="Arial" panose="020B0604020202020204" pitchFamily="34" charset="0"/>
              <a:buChar char="•"/>
            </a:pPr>
            <a:r>
              <a:rPr lang="en-GB" sz="1772" dirty="0">
                <a:solidFill>
                  <a:srgbClr val="000000"/>
                </a:solidFill>
                <a:ea typeface="Times New Roman" panose="02020603050405020304" pitchFamily="18" charset="0"/>
              </a:rPr>
              <a:t>How much we can harm use of water body to reach GOOD ecological potential!</a:t>
            </a:r>
          </a:p>
          <a:p>
            <a:pPr marL="710346" lvl="1" indent="-253146">
              <a:spcAft>
                <a:spcPts val="532"/>
              </a:spcAft>
              <a:buFont typeface="Arial" panose="020B0604020202020204" pitchFamily="34" charset="0"/>
              <a:buChar char="•"/>
            </a:pPr>
            <a:r>
              <a:rPr lang="en-GB" sz="1595" dirty="0">
                <a:solidFill>
                  <a:srgbClr val="000000"/>
                </a:solidFill>
              </a:rPr>
              <a:t>Estimations between 0,5 – 3 % of hydropower price etc.</a:t>
            </a:r>
            <a:endParaRPr lang="en-GB" sz="1595" dirty="0"/>
          </a:p>
          <a:p>
            <a:pPr marL="285750" indent="-285750">
              <a:spcAft>
                <a:spcPts val="532"/>
              </a:spcAft>
              <a:buFont typeface="Arial" panose="020B0604020202020204" pitchFamily="34" charset="0"/>
              <a:buChar char="•"/>
            </a:pPr>
            <a:endParaRPr lang="en-GB" sz="1595" dirty="0"/>
          </a:p>
          <a:p>
            <a:pPr>
              <a:spcAft>
                <a:spcPts val="532"/>
              </a:spcAft>
            </a:pPr>
            <a:endParaRPr lang="en-GB" sz="1595" dirty="0"/>
          </a:p>
          <a:p>
            <a:pPr marL="873354" lvl="1" indent="-303775">
              <a:spcAft>
                <a:spcPts val="532"/>
              </a:spcAft>
            </a:pPr>
            <a:endParaRPr lang="en-GB" sz="1772" dirty="0"/>
          </a:p>
        </p:txBody>
      </p:sp>
      <p:sp>
        <p:nvSpPr>
          <p:cNvPr id="3" name="Tekstiruutu 2"/>
          <p:cNvSpPr txBox="1"/>
          <p:nvPr/>
        </p:nvSpPr>
        <p:spPr>
          <a:xfrm>
            <a:off x="558944" y="508008"/>
            <a:ext cx="7830259" cy="101822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532"/>
              </a:spcAft>
            </a:pPr>
            <a:r>
              <a:rPr lang="en-GB" sz="3200" b="1" dirty="0"/>
              <a:t>THE MOST DIFFICULT ISSUES</a:t>
            </a:r>
          </a:p>
          <a:p>
            <a:pPr>
              <a:spcAft>
                <a:spcPts val="532"/>
              </a:spcAft>
            </a:pPr>
            <a:r>
              <a:rPr lang="en-GB" sz="2400" b="1" dirty="0"/>
              <a:t> </a:t>
            </a:r>
          </a:p>
        </p:txBody>
      </p:sp>
      <p:sp>
        <p:nvSpPr>
          <p:cNvPr id="9" name="Tekstiruutu 1">
            <a:extLst>
              <a:ext uri="{FF2B5EF4-FFF2-40B4-BE49-F238E27FC236}">
                <a16:creationId xmlns:a16="http://schemas.microsoft.com/office/drawing/2014/main" id="{0D47865A-D376-48BF-8B5C-D26D2FF2BDC7}"/>
              </a:ext>
            </a:extLst>
          </p:cNvPr>
          <p:cNvSpPr txBox="1"/>
          <p:nvPr/>
        </p:nvSpPr>
        <p:spPr>
          <a:xfrm>
            <a:off x="558944" y="3132237"/>
            <a:ext cx="5173406" cy="190327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53146" indent="-253146">
              <a:spcAft>
                <a:spcPts val="532"/>
              </a:spcAft>
              <a:buFont typeface="Arial" panose="020B0604020202020204" pitchFamily="34" charset="0"/>
              <a:buChar char="•"/>
            </a:pPr>
            <a:r>
              <a:rPr lang="en-GB" sz="1772" dirty="0">
                <a:solidFill>
                  <a:srgbClr val="000000"/>
                </a:solidFill>
                <a:ea typeface="Times New Roman" panose="02020603050405020304" pitchFamily="18" charset="0"/>
              </a:rPr>
              <a:t>There is no sense to build fishway, if there are no spawning grounds available</a:t>
            </a:r>
          </a:p>
          <a:p>
            <a:pPr marL="710346" lvl="1" indent="-253146">
              <a:spcAft>
                <a:spcPts val="532"/>
              </a:spcAft>
              <a:buFont typeface="Arial" panose="020B0604020202020204" pitchFamily="34" charset="0"/>
              <a:buChar char="•"/>
            </a:pPr>
            <a:r>
              <a:rPr lang="en-GB" sz="1595" dirty="0">
                <a:solidFill>
                  <a:srgbClr val="000000"/>
                </a:solidFill>
              </a:rPr>
              <a:t>How much stocking is allowed</a:t>
            </a:r>
            <a:endParaRPr lang="en-GB" sz="1595" dirty="0"/>
          </a:p>
          <a:p>
            <a:pPr marL="285750" indent="-285750">
              <a:spcAft>
                <a:spcPts val="532"/>
              </a:spcAft>
              <a:buFont typeface="Arial" panose="020B0604020202020204" pitchFamily="34" charset="0"/>
              <a:buChar char="•"/>
            </a:pPr>
            <a:endParaRPr lang="en-GB" sz="1595" dirty="0"/>
          </a:p>
          <a:p>
            <a:pPr>
              <a:spcAft>
                <a:spcPts val="532"/>
              </a:spcAft>
            </a:pPr>
            <a:endParaRPr lang="en-GB" sz="1595" dirty="0"/>
          </a:p>
          <a:p>
            <a:pPr marL="873354" lvl="1" indent="-303775">
              <a:spcAft>
                <a:spcPts val="532"/>
              </a:spcAft>
            </a:pPr>
            <a:endParaRPr lang="en-GB" sz="1772" dirty="0"/>
          </a:p>
        </p:txBody>
      </p:sp>
      <p:sp>
        <p:nvSpPr>
          <p:cNvPr id="11" name="Tekstiruutu 1">
            <a:extLst>
              <a:ext uri="{FF2B5EF4-FFF2-40B4-BE49-F238E27FC236}">
                <a16:creationId xmlns:a16="http://schemas.microsoft.com/office/drawing/2014/main" id="{EEDD8370-E066-4389-8B64-BC89EA85677A}"/>
              </a:ext>
            </a:extLst>
          </p:cNvPr>
          <p:cNvSpPr txBox="1"/>
          <p:nvPr/>
        </p:nvSpPr>
        <p:spPr>
          <a:xfrm>
            <a:off x="578019" y="4452001"/>
            <a:ext cx="5173406" cy="2148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53146" indent="-253146">
              <a:spcAft>
                <a:spcPts val="532"/>
              </a:spcAft>
              <a:buFont typeface="Arial" panose="020B0604020202020204" pitchFamily="34" charset="0"/>
              <a:buChar char="•"/>
            </a:pPr>
            <a:r>
              <a:rPr lang="en-GB" sz="1772" dirty="0">
                <a:solidFill>
                  <a:srgbClr val="000000"/>
                </a:solidFill>
                <a:ea typeface="Times New Roman" panose="02020603050405020304" pitchFamily="18" charset="0"/>
              </a:rPr>
              <a:t>Restoration costs are part of programme of measures</a:t>
            </a:r>
          </a:p>
          <a:p>
            <a:pPr marL="710346" lvl="1" indent="-253146">
              <a:spcAft>
                <a:spcPts val="532"/>
              </a:spcAft>
              <a:buFont typeface="Arial" panose="020B0604020202020204" pitchFamily="34" charset="0"/>
              <a:buChar char="•"/>
            </a:pPr>
            <a:r>
              <a:rPr lang="en-GB" sz="1595" dirty="0">
                <a:solidFill>
                  <a:srgbClr val="000000"/>
                </a:solidFill>
              </a:rPr>
              <a:t>Skip them in designation and ecological status assessment</a:t>
            </a:r>
            <a:endParaRPr lang="en-GB" sz="1595" dirty="0"/>
          </a:p>
          <a:p>
            <a:pPr marL="285750" indent="-285750">
              <a:spcAft>
                <a:spcPts val="532"/>
              </a:spcAft>
              <a:buFont typeface="Arial" panose="020B0604020202020204" pitchFamily="34" charset="0"/>
              <a:buChar char="•"/>
            </a:pPr>
            <a:endParaRPr lang="en-GB" sz="1595" dirty="0"/>
          </a:p>
          <a:p>
            <a:pPr>
              <a:spcAft>
                <a:spcPts val="532"/>
              </a:spcAft>
            </a:pPr>
            <a:endParaRPr lang="en-GB" sz="1595" dirty="0"/>
          </a:p>
          <a:p>
            <a:pPr marL="873354" lvl="1" indent="-303775">
              <a:spcAft>
                <a:spcPts val="532"/>
              </a:spcAft>
            </a:pPr>
            <a:endParaRPr lang="en-GB" sz="1772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62A7C97-F43B-469C-BC5B-30F97AA18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3130" y="1492250"/>
            <a:ext cx="4683125" cy="385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53724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092"/>
            <a:ext cx="10801350" cy="734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3595B8-17E9-43F1-9326-E3781173C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052" y="641828"/>
            <a:ext cx="9932179" cy="7429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Proposal of AWB/HMWB designation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DB4D789-E2E0-4F8E-84B2-4ED05B6A29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115" y="2412157"/>
            <a:ext cx="10194768" cy="257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1559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EAF4E-5074-49F2-9771-F5FD75138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Rivers</a:t>
            </a:r>
            <a:r>
              <a:rPr lang="fi-FI" dirty="0"/>
              <a:t> – HMWB/AWB </a:t>
            </a:r>
            <a:r>
              <a:rPr lang="fi-FI" dirty="0" err="1"/>
              <a:t>designation</a:t>
            </a:r>
            <a:r>
              <a:rPr lang="fi-FI" dirty="0"/>
              <a:t> </a:t>
            </a:r>
            <a:r>
              <a:rPr lang="fi-FI" dirty="0" err="1">
                <a:solidFill>
                  <a:srgbClr val="FF0000"/>
                </a:solidFill>
              </a:rPr>
              <a:t>suggestions</a:t>
            </a:r>
            <a:r>
              <a:rPr lang="fi-FI" dirty="0"/>
              <a:t> in 6basins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E8010-45DA-40BF-B9F6-F5C47C4C0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887" y="1764085"/>
            <a:ext cx="9721215" cy="451443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b="1" i="1" dirty="0" err="1"/>
              <a:t>Dams</a:t>
            </a:r>
            <a:r>
              <a:rPr lang="fi-FI" b="1" i="1" dirty="0"/>
              <a:t> and </a:t>
            </a:r>
            <a:r>
              <a:rPr lang="fi-FI" b="1" i="1" dirty="0" err="1"/>
              <a:t>Ponds</a:t>
            </a:r>
            <a:r>
              <a:rPr lang="fi-FI" b="1" i="1" dirty="0"/>
              <a:t> &gt; 50%</a:t>
            </a:r>
          </a:p>
          <a:p>
            <a:r>
              <a:rPr lang="en-US" b="1" i="1" dirty="0"/>
              <a:t>Water Abstraction or Water Transfer &gt; 50%</a:t>
            </a:r>
            <a:endParaRPr lang="en-US" b="1" i="1" dirty="0">
              <a:cs typeface="Calibri"/>
            </a:endParaRPr>
          </a:p>
          <a:p>
            <a:r>
              <a:rPr lang="fi-FI" b="1" i="1" dirty="0" err="1"/>
              <a:t>Irrigation</a:t>
            </a:r>
            <a:r>
              <a:rPr lang="fi-FI" b="1" i="1" dirty="0"/>
              <a:t> and HEPP </a:t>
            </a:r>
            <a:r>
              <a:rPr lang="fi-FI" b="1" i="1" dirty="0" err="1"/>
              <a:t>Regulators</a:t>
            </a:r>
            <a:r>
              <a:rPr lang="fi-FI" b="1" i="1" dirty="0"/>
              <a:t> &gt; 2 per km</a:t>
            </a:r>
            <a:endParaRPr lang="fi-FI" b="1" i="1" dirty="0">
              <a:cs typeface="Calibri"/>
            </a:endParaRPr>
          </a:p>
          <a:p>
            <a:r>
              <a:rPr lang="en-US" b="1" i="1" dirty="0"/>
              <a:t>Coastal Reinforcement or Coastal Flood Structures</a:t>
            </a:r>
            <a:r>
              <a:rPr lang="en-US" dirty="0"/>
              <a:t> &gt; 60%</a:t>
            </a:r>
            <a:endParaRPr lang="fi-FI" b="1" i="1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3149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516EF-715A-4FB7-8BEB-6961896D5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Natural </a:t>
            </a:r>
            <a:r>
              <a:rPr lang="fi-FI" dirty="0" err="1"/>
              <a:t>waterbodies</a:t>
            </a:r>
            <a:endParaRPr lang="fi-FI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F7D5501-550B-4FB0-AB89-AECDEAEA14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195" y="1116013"/>
            <a:ext cx="8946993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6201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BD20A-BA11-47D9-9558-8C95A865E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Lakes</a:t>
            </a:r>
            <a:r>
              <a:rPr lang="fi-FI" dirty="0"/>
              <a:t> – HMWB/AWB </a:t>
            </a:r>
            <a:r>
              <a:rPr lang="fi-FI" dirty="0" err="1"/>
              <a:t>designation</a:t>
            </a:r>
            <a:r>
              <a:rPr lang="fi-FI" dirty="0"/>
              <a:t> </a:t>
            </a:r>
            <a:r>
              <a:rPr lang="fi-FI" dirty="0" err="1">
                <a:solidFill>
                  <a:srgbClr val="FF0000"/>
                </a:solidFill>
              </a:rPr>
              <a:t>suggestions</a:t>
            </a:r>
            <a:r>
              <a:rPr lang="fi-FI" dirty="0"/>
              <a:t> in 6basins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F6CDF-32AD-47E7-8A64-4C9FAE018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i="1" dirty="0"/>
              <a:t>The Amount of Change in the Lake Surface Area</a:t>
            </a:r>
            <a:r>
              <a:rPr lang="en-US" dirty="0"/>
              <a:t> &gt; 40%</a:t>
            </a:r>
          </a:p>
          <a:p>
            <a:r>
              <a:rPr lang="en-US" b="1" i="1" dirty="0"/>
              <a:t>Coastal Reinforcement or Coastal Flood Structures</a:t>
            </a:r>
            <a:r>
              <a:rPr lang="en-US" dirty="0"/>
              <a:t> &gt; 60%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895051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E5FE9-D535-47FE-95B8-7A70B2425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Transitional</a:t>
            </a:r>
            <a:r>
              <a:rPr lang="fi-FI" dirty="0"/>
              <a:t> </a:t>
            </a:r>
            <a:r>
              <a:rPr lang="fi-FI" dirty="0" err="1"/>
              <a:t>rivers</a:t>
            </a:r>
            <a:r>
              <a:rPr lang="fi-FI" dirty="0"/>
              <a:t> – HMWB/AWB </a:t>
            </a:r>
            <a:r>
              <a:rPr lang="fi-FI" dirty="0" err="1"/>
              <a:t>designation</a:t>
            </a:r>
            <a:r>
              <a:rPr lang="fi-FI" dirty="0"/>
              <a:t> </a:t>
            </a:r>
            <a:r>
              <a:rPr lang="fi-FI" dirty="0" err="1">
                <a:solidFill>
                  <a:srgbClr val="FF0000"/>
                </a:solidFill>
              </a:rPr>
              <a:t>suggestions</a:t>
            </a:r>
            <a:r>
              <a:rPr lang="fi-FI" dirty="0"/>
              <a:t> in 6basins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803FE-A6C0-4248-9E65-916C247285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b="1" i="1" dirty="0" err="1"/>
              <a:t>Dams</a:t>
            </a:r>
            <a:r>
              <a:rPr lang="fi-FI" b="1" i="1" dirty="0"/>
              <a:t> and </a:t>
            </a:r>
            <a:r>
              <a:rPr lang="fi-FI" b="1" i="1" dirty="0" err="1"/>
              <a:t>Ponds</a:t>
            </a:r>
            <a:endParaRPr lang="fi-FI" b="1" i="1" dirty="0"/>
          </a:p>
          <a:p>
            <a:pPr lvl="1" fontAlgn="base"/>
            <a:r>
              <a:rPr lang="fi-FI" dirty="0"/>
              <a:t>(</a:t>
            </a:r>
            <a:r>
              <a:rPr lang="fi-FI" dirty="0" err="1"/>
              <a:t>Dam</a:t>
            </a:r>
            <a:r>
              <a:rPr lang="fi-FI" dirty="0"/>
              <a:t> </a:t>
            </a:r>
            <a:r>
              <a:rPr lang="fi-FI" dirty="0" err="1"/>
              <a:t>Inlet</a:t>
            </a:r>
            <a:r>
              <a:rPr lang="fi-FI" dirty="0"/>
              <a:t> </a:t>
            </a:r>
            <a:r>
              <a:rPr lang="fi-FI" dirty="0" err="1"/>
              <a:t>Flow</a:t>
            </a:r>
            <a:r>
              <a:rPr lang="fi-FI" dirty="0"/>
              <a:t> - </a:t>
            </a:r>
            <a:r>
              <a:rPr lang="fi-FI" dirty="0" err="1"/>
              <a:t>Dam</a:t>
            </a:r>
            <a:r>
              <a:rPr lang="fi-FI" dirty="0"/>
              <a:t> Outlet </a:t>
            </a:r>
            <a:r>
              <a:rPr lang="fi-FI" dirty="0" err="1"/>
              <a:t>Flow</a:t>
            </a:r>
            <a:r>
              <a:rPr lang="fi-FI" dirty="0"/>
              <a:t>) / </a:t>
            </a:r>
            <a:r>
              <a:rPr lang="fi-FI" dirty="0" err="1"/>
              <a:t>Dam</a:t>
            </a:r>
            <a:r>
              <a:rPr lang="fi-FI" dirty="0"/>
              <a:t> </a:t>
            </a:r>
            <a:r>
              <a:rPr lang="fi-FI" dirty="0" err="1"/>
              <a:t>Inlet</a:t>
            </a:r>
            <a:r>
              <a:rPr lang="fi-FI" dirty="0"/>
              <a:t> </a:t>
            </a:r>
            <a:r>
              <a:rPr lang="fi-FI" dirty="0" err="1"/>
              <a:t>Flow</a:t>
            </a:r>
            <a:r>
              <a:rPr lang="fi-FI" dirty="0"/>
              <a:t> </a:t>
            </a:r>
            <a:r>
              <a:rPr lang="fi-FI" dirty="0" err="1"/>
              <a:t>ratio</a:t>
            </a:r>
            <a:r>
              <a:rPr lang="fi-FI" dirty="0"/>
              <a:t> &gt;30%</a:t>
            </a:r>
            <a:endParaRPr lang="fi-FI" dirty="0">
              <a:cs typeface="Calibri"/>
            </a:endParaRPr>
          </a:p>
          <a:p>
            <a:pPr fontAlgn="base"/>
            <a:r>
              <a:rPr lang="en-US" b="1" i="1" dirty="0"/>
              <a:t>Coastal Reinforcement or Coastal Flood Structures</a:t>
            </a:r>
            <a:r>
              <a:rPr lang="en-US" dirty="0"/>
              <a:t>  &gt;50%</a:t>
            </a:r>
            <a:endParaRPr lang="fi-FI" dirty="0"/>
          </a:p>
          <a:p>
            <a:pPr fontAlgn="base"/>
            <a:endParaRPr lang="fi-FI" sz="7200" dirty="0"/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970206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F0081-2536-499E-99CD-12AFE92DF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Transitional</a:t>
            </a:r>
            <a:r>
              <a:rPr lang="fi-FI" dirty="0"/>
              <a:t> </a:t>
            </a:r>
            <a:r>
              <a:rPr lang="fi-FI" dirty="0" err="1"/>
              <a:t>lakes</a:t>
            </a:r>
            <a:r>
              <a:rPr lang="fi-FI" dirty="0"/>
              <a:t> – HMWB/AWB </a:t>
            </a:r>
            <a:r>
              <a:rPr lang="fi-FI" dirty="0" err="1"/>
              <a:t>designation</a:t>
            </a:r>
            <a:r>
              <a:rPr lang="fi-FI" dirty="0"/>
              <a:t> </a:t>
            </a:r>
            <a:r>
              <a:rPr lang="fi-FI" dirty="0" err="1">
                <a:solidFill>
                  <a:srgbClr val="FF0000"/>
                </a:solidFill>
              </a:rPr>
              <a:t>suggestions</a:t>
            </a:r>
            <a:r>
              <a:rPr lang="fi-FI" dirty="0"/>
              <a:t> in 6basins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5F514-3414-49FF-B304-05DA5D7D04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i="1" dirty="0"/>
              <a:t>The Amount of Change in the Lake Surface Area</a:t>
            </a:r>
            <a:r>
              <a:rPr lang="en-US" dirty="0"/>
              <a:t> &gt; 40%</a:t>
            </a:r>
          </a:p>
          <a:p>
            <a:r>
              <a:rPr lang="en-US" dirty="0">
                <a:cs typeface="Calibri"/>
              </a:rPr>
              <a:t>Structures which affect on wave and tidal flow? </a:t>
            </a:r>
          </a:p>
          <a:p>
            <a:endParaRPr lang="fi-FI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45773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0387D-249C-4623-8706-20EA7924D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Coastal</a:t>
            </a:r>
            <a:r>
              <a:rPr lang="fi-FI" dirty="0"/>
              <a:t> </a:t>
            </a:r>
            <a:r>
              <a:rPr lang="fi-FI" dirty="0" err="1"/>
              <a:t>waters</a:t>
            </a:r>
            <a:r>
              <a:rPr lang="fi-FI" dirty="0"/>
              <a:t> – HMWB/AWB </a:t>
            </a:r>
            <a:r>
              <a:rPr lang="fi-FI" dirty="0" err="1"/>
              <a:t>designation</a:t>
            </a:r>
            <a:r>
              <a:rPr lang="fi-FI" dirty="0"/>
              <a:t> </a:t>
            </a:r>
            <a:r>
              <a:rPr lang="fi-FI" dirty="0" err="1">
                <a:solidFill>
                  <a:srgbClr val="FF0000"/>
                </a:solidFill>
              </a:rPr>
              <a:t>suggestions</a:t>
            </a:r>
            <a:r>
              <a:rPr lang="fi-FI" dirty="0"/>
              <a:t> in 6basins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60E3C-8C48-4AC7-B2D6-7A8F55A80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i="1" dirty="0"/>
              <a:t>Anthropogenic Structures in the Coastal Water Body</a:t>
            </a:r>
            <a:r>
              <a:rPr lang="en-US" dirty="0"/>
              <a:t> &gt; 40%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031513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8547" y="148657"/>
            <a:ext cx="2017898" cy="1108692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179" y="6300589"/>
            <a:ext cx="9060104" cy="4190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9181FF-F433-4948-81F8-00F8077222DE}"/>
              </a:ext>
            </a:extLst>
          </p:cNvPr>
          <p:cNvSpPr txBox="1"/>
          <p:nvPr/>
        </p:nvSpPr>
        <p:spPr>
          <a:xfrm>
            <a:off x="1351280" y="2300140"/>
            <a:ext cx="781304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300" dirty="0">
                <a:latin typeface="Arial" panose="020B0604020202020204" pitchFamily="34" charset="0"/>
                <a:cs typeface="Arial" panose="020B0604020202020204" pitchFamily="34" charset="0"/>
              </a:rPr>
              <a:t>Thank you for your attention!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757B954-C43D-4A01-853A-D93AF19953A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63684" y="4128166"/>
          <a:ext cx="5940425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Document" r:id="rId5" imgW="5940848" imgH="900209" progId="Word.Document.12">
                  <p:embed/>
                </p:oleObj>
              </mc:Choice>
              <mc:Fallback>
                <p:oleObj name="Document" r:id="rId5" imgW="5940848" imgH="900209" progId="Word.Documen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757B954-C43D-4A01-853A-D93AF19953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63684" y="4128166"/>
                        <a:ext cx="5940425" cy="900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C46D0EB-0026-495F-95B3-8C8068E18B92}"/>
              </a:ext>
            </a:extLst>
          </p:cNvPr>
          <p:cNvSpPr txBox="1"/>
          <p:nvPr/>
        </p:nvSpPr>
        <p:spPr>
          <a:xfrm>
            <a:off x="3600475" y="5508501"/>
            <a:ext cx="2378856" cy="120032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dirty="0">
                <a:hlinkClick r:id="rId7"/>
              </a:rPr>
              <a:t>Seppo.Hellsten@syke.fi</a:t>
            </a:r>
            <a:endParaRPr lang="en-GB" dirty="0"/>
          </a:p>
          <a:p>
            <a:r>
              <a:rPr lang="en-GB" dirty="0">
                <a:cs typeface="Calibri"/>
                <a:hlinkClick r:id="rId8"/>
              </a:rPr>
              <a:t>Jarno.Turunen@syke.fi</a:t>
            </a:r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  <a:p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7143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70573-AFBC-446C-A558-8AFD055CA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Heavily</a:t>
            </a:r>
            <a:r>
              <a:rPr lang="fi-FI" dirty="0"/>
              <a:t> </a:t>
            </a:r>
            <a:r>
              <a:rPr lang="fi-FI" dirty="0" err="1"/>
              <a:t>modified</a:t>
            </a:r>
            <a:r>
              <a:rPr lang="fi-FI" dirty="0"/>
              <a:t> and </a:t>
            </a:r>
            <a:r>
              <a:rPr lang="fi-FI" dirty="0" err="1"/>
              <a:t>artificial</a:t>
            </a:r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A06DC8-5166-4957-AF34-D8623C5724B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4211" y="1117452"/>
            <a:ext cx="8533016" cy="572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201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8547" y="148657"/>
            <a:ext cx="2017898" cy="1108692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6179" y="6300589"/>
            <a:ext cx="9060104" cy="4190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7F3DB8-F926-45B0-86F8-A093B5CF9647}"/>
              </a:ext>
            </a:extLst>
          </p:cNvPr>
          <p:cNvSpPr txBox="1"/>
          <p:nvPr/>
        </p:nvSpPr>
        <p:spPr>
          <a:xfrm>
            <a:off x="700773" y="1236125"/>
            <a:ext cx="9492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Technical Assistance on Preparation of River Basin Management Plans for Six Basins EuropeAid/140294/IH/SER/TR</a:t>
            </a:r>
            <a:endParaRPr lang="en-US" sz="1200" b="1" dirty="0">
              <a:latin typeface="Arial"/>
              <a:cs typeface="Arial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F6F8873-A4AF-43DA-A9AE-EC2199DA2550}"/>
              </a:ext>
            </a:extLst>
          </p:cNvPr>
          <p:cNvCxnSpPr>
            <a:cxnSpLocks/>
          </p:cNvCxnSpPr>
          <p:nvPr/>
        </p:nvCxnSpPr>
        <p:spPr>
          <a:xfrm>
            <a:off x="938458" y="1525473"/>
            <a:ext cx="9057825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A46964D-AC49-4E78-A045-EA7F85A7217C}"/>
              </a:ext>
            </a:extLst>
          </p:cNvPr>
          <p:cNvCxnSpPr>
            <a:cxnSpLocks/>
          </p:cNvCxnSpPr>
          <p:nvPr/>
        </p:nvCxnSpPr>
        <p:spPr>
          <a:xfrm>
            <a:off x="1008187" y="6156573"/>
            <a:ext cx="8856984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tsikko 1">
            <a:extLst>
              <a:ext uri="{FF2B5EF4-FFF2-40B4-BE49-F238E27FC236}">
                <a16:creationId xmlns:a16="http://schemas.microsoft.com/office/drawing/2014/main" id="{F2E7AF5E-4A64-4CDF-BF10-47AB487A6BF4}"/>
              </a:ext>
            </a:extLst>
          </p:cNvPr>
          <p:cNvSpPr txBox="1">
            <a:spLocks/>
          </p:cNvSpPr>
          <p:nvPr/>
        </p:nvSpPr>
        <p:spPr>
          <a:xfrm>
            <a:off x="700773" y="1272100"/>
            <a:ext cx="9882507" cy="11743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 err="1"/>
              <a:t>Heavily</a:t>
            </a:r>
            <a:r>
              <a:rPr lang="fi-FI" dirty="0"/>
              <a:t> </a:t>
            </a:r>
            <a:r>
              <a:rPr lang="fi-FI" dirty="0" err="1"/>
              <a:t>modified</a:t>
            </a:r>
            <a:r>
              <a:rPr lang="fi-FI" dirty="0"/>
              <a:t> and </a:t>
            </a:r>
            <a:r>
              <a:rPr lang="fi-FI" dirty="0" err="1"/>
              <a:t>artificial</a:t>
            </a:r>
            <a:r>
              <a:rPr lang="fi-FI" dirty="0"/>
              <a:t> </a:t>
            </a:r>
            <a:r>
              <a:rPr lang="fi-FI" dirty="0" err="1"/>
              <a:t>waterbodies</a:t>
            </a:r>
            <a:endParaRPr lang="fi-FI" dirty="0"/>
          </a:p>
        </p:txBody>
      </p:sp>
      <p:sp>
        <p:nvSpPr>
          <p:cNvPr id="10" name="Sisällön paikkamerkki 1">
            <a:extLst>
              <a:ext uri="{FF2B5EF4-FFF2-40B4-BE49-F238E27FC236}">
                <a16:creationId xmlns:a16="http://schemas.microsoft.com/office/drawing/2014/main" id="{3D91382E-0903-4166-B308-7C55641DFF90}"/>
              </a:ext>
            </a:extLst>
          </p:cNvPr>
          <p:cNvSpPr txBox="1">
            <a:spLocks/>
          </p:cNvSpPr>
          <p:nvPr/>
        </p:nvSpPr>
        <p:spPr>
          <a:xfrm>
            <a:off x="712977" y="2342188"/>
            <a:ext cx="5488037" cy="385501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i-FI" dirty="0" err="1"/>
              <a:t>Different</a:t>
            </a:r>
            <a:r>
              <a:rPr lang="fi-FI" dirty="0"/>
              <a:t> </a:t>
            </a:r>
            <a:r>
              <a:rPr lang="fi-FI" dirty="0" err="1"/>
              <a:t>environmental</a:t>
            </a:r>
            <a:r>
              <a:rPr lang="fi-FI" dirty="0"/>
              <a:t> </a:t>
            </a:r>
            <a:r>
              <a:rPr lang="fi-FI" dirty="0" err="1"/>
              <a:t>goals</a:t>
            </a:r>
            <a:r>
              <a:rPr lang="fi-FI" dirty="0"/>
              <a:t> for </a:t>
            </a:r>
            <a:r>
              <a:rPr lang="fi-FI" dirty="0" err="1"/>
              <a:t>physically</a:t>
            </a:r>
            <a:r>
              <a:rPr lang="fi-FI" dirty="0"/>
              <a:t> </a:t>
            </a:r>
            <a:r>
              <a:rPr lang="fi-FI" dirty="0" err="1"/>
              <a:t>modified</a:t>
            </a:r>
            <a:r>
              <a:rPr lang="fi-FI" dirty="0"/>
              <a:t> </a:t>
            </a:r>
            <a:r>
              <a:rPr lang="fi-FI" dirty="0" err="1"/>
              <a:t>waters</a:t>
            </a:r>
            <a:endParaRPr lang="fi-FI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i-FI" dirty="0" err="1"/>
              <a:t>Process</a:t>
            </a:r>
            <a:r>
              <a:rPr lang="fi-FI" dirty="0"/>
              <a:t> </a:t>
            </a:r>
            <a:r>
              <a:rPr lang="fi-FI" dirty="0" err="1"/>
              <a:t>described</a:t>
            </a:r>
            <a:r>
              <a:rPr lang="fi-FI" dirty="0"/>
              <a:t> in </a:t>
            </a:r>
            <a:r>
              <a:rPr lang="en-US" b="1" dirty="0"/>
              <a:t>Heavily Modified Water Body (HMWB) &amp; Artificial Water Body (AWB) guidance document (WFD CIS guidance document No. 4</a:t>
            </a:r>
            <a:endParaRPr lang="fi-FI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3F46A2B-B4F0-4D49-976B-84B4E6D5300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3986" y="2501612"/>
            <a:ext cx="3403303" cy="17869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C323ED-00C4-479D-A020-397C8A4D96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6264" y="4368207"/>
            <a:ext cx="439102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017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>
            <a:extLst>
              <a:ext uri="{FF2B5EF4-FFF2-40B4-BE49-F238E27FC236}">
                <a16:creationId xmlns:a16="http://schemas.microsoft.com/office/drawing/2014/main" id="{A6B01FA0-B439-40D6-84CC-53226B9D0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4758" y="3578615"/>
            <a:ext cx="836066" cy="36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fi-FI" sz="1795" b="1">
                <a:solidFill>
                  <a:srgbClr val="339933"/>
                </a:solidFill>
              </a:rPr>
              <a:t>Yes</a:t>
            </a:r>
          </a:p>
        </p:txBody>
      </p:sp>
      <p:sp>
        <p:nvSpPr>
          <p:cNvPr id="104451" name="Line 3">
            <a:extLst>
              <a:ext uri="{FF2B5EF4-FFF2-40B4-BE49-F238E27FC236}">
                <a16:creationId xmlns:a16="http://schemas.microsoft.com/office/drawing/2014/main" id="{35D76C51-183A-40E2-8E8C-E4B7E22088B6}"/>
              </a:ext>
            </a:extLst>
          </p:cNvPr>
          <p:cNvSpPr>
            <a:spLocks noChangeShapeType="1"/>
          </p:cNvSpPr>
          <p:nvPr/>
        </p:nvSpPr>
        <p:spPr bwMode="auto">
          <a:xfrm>
            <a:off x="7072806" y="3790798"/>
            <a:ext cx="45603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04452" name="Line 4">
            <a:extLst>
              <a:ext uri="{FF2B5EF4-FFF2-40B4-BE49-F238E27FC236}">
                <a16:creationId xmlns:a16="http://schemas.microsoft.com/office/drawing/2014/main" id="{B30830E0-E963-4566-8C7D-DA8C5EC1884F}"/>
              </a:ext>
            </a:extLst>
          </p:cNvPr>
          <p:cNvSpPr>
            <a:spLocks noChangeShapeType="1"/>
          </p:cNvSpPr>
          <p:nvPr/>
        </p:nvSpPr>
        <p:spPr bwMode="auto">
          <a:xfrm>
            <a:off x="5856711" y="3790798"/>
            <a:ext cx="38003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grpSp>
        <p:nvGrpSpPr>
          <p:cNvPr id="104453" name="Group 5">
            <a:extLst>
              <a:ext uri="{FF2B5EF4-FFF2-40B4-BE49-F238E27FC236}">
                <a16:creationId xmlns:a16="http://schemas.microsoft.com/office/drawing/2014/main" id="{D679EBDC-2EC6-4970-B779-68E238F15E53}"/>
              </a:ext>
            </a:extLst>
          </p:cNvPr>
          <p:cNvGrpSpPr>
            <a:grpSpLocks/>
          </p:cNvGrpSpPr>
          <p:nvPr/>
        </p:nvGrpSpPr>
        <p:grpSpPr bwMode="auto">
          <a:xfrm>
            <a:off x="2208424" y="6004472"/>
            <a:ext cx="1520119" cy="380030"/>
            <a:chOff x="2016" y="3984"/>
            <a:chExt cx="960" cy="240"/>
          </a:xfrm>
        </p:grpSpPr>
        <p:sp>
          <p:nvSpPr>
            <p:cNvPr id="104454" name="Line 6">
              <a:extLst>
                <a:ext uri="{FF2B5EF4-FFF2-40B4-BE49-F238E27FC236}">
                  <a16:creationId xmlns:a16="http://schemas.microsoft.com/office/drawing/2014/main" id="{D75233C7-129E-49BC-9BB7-E42775F218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398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 sz="1795"/>
            </a:p>
          </p:txBody>
        </p:sp>
        <p:sp>
          <p:nvSpPr>
            <p:cNvPr id="104455" name="Line 7">
              <a:extLst>
                <a:ext uri="{FF2B5EF4-FFF2-40B4-BE49-F238E27FC236}">
                  <a16:creationId xmlns:a16="http://schemas.microsoft.com/office/drawing/2014/main" id="{E4A8EC62-9DC7-4068-BE1A-151E9A52BD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6" y="4224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i-FI" sz="1795"/>
            </a:p>
          </p:txBody>
        </p:sp>
      </p:grpSp>
      <p:sp>
        <p:nvSpPr>
          <p:cNvPr id="104456" name="Text Box 8">
            <a:extLst>
              <a:ext uri="{FF2B5EF4-FFF2-40B4-BE49-F238E27FC236}">
                <a16:creationId xmlns:a16="http://schemas.microsoft.com/office/drawing/2014/main" id="{BA178702-C285-414F-9B0A-C6F6A720D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8603" y="6124815"/>
            <a:ext cx="4940388" cy="4053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altLang="fi-FI" sz="1995" b="1">
                <a:solidFill>
                  <a:srgbClr val="FF0000"/>
                </a:solidFill>
              </a:rPr>
              <a:t>HEAVILY MODIFIED</a:t>
            </a:r>
          </a:p>
        </p:txBody>
      </p:sp>
      <p:sp>
        <p:nvSpPr>
          <p:cNvPr id="104457" name="Text Box 9">
            <a:extLst>
              <a:ext uri="{FF2B5EF4-FFF2-40B4-BE49-F238E27FC236}">
                <a16:creationId xmlns:a16="http://schemas.microsoft.com/office/drawing/2014/main" id="{3F717CF8-F3DB-44CB-90EC-5ED7FD051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8454" y="5972804"/>
            <a:ext cx="608048" cy="3657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fi-FI" sz="1795" b="1">
                <a:solidFill>
                  <a:srgbClr val="FF3300"/>
                </a:solidFill>
              </a:rPr>
              <a:t>No</a:t>
            </a:r>
          </a:p>
        </p:txBody>
      </p:sp>
      <p:sp>
        <p:nvSpPr>
          <p:cNvPr id="104458" name="Text Box 10">
            <a:extLst>
              <a:ext uri="{FF2B5EF4-FFF2-40B4-BE49-F238E27FC236}">
                <a16:creationId xmlns:a16="http://schemas.microsoft.com/office/drawing/2014/main" id="{B71FACB4-4AE0-425F-8269-EA43B343D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4758" y="836067"/>
            <a:ext cx="1292102" cy="36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fi-FI" sz="1795" b="1">
                <a:solidFill>
                  <a:srgbClr val="339933"/>
                </a:solidFill>
              </a:rPr>
              <a:t>Yes</a:t>
            </a:r>
          </a:p>
        </p:txBody>
      </p:sp>
      <p:sp>
        <p:nvSpPr>
          <p:cNvPr id="104459" name="Text Box 11">
            <a:extLst>
              <a:ext uri="{FF2B5EF4-FFF2-40B4-BE49-F238E27FC236}">
                <a16:creationId xmlns:a16="http://schemas.microsoft.com/office/drawing/2014/main" id="{868113DF-A5BE-41FC-86DD-346635D4B8DD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6317497" y="3344263"/>
            <a:ext cx="3800299" cy="4655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altLang="fi-FI" sz="2394" b="1">
                <a:solidFill>
                  <a:srgbClr val="006600"/>
                </a:solidFill>
              </a:rPr>
              <a:t>NATURAL</a:t>
            </a:r>
          </a:p>
        </p:txBody>
      </p:sp>
      <p:sp>
        <p:nvSpPr>
          <p:cNvPr id="104460" name="Line 12">
            <a:extLst>
              <a:ext uri="{FF2B5EF4-FFF2-40B4-BE49-F238E27FC236}">
                <a16:creationId xmlns:a16="http://schemas.microsoft.com/office/drawing/2014/main" id="{23E2A5D0-AB88-4F6F-9047-8B71DBCC0843}"/>
              </a:ext>
            </a:extLst>
          </p:cNvPr>
          <p:cNvSpPr>
            <a:spLocks noChangeShapeType="1"/>
          </p:cNvSpPr>
          <p:nvPr/>
        </p:nvSpPr>
        <p:spPr bwMode="auto">
          <a:xfrm>
            <a:off x="6312746" y="1906483"/>
            <a:ext cx="114009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04461" name="Line 13">
            <a:extLst>
              <a:ext uri="{FF2B5EF4-FFF2-40B4-BE49-F238E27FC236}">
                <a16:creationId xmlns:a16="http://schemas.microsoft.com/office/drawing/2014/main" id="{C39E0CAB-C952-4D00-8610-2DFB1324337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6591" y="1906483"/>
            <a:ext cx="114009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04462" name="Text Box 14">
            <a:extLst>
              <a:ext uri="{FF2B5EF4-FFF2-40B4-BE49-F238E27FC236}">
                <a16:creationId xmlns:a16="http://schemas.microsoft.com/office/drawing/2014/main" id="{C2FCAB59-232B-475C-BF0E-A7458EC1A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335" y="1661048"/>
            <a:ext cx="3116245" cy="3214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0000CC"/>
              </a:buClr>
              <a:buSzPct val="130000"/>
              <a:buFont typeface="Wingdings" panose="05000000000000000000" pitchFamily="2" charset="2"/>
              <a:buNone/>
            </a:pPr>
            <a:r>
              <a:rPr lang="en-GB" altLang="fi-FI" sz="1596"/>
              <a:t>3. Is ecological status good?</a:t>
            </a:r>
          </a:p>
        </p:txBody>
      </p:sp>
      <p:sp>
        <p:nvSpPr>
          <p:cNvPr id="104463" name="Text Box 15">
            <a:extLst>
              <a:ext uri="{FF2B5EF4-FFF2-40B4-BE49-F238E27FC236}">
                <a16:creationId xmlns:a16="http://schemas.microsoft.com/office/drawing/2014/main" id="{9175CD38-0209-4CE8-AAC1-C6641CC38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0735" y="2498697"/>
            <a:ext cx="608048" cy="36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fi-FI" sz="1795" b="1">
                <a:solidFill>
                  <a:srgbClr val="FF3300"/>
                </a:solidFill>
              </a:rPr>
              <a:t>No</a:t>
            </a:r>
          </a:p>
        </p:txBody>
      </p:sp>
      <p:sp>
        <p:nvSpPr>
          <p:cNvPr id="104464" name="Line 16">
            <a:extLst>
              <a:ext uri="{FF2B5EF4-FFF2-40B4-BE49-F238E27FC236}">
                <a16:creationId xmlns:a16="http://schemas.microsoft.com/office/drawing/2014/main" id="{9ED926CA-330A-44C0-B77D-23385B5443B6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2776" y="2696629"/>
            <a:ext cx="76006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04465" name="Line 17">
            <a:extLst>
              <a:ext uri="{FF2B5EF4-FFF2-40B4-BE49-F238E27FC236}">
                <a16:creationId xmlns:a16="http://schemas.microsoft.com/office/drawing/2014/main" id="{6213E969-7C75-4F86-A63E-40A4FF27A34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00675" y="2696629"/>
            <a:ext cx="60804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04466" name="Line 18">
            <a:extLst>
              <a:ext uri="{FF2B5EF4-FFF2-40B4-BE49-F238E27FC236}">
                <a16:creationId xmlns:a16="http://schemas.microsoft.com/office/drawing/2014/main" id="{A07B9845-9F0C-4116-8DA5-B215A5020BE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8424" y="1976155"/>
            <a:ext cx="0" cy="38003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04467" name="Text Box 19">
            <a:extLst>
              <a:ext uri="{FF2B5EF4-FFF2-40B4-BE49-F238E27FC236}">
                <a16:creationId xmlns:a16="http://schemas.microsoft.com/office/drawing/2014/main" id="{DC6C23B8-D34A-416C-9FBC-5813CCB0C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2448" y="1292102"/>
            <a:ext cx="1292102" cy="36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fi-FI" sz="1795" b="1">
                <a:solidFill>
                  <a:srgbClr val="FF3300"/>
                </a:solidFill>
              </a:rPr>
              <a:t>No</a:t>
            </a:r>
          </a:p>
        </p:txBody>
      </p:sp>
      <p:sp>
        <p:nvSpPr>
          <p:cNvPr id="104468" name="Text Box 20">
            <a:extLst>
              <a:ext uri="{FF2B5EF4-FFF2-40B4-BE49-F238E27FC236}">
                <a16:creationId xmlns:a16="http://schemas.microsoft.com/office/drawing/2014/main" id="{8D6D56D1-ACD6-433F-9894-3ABBA19EE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334" y="2376771"/>
            <a:ext cx="3800299" cy="5415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0000CC"/>
              </a:buClr>
              <a:buSzPct val="130000"/>
              <a:buFont typeface="Wingdings" panose="05000000000000000000" pitchFamily="2" charset="2"/>
              <a:buNone/>
            </a:pPr>
            <a:r>
              <a:rPr lang="en-GB" altLang="fi-FI" sz="1596"/>
              <a:t>4. Is lowered status based on physical modifications of water bodies?</a:t>
            </a:r>
          </a:p>
        </p:txBody>
      </p:sp>
      <p:sp>
        <p:nvSpPr>
          <p:cNvPr id="104469" name="Line 21">
            <a:extLst>
              <a:ext uri="{FF2B5EF4-FFF2-40B4-BE49-F238E27FC236}">
                <a16:creationId xmlns:a16="http://schemas.microsoft.com/office/drawing/2014/main" id="{09040DA5-41C0-46A8-B3B7-F0AB9EAFCBF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8424" y="2894561"/>
            <a:ext cx="0" cy="53204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04470" name="Text Box 22">
            <a:extLst>
              <a:ext uri="{FF2B5EF4-FFF2-40B4-BE49-F238E27FC236}">
                <a16:creationId xmlns:a16="http://schemas.microsoft.com/office/drawing/2014/main" id="{6F88B044-E1DF-46B1-9201-D1AABD05A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442" y="3046574"/>
            <a:ext cx="836066" cy="36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fi-FI" sz="1795" b="1">
                <a:solidFill>
                  <a:srgbClr val="339933"/>
                </a:solidFill>
              </a:rPr>
              <a:t>Yes</a:t>
            </a:r>
          </a:p>
        </p:txBody>
      </p:sp>
      <p:sp>
        <p:nvSpPr>
          <p:cNvPr id="104471" name="Text Box 23">
            <a:extLst>
              <a:ext uri="{FF2B5EF4-FFF2-40B4-BE49-F238E27FC236}">
                <a16:creationId xmlns:a16="http://schemas.microsoft.com/office/drawing/2014/main" id="{C0F24EE1-2307-4B37-BFED-362CCD00A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335" y="3410768"/>
            <a:ext cx="4408346" cy="7616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0000CC"/>
              </a:buClr>
              <a:buSzPct val="130000"/>
              <a:buFont typeface="Wingdings" panose="05000000000000000000" pitchFamily="2" charset="2"/>
              <a:buNone/>
            </a:pPr>
            <a:r>
              <a:rPr lang="en-GB" altLang="fi-FI" sz="1596"/>
              <a:t>5. Is it possible to reach a good ecological status without any significant effects on use of water body (art. 4 (3))?</a:t>
            </a:r>
          </a:p>
        </p:txBody>
      </p:sp>
      <p:sp>
        <p:nvSpPr>
          <p:cNvPr id="104472" name="Line 24">
            <a:extLst>
              <a:ext uri="{FF2B5EF4-FFF2-40B4-BE49-F238E27FC236}">
                <a16:creationId xmlns:a16="http://schemas.microsoft.com/office/drawing/2014/main" id="{953280D8-B6EB-4949-96E6-E075390CF546}"/>
              </a:ext>
            </a:extLst>
          </p:cNvPr>
          <p:cNvSpPr>
            <a:spLocks noChangeShapeType="1"/>
          </p:cNvSpPr>
          <p:nvPr/>
        </p:nvSpPr>
        <p:spPr bwMode="auto">
          <a:xfrm>
            <a:off x="7452836" y="5174740"/>
            <a:ext cx="304024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04473" name="Text Box 25">
            <a:extLst>
              <a:ext uri="{FF2B5EF4-FFF2-40B4-BE49-F238E27FC236}">
                <a16:creationId xmlns:a16="http://schemas.microsoft.com/office/drawing/2014/main" id="{120F5061-F8D4-4901-9693-624497276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8782" y="5022729"/>
            <a:ext cx="836066" cy="36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fi-FI" sz="1795" b="1">
                <a:solidFill>
                  <a:srgbClr val="339933"/>
                </a:solidFill>
              </a:rPr>
              <a:t>Yes</a:t>
            </a:r>
          </a:p>
        </p:txBody>
      </p:sp>
      <p:sp>
        <p:nvSpPr>
          <p:cNvPr id="104474" name="Line 26">
            <a:extLst>
              <a:ext uri="{FF2B5EF4-FFF2-40B4-BE49-F238E27FC236}">
                <a16:creationId xmlns:a16="http://schemas.microsoft.com/office/drawing/2014/main" id="{230A4556-EEF4-4601-BE88-B8FC7BD56B08}"/>
              </a:ext>
            </a:extLst>
          </p:cNvPr>
          <p:cNvSpPr>
            <a:spLocks noChangeShapeType="1"/>
          </p:cNvSpPr>
          <p:nvPr/>
        </p:nvSpPr>
        <p:spPr bwMode="auto">
          <a:xfrm>
            <a:off x="6160735" y="5174740"/>
            <a:ext cx="45603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04475" name="Line 27">
            <a:extLst>
              <a:ext uri="{FF2B5EF4-FFF2-40B4-BE49-F238E27FC236}">
                <a16:creationId xmlns:a16="http://schemas.microsoft.com/office/drawing/2014/main" id="{C88C2FA6-6172-49EB-9482-DCD3C056AA7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8424" y="4414680"/>
            <a:ext cx="0" cy="45603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04476" name="Text Box 28">
            <a:extLst>
              <a:ext uri="{FF2B5EF4-FFF2-40B4-BE49-F238E27FC236}">
                <a16:creationId xmlns:a16="http://schemas.microsoft.com/office/drawing/2014/main" id="{366C0019-C8B7-436A-9CA7-E4542F5FF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2448" y="4566693"/>
            <a:ext cx="608048" cy="36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fi-FI" sz="1795" b="1">
                <a:solidFill>
                  <a:srgbClr val="FF3300"/>
                </a:solidFill>
              </a:rPr>
              <a:t>NO</a:t>
            </a:r>
          </a:p>
        </p:txBody>
      </p:sp>
      <p:sp>
        <p:nvSpPr>
          <p:cNvPr id="104477" name="Text Box 29">
            <a:extLst>
              <a:ext uri="{FF2B5EF4-FFF2-40B4-BE49-F238E27FC236}">
                <a16:creationId xmlns:a16="http://schemas.microsoft.com/office/drawing/2014/main" id="{C5CBF81C-3840-46B3-A8CF-B02302E1A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335" y="4946722"/>
            <a:ext cx="4180328" cy="9817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0000CC"/>
              </a:buClr>
              <a:buSzPct val="130000"/>
              <a:buFont typeface="Wingdings" panose="05000000000000000000" pitchFamily="2" charset="2"/>
              <a:buNone/>
            </a:pPr>
            <a:r>
              <a:rPr lang="en-GB" altLang="fi-FI" sz="1596"/>
              <a:t>6. Is it possible to reach benefits enabled by physical modifications by other means (art. 4 (3))? </a:t>
            </a:r>
            <a:br>
              <a:rPr lang="en-GB" altLang="fi-FI" sz="1596"/>
            </a:br>
            <a:endParaRPr lang="en-GB" altLang="fi-FI" sz="1596"/>
          </a:p>
        </p:txBody>
      </p:sp>
      <p:sp>
        <p:nvSpPr>
          <p:cNvPr id="104478" name="Text Box 30">
            <a:extLst>
              <a:ext uri="{FF2B5EF4-FFF2-40B4-BE49-F238E27FC236}">
                <a16:creationId xmlns:a16="http://schemas.microsoft.com/office/drawing/2014/main" id="{87916BE7-AA29-4B93-8CB2-9B74D29DE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335" y="760061"/>
            <a:ext cx="4788376" cy="3214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0000CC"/>
              </a:buClr>
              <a:buSzPct val="130000"/>
              <a:buFont typeface="Wingdings" panose="05000000000000000000" pitchFamily="2" charset="2"/>
              <a:buNone/>
            </a:pPr>
            <a:r>
              <a:rPr lang="en-GB" altLang="fi-FI" sz="1596"/>
              <a:t>2. Is hydromorphological change significant?</a:t>
            </a:r>
          </a:p>
        </p:txBody>
      </p:sp>
      <p:sp>
        <p:nvSpPr>
          <p:cNvPr id="104479" name="Text Box 31">
            <a:extLst>
              <a:ext uri="{FF2B5EF4-FFF2-40B4-BE49-F238E27FC236}">
                <a16:creationId xmlns:a16="http://schemas.microsoft.com/office/drawing/2014/main" id="{333311F2-07D7-4A38-9218-437E44685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328" y="76007"/>
            <a:ext cx="3648287" cy="3214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0000CC"/>
              </a:buClr>
              <a:buSzPct val="130000"/>
              <a:buFont typeface="Wingdings" panose="05000000000000000000" pitchFamily="2" charset="2"/>
              <a:buNone/>
            </a:pPr>
            <a:r>
              <a:rPr lang="en-GB" altLang="fi-FI" sz="1596"/>
              <a:t>1. Is water body artificial?</a:t>
            </a:r>
          </a:p>
        </p:txBody>
      </p:sp>
      <p:sp>
        <p:nvSpPr>
          <p:cNvPr id="104480" name="Line 32">
            <a:extLst>
              <a:ext uri="{FF2B5EF4-FFF2-40B4-BE49-F238E27FC236}">
                <a16:creationId xmlns:a16="http://schemas.microsoft.com/office/drawing/2014/main" id="{2083916A-551C-46DD-A6B5-6985EB2502BA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8424" y="380030"/>
            <a:ext cx="0" cy="45603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 sz="1795"/>
          </a:p>
        </p:txBody>
      </p:sp>
      <p:sp>
        <p:nvSpPr>
          <p:cNvPr id="104481" name="Text Box 33">
            <a:extLst>
              <a:ext uri="{FF2B5EF4-FFF2-40B4-BE49-F238E27FC236}">
                <a16:creationId xmlns:a16="http://schemas.microsoft.com/office/drawing/2014/main" id="{2088FF87-F91B-48F4-BD2D-E8CD76566F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8693" y="183682"/>
            <a:ext cx="836066" cy="36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fi-FI" sz="1795" b="1">
                <a:solidFill>
                  <a:srgbClr val="339933"/>
                </a:solidFill>
              </a:rPr>
              <a:t>Yes</a:t>
            </a:r>
          </a:p>
        </p:txBody>
      </p:sp>
      <p:sp>
        <p:nvSpPr>
          <p:cNvPr id="104482" name="Line 34">
            <a:extLst>
              <a:ext uri="{FF2B5EF4-FFF2-40B4-BE49-F238E27FC236}">
                <a16:creationId xmlns:a16="http://schemas.microsoft.com/office/drawing/2014/main" id="{0D608D9B-A947-4289-995F-E044537D9DC4}"/>
              </a:ext>
            </a:extLst>
          </p:cNvPr>
          <p:cNvSpPr>
            <a:spLocks noChangeShapeType="1"/>
          </p:cNvSpPr>
          <p:nvPr/>
        </p:nvSpPr>
        <p:spPr bwMode="auto">
          <a:xfrm>
            <a:off x="6312747" y="335693"/>
            <a:ext cx="45603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04483" name="Text Box 35">
            <a:extLst>
              <a:ext uri="{FF2B5EF4-FFF2-40B4-BE49-F238E27FC236}">
                <a16:creationId xmlns:a16="http://schemas.microsoft.com/office/drawing/2014/main" id="{A13A71CD-3B21-41DD-8A3F-8988AAB67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2806" y="152012"/>
            <a:ext cx="2660209" cy="4053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altLang="fi-FI" sz="1995" b="1">
                <a:solidFill>
                  <a:srgbClr val="FFCC00"/>
                </a:solidFill>
              </a:rPr>
              <a:t>ARTIFICIAL</a:t>
            </a:r>
          </a:p>
        </p:txBody>
      </p:sp>
      <p:sp>
        <p:nvSpPr>
          <p:cNvPr id="104484" name="Line 36">
            <a:extLst>
              <a:ext uri="{FF2B5EF4-FFF2-40B4-BE49-F238E27FC236}">
                <a16:creationId xmlns:a16="http://schemas.microsoft.com/office/drawing/2014/main" id="{9D297848-2479-4513-AC84-2C87AF532C7B}"/>
              </a:ext>
            </a:extLst>
          </p:cNvPr>
          <p:cNvSpPr>
            <a:spLocks noChangeShapeType="1"/>
          </p:cNvSpPr>
          <p:nvPr/>
        </p:nvSpPr>
        <p:spPr bwMode="auto">
          <a:xfrm>
            <a:off x="5172657" y="335693"/>
            <a:ext cx="38003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04485" name="Rectangle 37">
            <a:extLst>
              <a:ext uri="{FF2B5EF4-FFF2-40B4-BE49-F238E27FC236}">
                <a16:creationId xmlns:a16="http://schemas.microsoft.com/office/drawing/2014/main" id="{5D7C1377-BECA-489B-896E-84FFDD610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5701" y="432284"/>
            <a:ext cx="459210" cy="367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fi-FI" sz="1795" b="1">
                <a:solidFill>
                  <a:srgbClr val="FF3300"/>
                </a:solidFill>
              </a:rPr>
              <a:t>No</a:t>
            </a:r>
          </a:p>
        </p:txBody>
      </p:sp>
      <p:sp>
        <p:nvSpPr>
          <p:cNvPr id="104486" name="Line 38">
            <a:extLst>
              <a:ext uri="{FF2B5EF4-FFF2-40B4-BE49-F238E27FC236}">
                <a16:creationId xmlns:a16="http://schemas.microsoft.com/office/drawing/2014/main" id="{74DEE0D6-8896-4521-85E0-432B7F4864A2}"/>
              </a:ext>
            </a:extLst>
          </p:cNvPr>
          <p:cNvSpPr>
            <a:spLocks noChangeShapeType="1"/>
          </p:cNvSpPr>
          <p:nvPr/>
        </p:nvSpPr>
        <p:spPr bwMode="auto">
          <a:xfrm>
            <a:off x="8972956" y="988078"/>
            <a:ext cx="0" cy="509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 sz="1795"/>
          </a:p>
        </p:txBody>
      </p:sp>
      <p:sp>
        <p:nvSpPr>
          <p:cNvPr id="104487" name="Text Box 39">
            <a:extLst>
              <a:ext uri="{FF2B5EF4-FFF2-40B4-BE49-F238E27FC236}">
                <a16:creationId xmlns:a16="http://schemas.microsoft.com/office/drawing/2014/main" id="{F4EBEFEB-CB5E-4A62-A257-6DB8E4791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4938" y="1520120"/>
            <a:ext cx="1292102" cy="335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sq-AL" altLang="fi-FI" sz="1596" b="1">
              <a:solidFill>
                <a:srgbClr val="339933"/>
              </a:solidFill>
            </a:endParaRPr>
          </a:p>
        </p:txBody>
      </p:sp>
      <p:sp>
        <p:nvSpPr>
          <p:cNvPr id="104488" name="Line 40">
            <a:extLst>
              <a:ext uri="{FF2B5EF4-FFF2-40B4-BE49-F238E27FC236}">
                <a16:creationId xmlns:a16="http://schemas.microsoft.com/office/drawing/2014/main" id="{AF0CC406-C1EB-483A-B6A4-C66EE329D33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8424" y="1292102"/>
            <a:ext cx="0" cy="38003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04489" name="Text Box 41">
            <a:extLst>
              <a:ext uri="{FF2B5EF4-FFF2-40B4-BE49-F238E27FC236}">
                <a16:creationId xmlns:a16="http://schemas.microsoft.com/office/drawing/2014/main" id="{06452977-D4CD-473B-9EBF-C11150853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8693" y="1716469"/>
            <a:ext cx="1292102" cy="36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fi-FI" sz="1795" b="1">
                <a:solidFill>
                  <a:srgbClr val="339933"/>
                </a:solidFill>
              </a:rPr>
              <a:t>Yes</a:t>
            </a:r>
          </a:p>
        </p:txBody>
      </p:sp>
      <p:sp>
        <p:nvSpPr>
          <p:cNvPr id="104490" name="Line 42">
            <a:extLst>
              <a:ext uri="{FF2B5EF4-FFF2-40B4-BE49-F238E27FC236}">
                <a16:creationId xmlns:a16="http://schemas.microsoft.com/office/drawing/2014/main" id="{90092275-A651-4764-88F6-2A8A54AA126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84729" y="988078"/>
            <a:ext cx="38003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 sz="1795"/>
          </a:p>
        </p:txBody>
      </p:sp>
      <p:sp>
        <p:nvSpPr>
          <p:cNvPr id="104491" name="Line 43">
            <a:extLst>
              <a:ext uri="{FF2B5EF4-FFF2-40B4-BE49-F238E27FC236}">
                <a16:creationId xmlns:a16="http://schemas.microsoft.com/office/drawing/2014/main" id="{5A411DF1-4AE4-4C66-B4DC-F5A608253987}"/>
              </a:ext>
            </a:extLst>
          </p:cNvPr>
          <p:cNvSpPr>
            <a:spLocks noChangeShapeType="1"/>
          </p:cNvSpPr>
          <p:nvPr/>
        </p:nvSpPr>
        <p:spPr bwMode="auto">
          <a:xfrm>
            <a:off x="6920795" y="988078"/>
            <a:ext cx="205216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i-FI" sz="1795"/>
          </a:p>
        </p:txBody>
      </p:sp>
      <p:sp>
        <p:nvSpPr>
          <p:cNvPr id="104492" name="Text Box 44">
            <a:extLst>
              <a:ext uri="{FF2B5EF4-FFF2-40B4-BE49-F238E27FC236}">
                <a16:creationId xmlns:a16="http://schemas.microsoft.com/office/drawing/2014/main" id="{7B9F9284-6C9A-4231-B50A-BC7F6C5FE6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2448" y="1990407"/>
            <a:ext cx="1292102" cy="365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altLang="fi-FI" sz="1795" b="1">
                <a:solidFill>
                  <a:srgbClr val="FF3300"/>
                </a:solidFill>
              </a:rPr>
              <a:t>No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67A7C-1D0A-4021-B135-05BB48E25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2B64A-7A1B-46CD-A8BB-3504D6F9F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Next </a:t>
            </a:r>
            <a:r>
              <a:rPr lang="fi-FI" dirty="0" err="1"/>
              <a:t>slides</a:t>
            </a:r>
            <a:r>
              <a:rPr lang="fi-FI" dirty="0"/>
              <a:t> </a:t>
            </a:r>
            <a:r>
              <a:rPr lang="fi-FI" dirty="0" err="1"/>
              <a:t>only</a:t>
            </a:r>
            <a:r>
              <a:rPr lang="fi-FI" dirty="0"/>
              <a:t> </a:t>
            </a:r>
            <a:r>
              <a:rPr lang="fi-FI" dirty="0" err="1"/>
              <a:t>optional</a:t>
            </a:r>
            <a:r>
              <a:rPr lang="fi-FI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306514286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86e9e2e-4460-4a22-b871-49d38a6c2a3a" xsi:nil="true"/>
    <lcf76f155ced4ddcb4097134ff3c332f xmlns="de5d75f4-3979-4aca-be78-5b6a0df91ac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6C78787E1045E43A56E5551CAB9D461" ma:contentTypeVersion="13" ma:contentTypeDescription="Luo uusi asiakirja." ma:contentTypeScope="" ma:versionID="51b69a9d9308e3dd4ef90df78f319831">
  <xsd:schema xmlns:xsd="http://www.w3.org/2001/XMLSchema" xmlns:xs="http://www.w3.org/2001/XMLSchema" xmlns:p="http://schemas.microsoft.com/office/2006/metadata/properties" xmlns:ns2="de5d75f4-3979-4aca-be78-5b6a0df91ac3" xmlns:ns3="386e9e2e-4460-4a22-b871-49d38a6c2a3a" targetNamespace="http://schemas.microsoft.com/office/2006/metadata/properties" ma:root="true" ma:fieldsID="d2cf27d84fc9a5b61939d38a0d5bc64c" ns2:_="" ns3:_="">
    <xsd:import namespace="de5d75f4-3979-4aca-be78-5b6a0df91ac3"/>
    <xsd:import namespace="386e9e2e-4460-4a22-b871-49d38a6c2a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5d75f4-3979-4aca-be78-5b6a0df91a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Kuvien tunnisteet" ma:readOnly="false" ma:fieldId="{5cf76f15-5ced-4ddc-b409-7134ff3c332f}" ma:taxonomyMulti="true" ma:sspId="f0c6d1fd-3a9d-41b9-87db-5b8f164e01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6e9e2e-4460-4a22-b871-49d38a6c2a3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89afe811-a16f-4e87-8c36-eca29b7bbccb}" ma:internalName="TaxCatchAll" ma:showField="CatchAllData" ma:web="386e9e2e-4460-4a22-b871-49d38a6c2a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CC73B5-13B6-4A64-9B2F-9F65EDB7A110}">
  <ds:schemaRefs>
    <ds:schemaRef ds:uri="http://www.w3.org/XML/1998/namespace"/>
    <ds:schemaRef ds:uri="http://purl.org/dc/dcmitype/"/>
    <ds:schemaRef ds:uri="386e9e2e-4460-4a22-b871-49d38a6c2a3a"/>
    <ds:schemaRef ds:uri="http://schemas.microsoft.com/office/infopath/2007/PartnerControls"/>
    <ds:schemaRef ds:uri="http://purl.org/dc/terms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de5d75f4-3979-4aca-be78-5b6a0df91ac3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33204DE-D75E-4653-911E-C0DC5416EC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5d75f4-3979-4aca-be78-5b6a0df91ac3"/>
    <ds:schemaRef ds:uri="386e9e2e-4460-4a22-b871-49d38a6c2a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6AB3A10-6842-4F59-ADBE-83283015BB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2988</Words>
  <Application>Microsoft Office PowerPoint</Application>
  <PresentationFormat>Custom</PresentationFormat>
  <Paragraphs>538</Paragraphs>
  <Slides>54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0" baseType="lpstr">
      <vt:lpstr>Arial</vt:lpstr>
      <vt:lpstr>Calibri</vt:lpstr>
      <vt:lpstr>Times New Roman</vt:lpstr>
      <vt:lpstr>Wingdings</vt:lpstr>
      <vt:lpstr>Ofis Teması</vt:lpstr>
      <vt:lpstr>Document</vt:lpstr>
      <vt:lpstr>PowerPoint Presentation</vt:lpstr>
      <vt:lpstr>Aim of the meeting</vt:lpstr>
      <vt:lpstr>Role of hydromorhpology in WFD </vt:lpstr>
      <vt:lpstr>Hydromorphology in WFD</vt:lpstr>
      <vt:lpstr>Natural waterbodies</vt:lpstr>
      <vt:lpstr>Heavily modified and artificial</vt:lpstr>
      <vt:lpstr>PowerPoint Presentation</vt:lpstr>
      <vt:lpstr>PowerPoint Presentation</vt:lpstr>
      <vt:lpstr>PowerPoint Presentation</vt:lpstr>
      <vt:lpstr>PowerPoint Presentation</vt:lpstr>
      <vt:lpstr>1. Is waterbody artificial?</vt:lpstr>
      <vt:lpstr>PowerPoint Presentation</vt:lpstr>
      <vt:lpstr>2. Is hydromorphological change significant?</vt:lpstr>
      <vt:lpstr>PowerPoint Presentation</vt:lpstr>
      <vt:lpstr>3. Is ecological status good?</vt:lpstr>
      <vt:lpstr>PowerPoint Presentation</vt:lpstr>
      <vt:lpstr>4. Is lowered status based on physical modifications of water bodies?</vt:lpstr>
      <vt:lpstr>Impacts of lake water level regulation Lake Oulujärvi</vt:lpstr>
      <vt:lpstr>PowerPoint Presentation</vt:lpstr>
      <vt:lpstr>PowerPoint Presentation</vt:lpstr>
      <vt:lpstr>PowerPoint Presentation</vt:lpstr>
      <vt:lpstr>5. Is it possible to reach a good ecological status without any significant effects on use of water body (art. 4 (3))?</vt:lpstr>
      <vt:lpstr>PowerPoint Presentation</vt:lpstr>
      <vt:lpstr>6. Is it possible to reach benefits enabled by physical modifications by other means (art. 4 (3))?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Defing hydromorphological status in coastal waters</vt:lpstr>
      <vt:lpstr>PowerPoint Presentation</vt:lpstr>
      <vt:lpstr>PowerPoint Presentation</vt:lpstr>
      <vt:lpstr>River HyMo-status assessment parameters</vt:lpstr>
      <vt:lpstr>River HyMo-parameter suggestions to WFD assessment in 6Basins</vt:lpstr>
      <vt:lpstr>Lakes HyMo-status assessment parameters</vt:lpstr>
      <vt:lpstr>Lake HyMo-parameter suggestions to WFD assessment in 6basins</vt:lpstr>
      <vt:lpstr>Transitional river HyMo-status assessment parameters</vt:lpstr>
      <vt:lpstr>Transitional river HyMo-parameter suggestions to WFD assessment in 6basins</vt:lpstr>
      <vt:lpstr>Transitional lakes HyMo-status assessment parameters</vt:lpstr>
      <vt:lpstr>Transitional lake HyMo-parameter suggestions to WFD assessment in 6basins</vt:lpstr>
      <vt:lpstr>Coastal HyMo-status assessment parameters and WFD suggestions</vt:lpstr>
      <vt:lpstr>PowerPoint Presentation</vt:lpstr>
      <vt:lpstr>Defining Environmental objectives</vt:lpstr>
      <vt:lpstr>PowerPoint Presentation</vt:lpstr>
      <vt:lpstr>PowerPoint Presentation</vt:lpstr>
      <vt:lpstr>Examples of restoration measures in rivers</vt:lpstr>
      <vt:lpstr>PowerPoint Presentation</vt:lpstr>
      <vt:lpstr>Proposal of AWB/HMWB designation</vt:lpstr>
      <vt:lpstr>Rivers – HMWB/AWB designation suggestions in 6basins</vt:lpstr>
      <vt:lpstr>Lakes – HMWB/AWB designation suggestions in 6basins</vt:lpstr>
      <vt:lpstr>Transitional rivers – HMWB/AWB designation suggestions in 6basins</vt:lpstr>
      <vt:lpstr>Transitional lakes – HMWB/AWB designation suggestions in 6basins</vt:lpstr>
      <vt:lpstr>Coastal waters – HMWB/AWB designation suggestions in 6basins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Matkakone 1</dc:creator>
  <cp:lastModifiedBy>Matkakone 1</cp:lastModifiedBy>
  <cp:revision>49</cp:revision>
  <dcterms:created xsi:type="dcterms:W3CDTF">2022-05-25T15:44:38Z</dcterms:created>
  <dcterms:modified xsi:type="dcterms:W3CDTF">2022-05-26T06:23:37Z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0x010100E6C78787E1045E43A56E5551CAB9D461</vt:lpwstr>
  </property>
</Properties>
</file>