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  <p:sldMasterId id="2147483800" r:id="rId5"/>
    <p:sldMasterId id="2147483832" r:id="rId6"/>
  </p:sldMasterIdLst>
  <p:notesMasterIdLst>
    <p:notesMasterId r:id="rId24"/>
  </p:notesMasterIdLst>
  <p:handoutMasterIdLst>
    <p:handoutMasterId r:id="rId25"/>
  </p:handoutMasterIdLst>
  <p:sldIdLst>
    <p:sldId id="256" r:id="rId7"/>
    <p:sldId id="409" r:id="rId8"/>
    <p:sldId id="410" r:id="rId9"/>
    <p:sldId id="414" r:id="rId10"/>
    <p:sldId id="403" r:id="rId11"/>
    <p:sldId id="413" r:id="rId12"/>
    <p:sldId id="404" r:id="rId13"/>
    <p:sldId id="437" r:id="rId14"/>
    <p:sldId id="438" r:id="rId15"/>
    <p:sldId id="439" r:id="rId16"/>
    <p:sldId id="443" r:id="rId17"/>
    <p:sldId id="441" r:id="rId18"/>
    <p:sldId id="442" r:id="rId19"/>
    <p:sldId id="440" r:id="rId20"/>
    <p:sldId id="412" r:id="rId21"/>
    <p:sldId id="258" r:id="rId22"/>
    <p:sldId id="399" r:id="rId23"/>
  </p:sldIdLst>
  <p:sldSz cx="9144000" cy="5143500" type="screen16x9"/>
  <p:notesSz cx="9928225" cy="6797675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0">
          <p15:clr>
            <a:srgbClr val="A4A3A4"/>
          </p15:clr>
        </p15:guide>
        <p15:guide id="2" orient="horz" pos="3066">
          <p15:clr>
            <a:srgbClr val="A4A3A4"/>
          </p15:clr>
        </p15:guide>
        <p15:guide id="3" orient="horz" pos="2736">
          <p15:clr>
            <a:srgbClr val="A4A3A4"/>
          </p15:clr>
        </p15:guide>
        <p15:guide id="4" orient="horz" pos="826">
          <p15:clr>
            <a:srgbClr val="A4A3A4"/>
          </p15:clr>
        </p15:guide>
        <p15:guide id="5" pos="726">
          <p15:clr>
            <a:srgbClr val="A4A3A4"/>
          </p15:clr>
        </p15:guide>
        <p15:guide id="6" pos="5034">
          <p15:clr>
            <a:srgbClr val="A4A3A4"/>
          </p15:clr>
        </p15:guide>
        <p15:guide id="7" pos="144">
          <p15:clr>
            <a:srgbClr val="A4A3A4"/>
          </p15:clr>
        </p15:guide>
        <p15:guide id="8" pos="5272">
          <p15:clr>
            <a:srgbClr val="A4A3A4"/>
          </p15:clr>
        </p15:guide>
        <p15:guide id="9" pos="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2">
          <p15:clr>
            <a:srgbClr val="A4A3A4"/>
          </p15:clr>
        </p15:guide>
        <p15:guide id="2" pos="3110">
          <p15:clr>
            <a:srgbClr val="A4A3A4"/>
          </p15:clr>
        </p15:guide>
        <p15:guide id="3" pos="312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hor" initials="A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ABA395"/>
    <a:srgbClr val="009900"/>
    <a:srgbClr val="148A29"/>
    <a:srgbClr val="0000FF"/>
    <a:srgbClr val="00CC00"/>
    <a:srgbClr val="FF0000"/>
    <a:srgbClr val="1AB233"/>
    <a:srgbClr val="189DF8"/>
    <a:srgbClr val="84D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eematyyli 1 - Korostu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eematyyli 1 - Korostu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eematyyli 2 - Korostu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Vaalea tyyli 1 - Korost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Normaali tyyl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Ei tyyliä, taulukon ruudukko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Vaalea tyyli 3 - Korostu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Vaalea tyyli 3 - Korostus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Normaali tyyli 4 - Korostu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FABFCF23-3B69-468F-B69F-88F6DE6A72F2}" styleName="Normaali tyyli 1 - Korostu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6D9F66E-5EB9-4882-86FB-DCBF35E3C3E4}" styleName="Normaali tyyli 4 - Korostu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0" autoAdjust="0"/>
    <p:restoredTop sz="93817" autoAdjust="0"/>
  </p:normalViewPr>
  <p:slideViewPr>
    <p:cSldViewPr snapToGrid="0" snapToObjects="1">
      <p:cViewPr varScale="1">
        <p:scale>
          <a:sx n="105" d="100"/>
          <a:sy n="105" d="100"/>
        </p:scale>
        <p:origin x="144" y="72"/>
      </p:cViewPr>
      <p:guideLst>
        <p:guide orient="horz" pos="330"/>
        <p:guide orient="horz" pos="3066"/>
        <p:guide orient="horz" pos="2736"/>
        <p:guide orient="horz" pos="826"/>
        <p:guide pos="726"/>
        <p:guide pos="5034"/>
        <p:guide pos="144"/>
        <p:guide pos="5272"/>
        <p:guide pos="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>
      <p:cViewPr varScale="1">
        <p:scale>
          <a:sx n="132" d="100"/>
          <a:sy n="132" d="100"/>
        </p:scale>
        <p:origin x="-1518" y="-84"/>
      </p:cViewPr>
      <p:guideLst>
        <p:guide orient="horz" pos="2142"/>
        <p:guide pos="3110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1" y="3"/>
            <a:ext cx="4302230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5623706" y="3"/>
            <a:ext cx="4302230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0AE55-0C82-4D57-9F91-4CBA3D6DD7AB}" type="datetimeFigureOut">
              <a:rPr lang="fi-FI" smtClean="0"/>
              <a:pPr/>
              <a:t>27.5.2022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11" y="6456618"/>
            <a:ext cx="4302230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5623706" y="6456618"/>
            <a:ext cx="4302230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229EC-BD9E-4230-A4FC-5E6FBB0B4C7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7637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1" y="3"/>
            <a:ext cx="4302230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5623706" y="3"/>
            <a:ext cx="4302230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AA8FF-215C-472F-A8C7-7C757995D4A7}" type="datetimeFigureOut">
              <a:rPr lang="fi-FI" smtClean="0"/>
              <a:pPr/>
              <a:t>27.5.2022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0725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992824" y="3228898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11" y="6456618"/>
            <a:ext cx="4302230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5623706" y="6456618"/>
            <a:ext cx="4302230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C8229-B5CC-44AB-AB45-F2763324C7B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2576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buFont typeface="Courier New" pitchFamily="49" charset="0"/>
      <a:buChar char="o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buFont typeface="Arial" pitchFamily="34" charset="0"/>
      <a:buChar char="∙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AC8229-B5CC-44AB-AB45-F2763324C7BE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4087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AC8229-B5CC-44AB-AB45-F2763324C7BE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7480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, ei kuvaa, PETROO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" y="1"/>
            <a:ext cx="9141291" cy="5143499"/>
          </a:xfrm>
          <a:prstGeom prst="rect">
            <a:avLst/>
          </a:prstGeom>
        </p:spPr>
      </p:pic>
      <p:sp>
        <p:nvSpPr>
          <p:cNvPr id="5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1311275"/>
            <a:ext cx="6838950" cy="1983069"/>
          </a:xfrm>
        </p:spPr>
        <p:txBody>
          <a:bodyPr>
            <a:noAutofit/>
          </a:bodyPr>
          <a:lstStyle>
            <a:lvl1pPr algn="r">
              <a:lnSpc>
                <a:spcPts val="3600"/>
              </a:lnSpc>
              <a:defRPr lang="fi-FI" sz="3200" b="1" kern="1200" baseline="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KANSI, EI KUVAA, PETROOLI</a:t>
            </a:r>
            <a:br>
              <a:rPr lang="fi-FI" dirty="0"/>
            </a:br>
            <a:r>
              <a:rPr lang="fi-FI" dirty="0"/>
              <a:t>Esityksen nimi mustalla tekstillä </a:t>
            </a:r>
            <a:br>
              <a:rPr lang="fi-FI" dirty="0"/>
            </a:br>
            <a:r>
              <a:rPr lang="fi-FI" dirty="0"/>
              <a:t>yhdellä tai useammalla rivillä</a:t>
            </a:r>
          </a:p>
        </p:txBody>
      </p:sp>
      <p:sp>
        <p:nvSpPr>
          <p:cNvPr id="6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7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</a:t>
            </a:r>
            <a:br>
              <a:rPr lang="fi-FI" dirty="0"/>
            </a:br>
            <a:r>
              <a:rPr lang="fi-FI" dirty="0"/>
              <a:t>Suomen ympäristökeskus SYKE</a:t>
            </a:r>
            <a:br>
              <a:rPr lang="fi-FI" dirty="0"/>
            </a:br>
            <a:r>
              <a:rPr lang="fi-FI" dirty="0"/>
              <a:t>Tilaisuus &amp; päivämäärä</a:t>
            </a:r>
          </a:p>
        </p:txBody>
      </p:sp>
    </p:spTree>
    <p:extLst>
      <p:ext uri="{BB962C8B-B14F-4D97-AF65-F5344CB8AC3E}">
        <p14:creationId xmlns:p14="http://schemas.microsoft.com/office/powerpoint/2010/main" val="330349408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:Otsikko,ingressi,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0"/>
            <a:ext cx="9141293" cy="5143500"/>
          </a:xfrm>
          <a:prstGeom prst="rect">
            <a:avLst/>
          </a:prstGeom>
        </p:spPr>
      </p:pic>
      <p:sp>
        <p:nvSpPr>
          <p:cNvPr id="11" name="Tekstin paikkamerkki 10"/>
          <p:cNvSpPr>
            <a:spLocks noGrp="1"/>
          </p:cNvSpPr>
          <p:nvPr>
            <p:ph type="body" sz="quarter" idx="14" hasCustomPrompt="1"/>
          </p:nvPr>
        </p:nvSpPr>
        <p:spPr>
          <a:xfrm>
            <a:off x="1152526" y="1311276"/>
            <a:ext cx="6838951" cy="594122"/>
          </a:xfrm>
        </p:spPr>
        <p:txBody>
          <a:bodyPr/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Alaotsikko tai ingressi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1152526" y="2116899"/>
            <a:ext cx="6838950" cy="275037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>
    <p:fade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:Otsikko,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0"/>
            <a:ext cx="9141293" cy="5143500"/>
          </a:xfrm>
          <a:prstGeom prst="rect">
            <a:avLst/>
          </a:prstGeom>
        </p:spPr>
      </p:pic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</p:spTree>
  </p:cSld>
  <p:clrMapOvr>
    <a:masterClrMapping/>
  </p:clrMapOvr>
  <p:transition>
    <p:fade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:Otsikko,2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0"/>
            <a:ext cx="9141293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152525" y="523174"/>
            <a:ext cx="6838950" cy="781838"/>
          </a:xfrm>
        </p:spPr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4496846" y="1311276"/>
            <a:ext cx="3494631" cy="3556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1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152180" y="1311276"/>
            <a:ext cx="3206878" cy="3556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</p:spTree>
  </p:cSld>
  <p:clrMapOvr>
    <a:masterClrMapping/>
  </p:clrMapOvr>
  <p:transition>
    <p:fade/>
  </p:transition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:Otsikko,ingressi,2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0"/>
            <a:ext cx="9141293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152526" y="523874"/>
            <a:ext cx="6838950" cy="787401"/>
          </a:xfrm>
        </p:spPr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4597052" y="1763101"/>
            <a:ext cx="3394424" cy="3104174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Arial" pitchFamily="34" charset="0"/>
              <a:buChar char="●"/>
              <a:tabLst/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1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152527" y="1763099"/>
            <a:ext cx="3281689" cy="3104175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4" name="Tekstin paikkamerkki 10"/>
          <p:cNvSpPr>
            <a:spLocks noGrp="1"/>
          </p:cNvSpPr>
          <p:nvPr>
            <p:ph type="body" sz="quarter" idx="14" hasCustomPrompt="1"/>
          </p:nvPr>
        </p:nvSpPr>
        <p:spPr>
          <a:xfrm>
            <a:off x="1152526" y="1311274"/>
            <a:ext cx="6838950" cy="396083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Alaotsikko tai ingressi</a:t>
            </a:r>
          </a:p>
        </p:txBody>
      </p:sp>
    </p:spTree>
  </p:cSld>
  <p:clrMapOvr>
    <a:masterClrMapping/>
  </p:clrMapOvr>
  <p:transition>
    <p:fade/>
  </p:transition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:Otsikko,sisältö,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0"/>
            <a:ext cx="9141293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152526" y="523874"/>
            <a:ext cx="6838950" cy="787401"/>
          </a:xfrm>
        </p:spPr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3845491" y="1311275"/>
            <a:ext cx="4145985" cy="303212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i="1" baseline="0">
                <a:solidFill>
                  <a:srgbClr val="FF0000"/>
                </a:solidFill>
              </a:defRPr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Lisää taulukko, kuva, </a:t>
            </a:r>
            <a:r>
              <a:rPr lang="fi-FI" dirty="0" err="1"/>
              <a:t>graafi</a:t>
            </a:r>
            <a:r>
              <a:rPr lang="fi-FI" dirty="0"/>
              <a:t> tai </a:t>
            </a:r>
            <a:r>
              <a:rPr lang="fi-FI" dirty="0" err="1"/>
              <a:t>SmartArt</a:t>
            </a:r>
            <a:r>
              <a:rPr lang="fi-FI" dirty="0"/>
              <a:t> kaavio napsauttamalla kuvaketta.</a:t>
            </a:r>
          </a:p>
        </p:txBody>
      </p:sp>
      <p:sp>
        <p:nvSpPr>
          <p:cNvPr id="11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152526" y="1311274"/>
            <a:ext cx="2555378" cy="3032127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</p:spTree>
  </p:cSld>
  <p:clrMapOvr>
    <a:masterClrMapping/>
  </p:clrMapOvr>
  <p:transition>
    <p:fade/>
  </p:transition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0"/>
            <a:ext cx="9141293" cy="5143500"/>
          </a:xfrm>
          <a:prstGeom prst="rect">
            <a:avLst/>
          </a:prstGeom>
        </p:spPr>
      </p:pic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1152527" y="4343400"/>
            <a:ext cx="6838949" cy="523876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buNone/>
              <a:defRPr sz="1600" b="0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Kuvateksti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Sisällön paikkamerkki 3"/>
          <p:cNvSpPr>
            <a:spLocks noGrp="1"/>
          </p:cNvSpPr>
          <p:nvPr>
            <p:ph sz="half" idx="13" hasCustomPrompt="1"/>
          </p:nvPr>
        </p:nvSpPr>
        <p:spPr>
          <a:xfrm>
            <a:off x="1152526" y="1311274"/>
            <a:ext cx="6838950" cy="294131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b="0" i="1">
                <a:solidFill>
                  <a:srgbClr val="FF0000"/>
                </a:solidFill>
              </a:defRPr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Lisää taulukko, kuva, </a:t>
            </a:r>
            <a:r>
              <a:rPr lang="fi-FI" dirty="0" err="1"/>
              <a:t>graafi</a:t>
            </a:r>
            <a:r>
              <a:rPr lang="fi-FI" dirty="0"/>
              <a:t> tai </a:t>
            </a:r>
            <a:r>
              <a:rPr lang="fi-FI" dirty="0" err="1"/>
              <a:t>SmartArt</a:t>
            </a:r>
            <a:r>
              <a:rPr lang="fi-FI" dirty="0"/>
              <a:t> kaavio napsauttamalla kuvaketta.</a:t>
            </a:r>
          </a:p>
        </p:txBody>
      </p:sp>
      <p:sp>
        <p:nvSpPr>
          <p:cNvPr id="10" name="Otsikko 9"/>
          <p:cNvSpPr>
            <a:spLocks noGrp="1"/>
          </p:cNvSpPr>
          <p:nvPr>
            <p:ph type="title" hasCustomPrompt="1"/>
          </p:nvPr>
        </p:nvSpPr>
        <p:spPr>
          <a:xfrm>
            <a:off x="1152526" y="523875"/>
            <a:ext cx="6838950" cy="787400"/>
          </a:xfrm>
        </p:spPr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</p:spTree>
  </p:cSld>
  <p:clrMapOvr>
    <a:masterClrMapping/>
  </p:clrMapOvr>
  <p:transition>
    <p:fade/>
  </p:transition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: Otsikko,teksti,pyöreä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0"/>
            <a:ext cx="9141293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152525" y="523874"/>
            <a:ext cx="6838950" cy="787401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kstin paikkamerkki 10"/>
          <p:cNvSpPr>
            <a:spLocks noGrp="1"/>
          </p:cNvSpPr>
          <p:nvPr>
            <p:ph type="body" sz="quarter" idx="14" hasCustomPrompt="1"/>
          </p:nvPr>
        </p:nvSpPr>
        <p:spPr>
          <a:xfrm>
            <a:off x="1152526" y="1311273"/>
            <a:ext cx="2730542" cy="3032126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1" name="Kuvan paikkamerkki 7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091831" y="1352811"/>
            <a:ext cx="2929406" cy="2929406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kuva napsauttamalla kuvaketta. </a:t>
            </a:r>
            <a:br>
              <a:rPr lang="fi-FI" dirty="0"/>
            </a:br>
            <a:r>
              <a:rPr lang="fi-FI" dirty="0"/>
              <a:t>Halutessasi muuttaa kuvan rajausta aktivoi </a:t>
            </a:r>
            <a:br>
              <a:rPr lang="fi-FI" dirty="0"/>
            </a:br>
            <a:r>
              <a:rPr lang="fi-FI" dirty="0"/>
              <a:t>kuvalaatikko ja valitse </a:t>
            </a:r>
            <a:r>
              <a:rPr lang="fi-FI" dirty="0" err="1"/>
              <a:t>Muotoile-välilehdeltä</a:t>
            </a:r>
            <a:r>
              <a:rPr lang="fi-FI" dirty="0"/>
              <a:t> ’</a:t>
            </a:r>
            <a:br>
              <a:rPr lang="fi-FI" dirty="0"/>
            </a:br>
            <a:r>
              <a:rPr lang="fi-FI" dirty="0"/>
              <a:t>Rajaa’ työkalu &gt; voit siirtää kuvaa tai skaalata </a:t>
            </a:r>
            <a:br>
              <a:rPr lang="fi-FI" dirty="0"/>
            </a:br>
            <a:r>
              <a:rPr lang="fi-FI" dirty="0"/>
              <a:t>sitä suuremmaksi pallon sisällä. 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</a:t>
            </a:r>
            <a:br>
              <a:rPr lang="fi-FI" dirty="0"/>
            </a:br>
            <a:r>
              <a:rPr lang="fi-FI" dirty="0"/>
              <a:t>kulmissa olevista vaaleista palloista. Kun rajaus/</a:t>
            </a:r>
            <a:br>
              <a:rPr lang="fi-FI" dirty="0"/>
            </a:br>
            <a:r>
              <a:rPr lang="fi-FI" dirty="0"/>
              <a:t>skaalaus on sopiva, klikkaa kuvan ulkopuolelle.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 </a:t>
            </a:r>
            <a:br>
              <a:rPr lang="fi-FI" dirty="0"/>
            </a:br>
            <a:r>
              <a:rPr lang="fi-FI" dirty="0"/>
              <a:t>ja poista se </a:t>
            </a:r>
            <a:r>
              <a:rPr lang="fi-FI" dirty="0" err="1"/>
              <a:t>Delete-näppäimellä</a:t>
            </a:r>
            <a:r>
              <a:rPr lang="fi-FI" dirty="0"/>
              <a:t>. Klikkaa </a:t>
            </a:r>
            <a:br>
              <a:rPr lang="fi-FI" dirty="0"/>
            </a:br>
            <a:r>
              <a:rPr lang="fi-FI" dirty="0"/>
              <a:t>kuvaketta lisätäksesi uuden kuvan.</a:t>
            </a:r>
          </a:p>
        </p:txBody>
      </p:sp>
    </p:spTree>
    <p:extLst>
      <p:ext uri="{BB962C8B-B14F-4D97-AF65-F5344CB8AC3E}">
        <p14:creationId xmlns:p14="http://schemas.microsoft.com/office/powerpoint/2010/main" val="52096161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sisältä,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0"/>
            <a:ext cx="9141293" cy="5143500"/>
          </a:xfrm>
          <a:prstGeom prst="rect">
            <a:avLst/>
          </a:prstGeom>
        </p:spPr>
      </p:pic>
      <p:sp>
        <p:nvSpPr>
          <p:cNvPr id="8" name="Kuvan paikkamerkki 7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648734" y="0"/>
            <a:ext cx="4495267" cy="5143500"/>
          </a:xfrm>
          <a:prstGeom prst="rect">
            <a:avLst/>
          </a:prstGeom>
          <a:ln w="19050">
            <a:noFill/>
          </a:ln>
          <a:effectLst/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  <a:effectLst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kuva napsauttamalla kuvaketta.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Halutessasi muuttaa kuvan rajausta aktivoi kuvalaatikko ja </a:t>
            </a:r>
            <a:br>
              <a:rPr lang="fi-FI" dirty="0"/>
            </a:br>
            <a:r>
              <a:rPr lang="fi-FI" dirty="0"/>
              <a:t>valitse </a:t>
            </a:r>
            <a:r>
              <a:rPr lang="fi-FI" dirty="0" err="1"/>
              <a:t>muotoile-välilehdeltä</a:t>
            </a:r>
            <a:r>
              <a:rPr lang="fi-FI" dirty="0"/>
              <a:t> ’Rajaa’ työkalu </a:t>
            </a:r>
            <a:br>
              <a:rPr lang="fi-FI" dirty="0"/>
            </a:br>
            <a:r>
              <a:rPr lang="fi-FI" dirty="0"/>
              <a:t>&gt; voit siirtää kuvaa tai skaalata sitä suuremmaksi laatikon sisällä.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</a:t>
            </a:r>
            <a:br>
              <a:rPr lang="fi-FI" dirty="0"/>
            </a:br>
            <a:r>
              <a:rPr lang="fi-FI" dirty="0"/>
              <a:t>olevista vaaleista palloista. </a:t>
            </a:r>
            <a:br>
              <a:rPr lang="fi-FI" dirty="0"/>
            </a:br>
            <a:r>
              <a:rPr lang="fi-FI" dirty="0"/>
              <a:t>Kun rajaus/skaalaus on sopiva, klikkaa kuvan ulkopuolelle.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 ja poista se </a:t>
            </a:r>
            <a:r>
              <a:rPr lang="fi-FI" dirty="0" err="1"/>
              <a:t>Delete-näppäimellä</a:t>
            </a:r>
            <a:r>
              <a:rPr lang="fi-FI" dirty="0"/>
              <a:t>. Klikkaa kuvaketta lisätäksesi uuden kuvan.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152527" y="1311276"/>
            <a:ext cx="3496207" cy="3556000"/>
          </a:xfrm>
        </p:spPr>
        <p:txBody>
          <a:bodyPr>
            <a:noAutofit/>
          </a:bodyPr>
          <a:lstStyle>
            <a:lvl1pPr>
              <a:buClr>
                <a:schemeClr val="accent2">
                  <a:lumMod val="75000"/>
                </a:schemeClr>
              </a:buClr>
              <a:defRPr sz="2000">
                <a:solidFill>
                  <a:schemeClr val="tx1"/>
                </a:solidFill>
              </a:defRPr>
            </a:lvl1pPr>
            <a:lvl2pPr>
              <a:buClr>
                <a:schemeClr val="accent2">
                  <a:lumMod val="75000"/>
                </a:schemeClr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1600">
                <a:solidFill>
                  <a:schemeClr val="tx1"/>
                </a:solidFill>
              </a:defRPr>
            </a:lvl3pPr>
            <a:lvl4pPr>
              <a:buNone/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, 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3103061"/>
            <a:ext cx="6838950" cy="1248906"/>
          </a:xfrm>
        </p:spPr>
        <p:txBody>
          <a:bodyPr anchor="b" anchorCtr="0">
            <a:noAutofit/>
          </a:bodyPr>
          <a:lstStyle>
            <a:lvl1pPr algn="r">
              <a:lnSpc>
                <a:spcPts val="2800"/>
              </a:lnSpc>
              <a:defRPr lang="fi-FI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Esitystä elävöittävät ja keventävät </a:t>
            </a:r>
            <a:r>
              <a:rPr lang="fi-FI" dirty="0" err="1"/>
              <a:t>välidiat</a:t>
            </a:r>
            <a:r>
              <a:rPr lang="fi-FI" dirty="0"/>
              <a:t>.</a:t>
            </a:r>
            <a:br>
              <a:rPr lang="fi-FI" dirty="0"/>
            </a:br>
            <a:r>
              <a:rPr lang="fi-FI" dirty="0" err="1"/>
              <a:t>Välidiassa</a:t>
            </a:r>
            <a:r>
              <a:rPr lang="fi-FI" dirty="0"/>
              <a:t> voi väripohjan (ja pallokuvan) sijaan olla iso kuva ja lyhyt tekstinosto.</a:t>
            </a: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401045" y="4343399"/>
            <a:ext cx="342900" cy="250029"/>
          </a:xfrm>
        </p:spPr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Kuvan paikkamerkki 7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" y="0"/>
            <a:ext cx="9151200" cy="5143500"/>
          </a:xfrm>
          <a:prstGeom prst="rect">
            <a:avLst/>
          </a:prstGeom>
        </p:spPr>
        <p:txBody>
          <a:bodyPr lIns="180000" tIns="180000" rIns="18000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dian taustalle iso 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</a:t>
            </a:r>
            <a:br>
              <a:rPr lang="fi-FI" dirty="0"/>
            </a:br>
            <a:r>
              <a:rPr lang="fi-FI" dirty="0"/>
              <a:t>&gt; voit siirtää kuvaa tai skaalata sitä suuremmaksi valintalaatikon sisällä. </a:t>
            </a: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 Kun rajaus/skaalaus on sopiva, klikkaa kuvan ulkopuolelle. </a:t>
            </a:r>
            <a:br>
              <a:rPr lang="fi-FI" dirty="0"/>
            </a:br>
            <a:r>
              <a:rPr lang="fi-FI" dirty="0"/>
              <a:t>Tekstilaatikon saat näkyville, kun aktivoit kuvan ja valitset ’vie taakse’ (Muotoile &gt; Siirrä taaksepäin &gt; Vie taakse / </a:t>
            </a:r>
            <a:br>
              <a:rPr lang="fi-FI" dirty="0"/>
            </a:br>
            <a:r>
              <a:rPr lang="fi-FI" dirty="0"/>
              <a:t>hiiren oikea painike &gt; Vie taakse).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kuva, tuo kuva eteen, poista kuva </a:t>
            </a:r>
            <a:r>
              <a:rPr lang="fi-FI" dirty="0" err="1"/>
              <a:t>Delete-näppäimellä</a:t>
            </a:r>
            <a:r>
              <a:rPr lang="fi-FI" dirty="0"/>
              <a:t> ja klikkaa kuvaketta lisätäksesi uuden kuvan.</a:t>
            </a:r>
            <a:br>
              <a:rPr lang="fi-FI" dirty="0"/>
            </a:br>
            <a:r>
              <a:rPr lang="fi-FI" dirty="0"/>
              <a:t>Muista viedä kuva taakse, että tekstit näkyvät.</a:t>
            </a:r>
          </a:p>
        </p:txBody>
      </p:sp>
    </p:spTree>
    <p:extLst>
      <p:ext uri="{BB962C8B-B14F-4D97-AF65-F5344CB8AC3E}">
        <p14:creationId xmlns:p14="http://schemas.microsoft.com/office/powerpoint/2010/main" val="279478930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, petroo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" y="1"/>
            <a:ext cx="9141291" cy="5143499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152524" y="523875"/>
            <a:ext cx="3657470" cy="3819526"/>
          </a:xfrm>
        </p:spPr>
        <p:txBody>
          <a:bodyPr anchor="ctr" anchorCtr="0"/>
          <a:lstStyle>
            <a:lvl1pPr>
              <a:lnSpc>
                <a:spcPts val="2800"/>
              </a:lnSpc>
              <a:defRPr b="1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Esitystä elävöittävät ja</a:t>
            </a:r>
            <a:br>
              <a:rPr lang="fi-FI" dirty="0"/>
            </a:br>
            <a:r>
              <a:rPr lang="fi-FI" dirty="0"/>
              <a:t>keventävät </a:t>
            </a:r>
            <a:r>
              <a:rPr lang="fi-FI" dirty="0" err="1"/>
              <a:t>välidiat</a:t>
            </a:r>
            <a:r>
              <a:rPr lang="fi-FI" dirty="0"/>
              <a:t>.</a:t>
            </a:r>
            <a:br>
              <a:rPr lang="fi-FI" dirty="0"/>
            </a:br>
            <a:r>
              <a:rPr lang="fi-FI" dirty="0" err="1"/>
              <a:t>Välidiassa</a:t>
            </a:r>
            <a:r>
              <a:rPr lang="fi-FI" dirty="0"/>
              <a:t> on lyhyt tekstinosto sekä pallokuva. Myös harkittu tekstinosto ilman kuvaa toimii </a:t>
            </a:r>
            <a:r>
              <a:rPr lang="fi-FI" dirty="0" err="1"/>
              <a:t>välidiassa</a:t>
            </a:r>
            <a:r>
              <a:rPr lang="fi-FI" dirty="0"/>
              <a:t> hyvin.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Kuvan paikkamerkki 7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6" y="560213"/>
            <a:ext cx="3734531" cy="3734531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pallokuva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&gt; voit siirtää kuvaa tai skaalata sitä suuremmaksi pallon sisällä. Huomioi että kuvassa on tarkoituksella valkoinen kehys.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</a:t>
            </a:r>
            <a:br>
              <a:rPr lang="fi-FI" dirty="0"/>
            </a:br>
            <a:r>
              <a:rPr lang="fi-FI" dirty="0"/>
              <a:t>Kun rajaus/skaalaus on sopiva, klikkaa kuvan ulkopuolelle.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 ja poista se </a:t>
            </a:r>
            <a:r>
              <a:rPr lang="fi-FI" dirty="0" err="1"/>
              <a:t>Delete-näppäimellä</a:t>
            </a:r>
            <a:r>
              <a:rPr lang="fi-FI" dirty="0"/>
              <a:t>. Klikkaa kuvaketta lisätäksesi uuden kuvan.</a:t>
            </a:r>
          </a:p>
        </p:txBody>
      </p:sp>
    </p:spTree>
    <p:extLst>
      <p:ext uri="{BB962C8B-B14F-4D97-AF65-F5344CB8AC3E}">
        <p14:creationId xmlns:p14="http://schemas.microsoft.com/office/powerpoint/2010/main" val="1355539044"/>
      </p:ext>
    </p:extLst>
  </p:cSld>
  <p:clrMapOvr>
    <a:masterClrMapping/>
  </p:clrMapOvr>
  <p:transition>
    <p:fade/>
  </p:transition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, ei kuvaa, OK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" y="1"/>
            <a:ext cx="9141291" cy="5143499"/>
          </a:xfrm>
          <a:prstGeom prst="rect">
            <a:avLst/>
          </a:prstGeom>
        </p:spPr>
      </p:pic>
      <p:sp>
        <p:nvSpPr>
          <p:cNvPr id="8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1311275"/>
            <a:ext cx="6838950" cy="1983069"/>
          </a:xfrm>
        </p:spPr>
        <p:txBody>
          <a:bodyPr>
            <a:noAutofit/>
          </a:bodyPr>
          <a:lstStyle>
            <a:lvl1pPr algn="r">
              <a:lnSpc>
                <a:spcPts val="3600"/>
              </a:lnSpc>
              <a:defRPr sz="32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KANSI, EI KUVAA, OKRA</a:t>
            </a:r>
            <a:br>
              <a:rPr lang="fi-FI" dirty="0"/>
            </a:br>
            <a:r>
              <a:rPr lang="fi-FI" dirty="0"/>
              <a:t>Esityksen nimi mustalla tekstillä </a:t>
            </a:r>
            <a:br>
              <a:rPr lang="fi-FI" dirty="0"/>
            </a:br>
            <a:r>
              <a:rPr lang="fi-FI" dirty="0"/>
              <a:t>yhdellä tai useammalla rivillä</a:t>
            </a:r>
          </a:p>
        </p:txBody>
      </p:sp>
      <p:sp>
        <p:nvSpPr>
          <p:cNvPr id="6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7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</a:t>
            </a:r>
            <a:br>
              <a:rPr lang="fi-FI" dirty="0"/>
            </a:br>
            <a:r>
              <a:rPr lang="fi-FI" dirty="0"/>
              <a:t>Suomen ympäristökeskus SYKE</a:t>
            </a:r>
            <a:br>
              <a:rPr lang="fi-FI" dirty="0"/>
            </a:br>
            <a:r>
              <a:rPr lang="fi-FI" dirty="0"/>
              <a:t>Tilaisuus &amp; päivämäärä</a:t>
            </a:r>
          </a:p>
        </p:txBody>
      </p:sp>
    </p:spTree>
    <p:extLst>
      <p:ext uri="{BB962C8B-B14F-4D97-AF65-F5344CB8AC3E}">
        <p14:creationId xmlns:p14="http://schemas.microsoft.com/office/powerpoint/2010/main" val="215938213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, OK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" y="1"/>
            <a:ext cx="9141291" cy="5143499"/>
          </a:xfrm>
          <a:prstGeom prst="rect">
            <a:avLst/>
          </a:prstGeom>
        </p:spPr>
      </p:pic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Kuvan paikkamerkki 7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6" y="560213"/>
            <a:ext cx="3734531" cy="3734531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pallokuva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&gt; voit siirtää kuvaa tai skaalata sitä suuremmaksi pallon sisällä. Huomioi että kuvassa on tarkoituksella valkoinen kehys.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</a:t>
            </a:r>
            <a:br>
              <a:rPr lang="fi-FI" dirty="0"/>
            </a:br>
            <a:r>
              <a:rPr lang="fi-FI" dirty="0"/>
              <a:t>Kun rajaus/skaalaus on sopiva, klikkaa kuvan ulkopuolelle.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 ja poista se </a:t>
            </a:r>
            <a:r>
              <a:rPr lang="fi-FI" dirty="0" err="1"/>
              <a:t>Delete-näppäimellä</a:t>
            </a:r>
            <a:r>
              <a:rPr lang="fi-FI" dirty="0"/>
              <a:t>. Klikkaa kuvaketta lisätäksesi uuden kuvan.</a:t>
            </a:r>
          </a:p>
        </p:txBody>
      </p:sp>
      <p:sp>
        <p:nvSpPr>
          <p:cNvPr id="7" name="Otsikko 1"/>
          <p:cNvSpPr>
            <a:spLocks noGrp="1"/>
          </p:cNvSpPr>
          <p:nvPr>
            <p:ph type="title" hasCustomPrompt="1"/>
          </p:nvPr>
        </p:nvSpPr>
        <p:spPr>
          <a:xfrm>
            <a:off x="1152524" y="523875"/>
            <a:ext cx="3657470" cy="3819526"/>
          </a:xfrm>
        </p:spPr>
        <p:txBody>
          <a:bodyPr anchor="ctr" anchorCtr="0"/>
          <a:lstStyle>
            <a:lvl1pPr>
              <a:lnSpc>
                <a:spcPts val="2800"/>
              </a:lnSpc>
              <a:defRPr b="1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Esitystä elävöittävät ja</a:t>
            </a:r>
            <a:br>
              <a:rPr lang="fi-FI" dirty="0"/>
            </a:br>
            <a:r>
              <a:rPr lang="fi-FI" dirty="0"/>
              <a:t>keventävät </a:t>
            </a:r>
            <a:r>
              <a:rPr lang="fi-FI" dirty="0" err="1"/>
              <a:t>välidiat</a:t>
            </a:r>
            <a:r>
              <a:rPr lang="fi-FI" dirty="0"/>
              <a:t>.</a:t>
            </a:r>
            <a:br>
              <a:rPr lang="fi-FI" dirty="0"/>
            </a:br>
            <a:r>
              <a:rPr lang="fi-FI" dirty="0" err="1"/>
              <a:t>Välidiassa</a:t>
            </a:r>
            <a:r>
              <a:rPr lang="fi-FI" dirty="0"/>
              <a:t> on lyhyt tekstinosto sekä pallokuva. Myös harkittu tekstinosto ilman kuvaa toimii </a:t>
            </a:r>
            <a:r>
              <a:rPr lang="fi-FI" dirty="0" err="1"/>
              <a:t>välidiassa</a:t>
            </a:r>
            <a:r>
              <a:rPr lang="fi-FI" dirty="0"/>
              <a:t> hyvin.</a:t>
            </a:r>
          </a:p>
        </p:txBody>
      </p:sp>
    </p:spTree>
    <p:extLst>
      <p:ext uri="{BB962C8B-B14F-4D97-AF65-F5344CB8AC3E}">
        <p14:creationId xmlns:p14="http://schemas.microsoft.com/office/powerpoint/2010/main" val="1305143706"/>
      </p:ext>
    </p:extLst>
  </p:cSld>
  <p:clrMapOvr>
    <a:masterClrMapping/>
  </p:clrMapOvr>
  <p:transition>
    <p:fade/>
  </p:transition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, 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" y="1"/>
            <a:ext cx="9141291" cy="5143499"/>
          </a:xfrm>
          <a:prstGeom prst="rect">
            <a:avLst/>
          </a:prstGeom>
        </p:spPr>
      </p:pic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Kuvan paikkamerkki 7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6" y="560213"/>
            <a:ext cx="3734531" cy="3734531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pallokuva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&gt; voit siirtää kuvaa tai skaalata sitä suuremmaksi pallon sisällä. Huomioi että kuvassa on tarkoituksella valkoinen kehys.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</a:t>
            </a:r>
            <a:br>
              <a:rPr lang="fi-FI" dirty="0"/>
            </a:br>
            <a:r>
              <a:rPr lang="fi-FI" dirty="0"/>
              <a:t>Kun rajaus/skaalaus on sopiva, klikkaa kuvan ulkopuolelle.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 ja poista se </a:t>
            </a:r>
            <a:r>
              <a:rPr lang="fi-FI" dirty="0" err="1"/>
              <a:t>Delete-näppäimellä</a:t>
            </a:r>
            <a:r>
              <a:rPr lang="fi-FI" dirty="0"/>
              <a:t>. Klikkaa kuvaketta lisätäksesi uuden kuvan.</a:t>
            </a:r>
          </a:p>
        </p:txBody>
      </p:sp>
      <p:sp>
        <p:nvSpPr>
          <p:cNvPr id="7" name="Otsikko 1"/>
          <p:cNvSpPr>
            <a:spLocks noGrp="1"/>
          </p:cNvSpPr>
          <p:nvPr>
            <p:ph type="title" hasCustomPrompt="1"/>
          </p:nvPr>
        </p:nvSpPr>
        <p:spPr>
          <a:xfrm>
            <a:off x="1152524" y="523875"/>
            <a:ext cx="3657470" cy="3819526"/>
          </a:xfrm>
        </p:spPr>
        <p:txBody>
          <a:bodyPr anchor="ctr" anchorCtr="0"/>
          <a:lstStyle>
            <a:lvl1pPr>
              <a:lnSpc>
                <a:spcPts val="2800"/>
              </a:lnSpc>
              <a:defRPr b="1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Esitystä elävöittävät ja</a:t>
            </a:r>
            <a:br>
              <a:rPr lang="fi-FI" dirty="0"/>
            </a:br>
            <a:r>
              <a:rPr lang="fi-FI" dirty="0"/>
              <a:t>keventävät </a:t>
            </a:r>
            <a:r>
              <a:rPr lang="fi-FI" dirty="0" err="1"/>
              <a:t>välidiat</a:t>
            </a:r>
            <a:r>
              <a:rPr lang="fi-FI" dirty="0"/>
              <a:t>.</a:t>
            </a:r>
            <a:br>
              <a:rPr lang="fi-FI" dirty="0"/>
            </a:br>
            <a:r>
              <a:rPr lang="fi-FI" dirty="0" err="1"/>
              <a:t>Välidiassa</a:t>
            </a:r>
            <a:r>
              <a:rPr lang="fi-FI" dirty="0"/>
              <a:t> on lyhyt tekstinosto sekä pallokuva. Myös harkittu tekstinosto ilman kuvaa toimii </a:t>
            </a:r>
            <a:r>
              <a:rPr lang="fi-FI" dirty="0" err="1"/>
              <a:t>välidiassa</a:t>
            </a:r>
            <a:r>
              <a:rPr lang="fi-FI" dirty="0"/>
              <a:t> hyvin.</a:t>
            </a:r>
          </a:p>
        </p:txBody>
      </p:sp>
    </p:spTree>
    <p:extLst>
      <p:ext uri="{BB962C8B-B14F-4D97-AF65-F5344CB8AC3E}">
        <p14:creationId xmlns:p14="http://schemas.microsoft.com/office/powerpoint/2010/main" val="2809872629"/>
      </p:ext>
    </p:extLst>
  </p:cSld>
  <p:clrMapOvr>
    <a:masterClrMapping/>
  </p:clrMapOvr>
  <p:transition>
    <p:fade/>
  </p:transition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, HARM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" y="1"/>
            <a:ext cx="9141291" cy="5143499"/>
          </a:xfrm>
          <a:prstGeom prst="rect">
            <a:avLst/>
          </a:prstGeom>
        </p:spPr>
      </p:pic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Kuvan paikkamerkki 7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6" y="560213"/>
            <a:ext cx="3734531" cy="3734531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pallokuva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&gt; voit siirtää kuvaa tai skaalata sitä suuremmaksi pallon sisällä. Huomioi että kuvassa on tarkoituksella valkoinen kehys.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</a:t>
            </a:r>
            <a:br>
              <a:rPr lang="fi-FI" dirty="0"/>
            </a:br>
            <a:r>
              <a:rPr lang="fi-FI" dirty="0"/>
              <a:t>Kun rajaus/skaalaus on sopiva, klikkaa kuvan ulkopuolelle.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 ja poista se </a:t>
            </a:r>
            <a:r>
              <a:rPr lang="fi-FI" dirty="0" err="1"/>
              <a:t>Delete-näppäimellä</a:t>
            </a:r>
            <a:r>
              <a:rPr lang="fi-FI" dirty="0"/>
              <a:t>. Klikkaa kuvaketta lisätäksesi uuden kuvan.</a:t>
            </a:r>
          </a:p>
        </p:txBody>
      </p:sp>
      <p:sp>
        <p:nvSpPr>
          <p:cNvPr id="7" name="Otsikko 1"/>
          <p:cNvSpPr>
            <a:spLocks noGrp="1"/>
          </p:cNvSpPr>
          <p:nvPr>
            <p:ph type="title" hasCustomPrompt="1"/>
          </p:nvPr>
        </p:nvSpPr>
        <p:spPr>
          <a:xfrm>
            <a:off x="1152524" y="523875"/>
            <a:ext cx="3657470" cy="3819526"/>
          </a:xfrm>
        </p:spPr>
        <p:txBody>
          <a:bodyPr anchor="ctr" anchorCtr="0"/>
          <a:lstStyle>
            <a:lvl1pPr>
              <a:lnSpc>
                <a:spcPts val="2800"/>
              </a:lnSpc>
              <a:defRPr b="1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Esitystä elävöittävät ja</a:t>
            </a:r>
            <a:br>
              <a:rPr lang="fi-FI" dirty="0"/>
            </a:br>
            <a:r>
              <a:rPr lang="fi-FI" dirty="0"/>
              <a:t>keventävät </a:t>
            </a:r>
            <a:r>
              <a:rPr lang="fi-FI" dirty="0" err="1"/>
              <a:t>välidiat</a:t>
            </a:r>
            <a:r>
              <a:rPr lang="fi-FI" dirty="0"/>
              <a:t>.</a:t>
            </a:r>
            <a:br>
              <a:rPr lang="fi-FI" dirty="0"/>
            </a:br>
            <a:r>
              <a:rPr lang="fi-FI" dirty="0" err="1"/>
              <a:t>Välidiassa</a:t>
            </a:r>
            <a:r>
              <a:rPr lang="fi-FI" dirty="0"/>
              <a:t> on lyhyt tekstinosto sekä pallokuva. Myös harkittu tekstinosto ilman kuvaa toimii </a:t>
            </a:r>
            <a:r>
              <a:rPr lang="fi-FI" dirty="0" err="1"/>
              <a:t>välidiassa</a:t>
            </a:r>
            <a:r>
              <a:rPr lang="fi-FI" dirty="0"/>
              <a:t> hyvin.</a:t>
            </a:r>
          </a:p>
        </p:txBody>
      </p:sp>
    </p:spTree>
    <p:extLst>
      <p:ext uri="{BB962C8B-B14F-4D97-AF65-F5344CB8AC3E}">
        <p14:creationId xmlns:p14="http://schemas.microsoft.com/office/powerpoint/2010/main" val="3291029633"/>
      </p:ext>
    </p:extLst>
  </p:cSld>
  <p:clrMapOvr>
    <a:masterClrMapping/>
  </p:clrMapOvr>
  <p:transition>
    <p:fade/>
  </p:transition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(+taust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0"/>
            <a:ext cx="9141293" cy="5143500"/>
          </a:xfrm>
          <a:prstGeom prst="rect">
            <a:avLst/>
          </a:prstGeom>
        </p:spPr>
      </p:pic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9401675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,va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39" y="4326094"/>
            <a:ext cx="722475" cy="53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431187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6076553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 rot="16200000">
            <a:off x="318294" y="249238"/>
            <a:ext cx="323850" cy="1444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5.5.2011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 rot="16200000">
            <a:off x="-491927" y="1438077"/>
            <a:ext cx="1944291" cy="1444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Jukka Aroviita, SYKE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75C88-AD06-47D8-AE3F-31F4E9B6803D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56364059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: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152525" y="523874"/>
            <a:ext cx="6838950" cy="787401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4687317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: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fi-FI" dirty="0" err="1"/>
              <a:t>First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of a </a:t>
            </a:r>
            <a:r>
              <a:rPr lang="fi-FI" dirty="0" err="1"/>
              <a:t>list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Otsikko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 err="1"/>
              <a:t>Title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75820550"/>
      </p:ext>
    </p:extLst>
  </p:cSld>
  <p:clrMapOvr>
    <a:masterClrMapping/>
  </p:clrMapOvr>
  <p:transition>
    <p:fade/>
  </p:transition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no picture,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sp>
        <p:nvSpPr>
          <p:cNvPr id="10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r" defTabSz="914400" rtl="0" eaLnBrk="1" latinLnBrk="0" hangingPunct="1">
              <a:lnSpc>
                <a:spcPts val="2200"/>
              </a:lnSpc>
              <a:spcBef>
                <a:spcPts val="3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indent="0" algn="r" defTabSz="914400" rtl="0" eaLnBrk="1" latinLnBrk="0" hangingPunct="1">
              <a:lnSpc>
                <a:spcPts val="2200"/>
              </a:lnSpc>
              <a:spcBef>
                <a:spcPts val="3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None/>
            </a:pPr>
            <a:r>
              <a:rPr lang="en-GB" sz="20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The name of the presenter</a:t>
            </a:r>
            <a:br>
              <a:rPr lang="en-GB" sz="20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20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Finnish Environment Institute SYKE</a:t>
            </a:r>
            <a:br>
              <a:rPr lang="fi-FI" sz="20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20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Event &amp; date</a:t>
            </a:r>
            <a:endParaRPr lang="fi-FI" sz="2000" b="0" kern="1200" baseline="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Otsikko 3"/>
          <p:cNvSpPr>
            <a:spLocks noGrp="1"/>
          </p:cNvSpPr>
          <p:nvPr>
            <p:ph type="ctrTitle" idx="4294967295" hasCustomPrompt="1"/>
          </p:nvPr>
        </p:nvSpPr>
        <p:spPr>
          <a:xfrm>
            <a:off x="1152525" y="1311275"/>
            <a:ext cx="6838950" cy="1983069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14375" algn="l"/>
              </a:tabLst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COVER, NO PICTURE, BLUE</a:t>
            </a:r>
            <a:br>
              <a:rPr lang="fi-FI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name of the presentation </a:t>
            </a:r>
            <a:b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black or white text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257932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, ei kuvaa, 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" y="1"/>
            <a:ext cx="9141289" cy="5143499"/>
          </a:xfrm>
          <a:prstGeom prst="rect">
            <a:avLst/>
          </a:prstGeom>
        </p:spPr>
      </p:pic>
      <p:sp>
        <p:nvSpPr>
          <p:cNvPr id="5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1311275"/>
            <a:ext cx="6838950" cy="1983069"/>
          </a:xfrm>
        </p:spPr>
        <p:txBody>
          <a:bodyPr>
            <a:noAutofit/>
          </a:bodyPr>
          <a:lstStyle>
            <a:lvl1pPr algn="r">
              <a:lnSpc>
                <a:spcPts val="3600"/>
              </a:lnSpc>
              <a:defRPr sz="32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KANSI, EI KUVAA, LIME</a:t>
            </a:r>
            <a:br>
              <a:rPr lang="fi-FI" dirty="0"/>
            </a:br>
            <a:r>
              <a:rPr lang="fi-FI" dirty="0"/>
              <a:t>Esityksen nimi mustalla tekstillä yhdellä tai useammalla rivillä</a:t>
            </a:r>
          </a:p>
        </p:txBody>
      </p:sp>
      <p:sp>
        <p:nvSpPr>
          <p:cNvPr id="7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7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</a:t>
            </a:r>
            <a:br>
              <a:rPr lang="fi-FI" dirty="0"/>
            </a:br>
            <a:r>
              <a:rPr lang="fi-FI" dirty="0"/>
              <a:t>Suomen ympäristökeskus SYKE</a:t>
            </a:r>
            <a:br>
              <a:rPr lang="fi-FI" dirty="0"/>
            </a:br>
            <a:r>
              <a:rPr lang="fi-FI" dirty="0"/>
              <a:t>Tilaisuus &amp; päivämäärä</a:t>
            </a:r>
          </a:p>
        </p:txBody>
      </p:sp>
    </p:spTree>
    <p:extLst>
      <p:ext uri="{BB962C8B-B14F-4D97-AF65-F5344CB8AC3E}">
        <p14:creationId xmlns:p14="http://schemas.microsoft.com/office/powerpoint/2010/main" val="3921490967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no picture, OCH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sp>
        <p:nvSpPr>
          <p:cNvPr id="5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r" defTabSz="914400" rtl="0" eaLnBrk="1" latinLnBrk="0" hangingPunct="1">
              <a:lnSpc>
                <a:spcPts val="2200"/>
              </a:lnSpc>
              <a:spcBef>
                <a:spcPts val="3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indent="0" algn="r" defTabSz="914400" rtl="0" eaLnBrk="1" latinLnBrk="0" hangingPunct="1">
              <a:lnSpc>
                <a:spcPts val="2200"/>
              </a:lnSpc>
              <a:spcBef>
                <a:spcPts val="3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None/>
            </a:pPr>
            <a:r>
              <a:rPr lang="en-GB" sz="20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The name of the presenter</a:t>
            </a:r>
            <a:br>
              <a:rPr lang="en-GB" sz="20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20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Finnish Environment Institute SYKE</a:t>
            </a:r>
            <a:br>
              <a:rPr lang="fi-FI" sz="20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20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Event &amp; date</a:t>
            </a:r>
            <a:endParaRPr lang="fi-FI" sz="2000" b="0" kern="1200" baseline="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Otsikko 3"/>
          <p:cNvSpPr>
            <a:spLocks noGrp="1"/>
          </p:cNvSpPr>
          <p:nvPr>
            <p:ph type="ctrTitle" idx="4294967295" hasCustomPrompt="1"/>
          </p:nvPr>
        </p:nvSpPr>
        <p:spPr>
          <a:xfrm>
            <a:off x="1152525" y="1311275"/>
            <a:ext cx="6838950" cy="1983069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14375" algn="l"/>
              </a:tabLst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COVER, NO PICTURE, OCHRE</a:t>
            </a:r>
            <a:br>
              <a:rPr lang="fi-FI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name of the presentation </a:t>
            </a:r>
            <a:b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black or white text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98951250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no picture, 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0"/>
            <a:ext cx="9141289" cy="5143499"/>
          </a:xfrm>
          <a:prstGeom prst="rect">
            <a:avLst/>
          </a:prstGeom>
        </p:spPr>
      </p:pic>
      <p:sp>
        <p:nvSpPr>
          <p:cNvPr id="6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r" defTabSz="914400" rtl="0" eaLnBrk="1" latinLnBrk="0" hangingPunct="1">
              <a:lnSpc>
                <a:spcPts val="2200"/>
              </a:lnSpc>
              <a:spcBef>
                <a:spcPts val="3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indent="0" algn="r" defTabSz="914400" rtl="0" eaLnBrk="1" latinLnBrk="0" hangingPunct="1">
              <a:lnSpc>
                <a:spcPts val="2200"/>
              </a:lnSpc>
              <a:spcBef>
                <a:spcPts val="3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None/>
            </a:pPr>
            <a:r>
              <a:rPr lang="en-GB" sz="20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The name of the presenter</a:t>
            </a:r>
            <a:br>
              <a:rPr lang="en-GB" sz="20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20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Finnish Environment Institute SYKE</a:t>
            </a:r>
            <a:br>
              <a:rPr lang="fi-FI" sz="20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20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Event &amp; date</a:t>
            </a:r>
            <a:endParaRPr lang="fi-FI" sz="2000" b="0" kern="1200" baseline="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Otsikko 3"/>
          <p:cNvSpPr>
            <a:spLocks noGrp="1"/>
          </p:cNvSpPr>
          <p:nvPr>
            <p:ph type="ctrTitle" idx="4294967295" hasCustomPrompt="1"/>
          </p:nvPr>
        </p:nvSpPr>
        <p:spPr>
          <a:xfrm>
            <a:off x="1152525" y="1311275"/>
            <a:ext cx="6838950" cy="1983069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14375" algn="l"/>
              </a:tabLst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COVER, NO PICTURE, LIME</a:t>
            </a:r>
            <a:br>
              <a:rPr lang="fi-FI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name of the presentation </a:t>
            </a:r>
            <a:b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black or white text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15965102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no picture,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sp>
        <p:nvSpPr>
          <p:cNvPr id="6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r" defTabSz="914400" rtl="0" eaLnBrk="1" latinLnBrk="0" hangingPunct="1">
              <a:lnSpc>
                <a:spcPts val="2200"/>
              </a:lnSpc>
              <a:spcBef>
                <a:spcPts val="3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indent="0" algn="r" defTabSz="914400" rtl="0" eaLnBrk="1" latinLnBrk="0" hangingPunct="1">
              <a:lnSpc>
                <a:spcPts val="2200"/>
              </a:lnSpc>
              <a:spcBef>
                <a:spcPts val="3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None/>
            </a:pPr>
            <a:r>
              <a:rPr lang="en-GB" sz="20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The name of the presenter</a:t>
            </a:r>
            <a:br>
              <a:rPr lang="en-GB" sz="20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20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Finnish Environment Institute SYKE</a:t>
            </a:r>
            <a:br>
              <a:rPr lang="fi-FI" sz="20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20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Event &amp; date</a:t>
            </a:r>
            <a:endParaRPr lang="fi-FI" sz="2000" b="0" kern="1200" baseline="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Otsikko 3"/>
          <p:cNvSpPr>
            <a:spLocks noGrp="1"/>
          </p:cNvSpPr>
          <p:nvPr>
            <p:ph type="ctrTitle" idx="4294967295" hasCustomPrompt="1"/>
          </p:nvPr>
        </p:nvSpPr>
        <p:spPr>
          <a:xfrm>
            <a:off x="1152525" y="1311275"/>
            <a:ext cx="6838950" cy="1983069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14375" algn="l"/>
              </a:tabLst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COVER, NO PICTURE, GREY</a:t>
            </a:r>
            <a:br>
              <a:rPr lang="fi-FI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name of the presentation </a:t>
            </a:r>
            <a:b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black or white text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8585220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r" defTabSz="914400" rtl="0" eaLnBrk="1" latinLnBrk="0" hangingPunct="1">
              <a:lnSpc>
                <a:spcPts val="2200"/>
              </a:lnSpc>
              <a:spcBef>
                <a:spcPts val="3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indent="0" algn="r" defTabSz="914400" rtl="0" eaLnBrk="1" latinLnBrk="0" hangingPunct="1">
              <a:lnSpc>
                <a:spcPts val="2200"/>
              </a:lnSpc>
              <a:spcBef>
                <a:spcPts val="3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None/>
            </a:pPr>
            <a:r>
              <a:rPr lang="en-GB" sz="20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The name of the presenter</a:t>
            </a:r>
            <a:br>
              <a:rPr lang="en-GB" sz="20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20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Finnish Environment Institute SYKE</a:t>
            </a:r>
            <a:br>
              <a:rPr lang="fi-FI" sz="20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20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Event &amp; date</a:t>
            </a:r>
            <a:endParaRPr lang="fi-FI" sz="2000" b="0" kern="1200" baseline="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Otsikko 3"/>
          <p:cNvSpPr>
            <a:spLocks noGrp="1"/>
          </p:cNvSpPr>
          <p:nvPr>
            <p:ph type="ctrTitle" idx="4294967295" hasCustomPrompt="1"/>
          </p:nvPr>
        </p:nvSpPr>
        <p:spPr>
          <a:xfrm>
            <a:off x="1152525" y="1311275"/>
            <a:ext cx="6838950" cy="1983069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14375" algn="l"/>
              </a:tabLst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COVER, LARGE PICTURE</a:t>
            </a:r>
            <a:br>
              <a:rPr lang="fi-FI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name of the presentation </a:t>
            </a:r>
            <a:b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black or white text</a:t>
            </a:r>
            <a:endParaRPr lang="fi-FI" dirty="0"/>
          </a:p>
        </p:txBody>
      </p:sp>
      <p:sp>
        <p:nvSpPr>
          <p:cNvPr id="7" name="Kuvan paikkamerkki 7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" y="0"/>
            <a:ext cx="9151200" cy="5143500"/>
          </a:xfrm>
          <a:prstGeom prst="rect">
            <a:avLst/>
          </a:prstGeom>
        </p:spPr>
        <p:txBody>
          <a:bodyPr lIns="180000" tIns="180000" rIns="180000" anchor="t" anchorCtr="0"/>
          <a:lstStyle>
            <a:lvl1pPr marL="0" marR="0" indent="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Add a large cover picture to the background of the cover slide by clicking the icon.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To change the cropping of the picture, activate the picture frame and select the ‘Crop’ tool from the Picture Format tab &gt;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you can now move the picture or scale it to be larger within the selection box.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Scale the picture by holding down the Shift key and clicking and dragging the light-coloured balls on the corners of the picture.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When you are satisfied with the cropping/scaling of the picture, click outside the picture.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The text boxes will reappear when you activate the picture and select ‘Send to Back’ (Picture </a:t>
            </a:r>
            <a:r>
              <a:rPr lang="en-GB" sz="1200" b="0" i="1" kern="1200" baseline="0" dirty="0" err="1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Formar</a:t>
            </a: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 &gt; Send Backward &gt; Send to Back /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right click &gt; Send to Back)</a:t>
            </a:r>
            <a:r>
              <a:rPr lang="fi-FI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.</a:t>
            </a:r>
            <a:br>
              <a:rPr lang="fi-FI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fi-FI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fi-FI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fi-FI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fi-FI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fi-FI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fi-FI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fi-FI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fi-FI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fi-FI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To change the picture, activate the picture, bring the picture to the front, remove the picture with the Delete key and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click the picture to add a new picture.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Remember to send the picture to the back so that you can see the text.</a:t>
            </a:r>
            <a:br>
              <a:rPr lang="fi-FI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fi-FI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fi-FI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fi-FI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fi-FI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fi-FI" dirty="0"/>
              <a:t>Make sure </a:t>
            </a:r>
            <a:r>
              <a:rPr lang="fi-FI" dirty="0" err="1"/>
              <a:t>that</a:t>
            </a:r>
            <a:r>
              <a:rPr lang="fi-FI" dirty="0"/>
              <a:t> SYKE-logo is </a:t>
            </a:r>
            <a:r>
              <a:rPr lang="fi-FI" dirty="0" err="1"/>
              <a:t>visible</a:t>
            </a:r>
            <a:r>
              <a:rPr lang="fi-FI" dirty="0"/>
              <a:t> in the </a:t>
            </a:r>
            <a:r>
              <a:rPr lang="fi-FI" dirty="0" err="1"/>
              <a:t>left</a:t>
            </a:r>
            <a:r>
              <a:rPr lang="fi-FI" dirty="0"/>
              <a:t> </a:t>
            </a:r>
            <a:r>
              <a:rPr lang="fi-FI" dirty="0" err="1"/>
              <a:t>corner</a:t>
            </a:r>
            <a:r>
              <a:rPr lang="fi-FI" dirty="0"/>
              <a:t>! </a:t>
            </a:r>
            <a:br>
              <a:rPr lang="fi-FI" dirty="0"/>
            </a:br>
            <a:r>
              <a:rPr lang="fi-FI" dirty="0"/>
              <a:t>If </a:t>
            </a:r>
            <a:r>
              <a:rPr lang="fi-FI" dirty="0" err="1"/>
              <a:t>needed</a:t>
            </a:r>
            <a:r>
              <a:rPr lang="fi-FI" dirty="0"/>
              <a:t>,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can</a:t>
            </a:r>
            <a:r>
              <a:rPr lang="fi-FI" dirty="0"/>
              <a:t> copy SYKE-logo </a:t>
            </a:r>
            <a:r>
              <a:rPr lang="fi-FI" dirty="0" err="1"/>
              <a:t>from</a:t>
            </a:r>
            <a:r>
              <a:rPr lang="fi-FI" dirty="0"/>
              <a:t> the </a:t>
            </a:r>
            <a:r>
              <a:rPr lang="fi-FI" dirty="0" err="1"/>
              <a:t>instructions</a:t>
            </a:r>
            <a:r>
              <a:rPr lang="fi-FI" dirty="0"/>
              <a:t> </a:t>
            </a:r>
            <a:r>
              <a:rPr lang="fi-FI" dirty="0" err="1"/>
              <a:t>page</a:t>
            </a:r>
            <a:r>
              <a:rPr lang="fi-FI" dirty="0"/>
              <a:t> (</a:t>
            </a:r>
            <a:r>
              <a:rPr lang="fi-FI" dirty="0" err="1"/>
              <a:t>page</a:t>
            </a:r>
            <a:r>
              <a:rPr lang="fi-FI" dirty="0"/>
              <a:t> 1).</a:t>
            </a:r>
          </a:p>
        </p:txBody>
      </p:sp>
    </p:spTree>
    <p:extLst>
      <p:ext uri="{BB962C8B-B14F-4D97-AF65-F5344CB8AC3E}">
        <p14:creationId xmlns:p14="http://schemas.microsoft.com/office/powerpoint/2010/main" val="511730741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round picture,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sp>
        <p:nvSpPr>
          <p:cNvPr id="10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The </a:t>
            </a:r>
            <a:r>
              <a:rPr lang="fi-FI" dirty="0" err="1"/>
              <a:t>name</a:t>
            </a:r>
            <a:r>
              <a:rPr lang="fi-FI" dirty="0"/>
              <a:t> of the </a:t>
            </a:r>
            <a:r>
              <a:rPr lang="fi-FI" dirty="0" err="1"/>
              <a:t>presenter</a:t>
            </a:r>
            <a:br>
              <a:rPr lang="fi-FI" dirty="0"/>
            </a:br>
            <a:r>
              <a:rPr lang="en-GB" sz="18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Finnish Environment Institute SYKE</a:t>
            </a:r>
            <a:br>
              <a:rPr lang="fi-FI" sz="18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8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Event &amp; date</a:t>
            </a:r>
            <a:endParaRPr lang="fi-FI" dirty="0"/>
          </a:p>
        </p:txBody>
      </p:sp>
      <p:sp>
        <p:nvSpPr>
          <p:cNvPr id="7" name="Kuvan paikkamerkki 7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bg1"/>
            </a:solidFill>
          </a:ln>
        </p:spPr>
        <p:txBody>
          <a:bodyPr wrap="none"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algn="ctr">
              <a:lnSpc>
                <a:spcPts val="1300"/>
              </a:lnSpc>
            </a:pP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Add a round picture by clicking the icon.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To change the cropping of the picture, activate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the picture frame and select the ‘Crop’ tool from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the Picture Format tab &gt; you can now move the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picture or scale it to be larger within the selection box.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Scale the picture by holding down the Shift key and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clicking and dragging the light-coloured balls on the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corners of the picture.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When you are satisfied with the cropping/scaling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of the picture, click outside the picture.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To change the picture, activate the picture,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remove the picture with the Delete key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and click the picture to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add a new picture. </a:t>
            </a:r>
            <a:endParaRPr lang="fi-FI" sz="1200" dirty="0"/>
          </a:p>
        </p:txBody>
      </p:sp>
      <p:sp>
        <p:nvSpPr>
          <p:cNvPr id="9" name="Otsikko 3"/>
          <p:cNvSpPr>
            <a:spLocks noGrp="1"/>
          </p:cNvSpPr>
          <p:nvPr>
            <p:ph type="ctrTitle" idx="4294967295" hasCustomPrompt="1"/>
          </p:nvPr>
        </p:nvSpPr>
        <p:spPr>
          <a:xfrm>
            <a:off x="1152524" y="521379"/>
            <a:ext cx="3657470" cy="277296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14375" algn="l"/>
              </a:tabLst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COVER WITH </a:t>
            </a:r>
            <a:b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ROUND PICTURE</a:t>
            </a:r>
            <a:b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 wraps </a:t>
            </a:r>
            <a:b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around the </a:t>
            </a:r>
            <a:b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edges of the </a:t>
            </a:r>
            <a:b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round picture</a:t>
            </a:r>
            <a:endParaRPr lang="fi-FI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983092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round picture, OCH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sp>
        <p:nvSpPr>
          <p:cNvPr id="10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The </a:t>
            </a:r>
            <a:r>
              <a:rPr lang="fi-FI" dirty="0" err="1"/>
              <a:t>name</a:t>
            </a:r>
            <a:r>
              <a:rPr lang="fi-FI" dirty="0"/>
              <a:t> of the </a:t>
            </a:r>
            <a:r>
              <a:rPr lang="fi-FI" dirty="0" err="1"/>
              <a:t>presenter</a:t>
            </a:r>
            <a:br>
              <a:rPr lang="fi-FI" dirty="0"/>
            </a:br>
            <a:r>
              <a:rPr lang="en-GB" sz="18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Finnish Environment Institute SYKE</a:t>
            </a:r>
            <a:br>
              <a:rPr lang="fi-FI" sz="18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8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Event &amp; date</a:t>
            </a:r>
            <a:endParaRPr lang="fi-FI" dirty="0"/>
          </a:p>
        </p:txBody>
      </p:sp>
      <p:sp>
        <p:nvSpPr>
          <p:cNvPr id="9" name="Kuvan paikkamerkki 7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bg1"/>
            </a:solidFill>
          </a:ln>
        </p:spPr>
        <p:txBody>
          <a:bodyPr wrap="none"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algn="ctr">
              <a:lnSpc>
                <a:spcPts val="1300"/>
              </a:lnSpc>
            </a:pP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Add a round picture by clicking the icon.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To change the cropping of the picture, activate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the picture frame and select the ‘Crop’ tool from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the Picture Format tab &gt; you can now move the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picture or scale it to be larger within the selection box.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Scale the picture by holding down the Shift key and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clicking and dragging the light-coloured balls on the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corners of the picture.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When you are satisfied with the cropping/scaling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of the picture, click outside the picture.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To change the picture, activate the picture,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remove the picture with the Delete key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and click the picture to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add a new picture. </a:t>
            </a:r>
            <a:endParaRPr lang="fi-FI" sz="1200" dirty="0"/>
          </a:p>
        </p:txBody>
      </p:sp>
      <p:sp>
        <p:nvSpPr>
          <p:cNvPr id="8" name="Otsikko 3"/>
          <p:cNvSpPr>
            <a:spLocks noGrp="1"/>
          </p:cNvSpPr>
          <p:nvPr>
            <p:ph type="ctrTitle" idx="4294967295" hasCustomPrompt="1"/>
          </p:nvPr>
        </p:nvSpPr>
        <p:spPr>
          <a:xfrm>
            <a:off x="1152524" y="521379"/>
            <a:ext cx="3657470" cy="277296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14375" algn="l"/>
              </a:tabLst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COVER WITH </a:t>
            </a:r>
            <a:b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ROUND PICTURE</a:t>
            </a:r>
            <a:b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 wraps </a:t>
            </a:r>
            <a:b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around the </a:t>
            </a:r>
            <a:b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edges of the </a:t>
            </a:r>
            <a:b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round picture</a:t>
            </a:r>
            <a:endParaRPr lang="fi-FI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465594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round picture, 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sp>
        <p:nvSpPr>
          <p:cNvPr id="6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The </a:t>
            </a:r>
            <a:r>
              <a:rPr lang="fi-FI" dirty="0" err="1"/>
              <a:t>name</a:t>
            </a:r>
            <a:r>
              <a:rPr lang="fi-FI" dirty="0"/>
              <a:t> of the </a:t>
            </a:r>
            <a:r>
              <a:rPr lang="fi-FI" dirty="0" err="1"/>
              <a:t>presenter</a:t>
            </a:r>
            <a:br>
              <a:rPr lang="fi-FI" dirty="0"/>
            </a:br>
            <a:r>
              <a:rPr lang="en-GB" sz="18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Finnish Environment Institute SYKE</a:t>
            </a:r>
            <a:br>
              <a:rPr lang="fi-FI" sz="18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8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Event &amp; date</a:t>
            </a:r>
            <a:endParaRPr lang="fi-FI" dirty="0"/>
          </a:p>
        </p:txBody>
      </p:sp>
      <p:sp>
        <p:nvSpPr>
          <p:cNvPr id="10" name="Kuvan paikkamerkki 7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bg1"/>
            </a:solidFill>
          </a:ln>
        </p:spPr>
        <p:txBody>
          <a:bodyPr wrap="none"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algn="ctr">
              <a:lnSpc>
                <a:spcPts val="1300"/>
              </a:lnSpc>
            </a:pP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Add a round picture by clicking the icon.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To change the cropping of the picture, activate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the picture frame and select the ‘Crop’ tool from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the Picture Format tab &gt; you can now move the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picture or scale it to be larger within the selection box.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Scale the picture by holding down the Shift key and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clicking and dragging the light-coloured balls on the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corners of the picture.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When you are satisfied with the cropping/scaling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of the picture, click outside the picture.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To change the picture, activate the picture,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remove the picture with the Delete key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and click the picture to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add a new picture. </a:t>
            </a:r>
            <a:endParaRPr lang="fi-FI" sz="1200" dirty="0"/>
          </a:p>
        </p:txBody>
      </p:sp>
      <p:sp>
        <p:nvSpPr>
          <p:cNvPr id="9" name="Otsikko 3"/>
          <p:cNvSpPr>
            <a:spLocks noGrp="1"/>
          </p:cNvSpPr>
          <p:nvPr>
            <p:ph type="ctrTitle" idx="4294967295" hasCustomPrompt="1"/>
          </p:nvPr>
        </p:nvSpPr>
        <p:spPr>
          <a:xfrm>
            <a:off x="1152524" y="521379"/>
            <a:ext cx="3657470" cy="277296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14375" algn="l"/>
              </a:tabLst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COVER WITH </a:t>
            </a:r>
            <a:b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ROUND PICTURE</a:t>
            </a:r>
            <a:b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 wraps </a:t>
            </a:r>
            <a:b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around the </a:t>
            </a:r>
            <a:b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edges of the </a:t>
            </a:r>
            <a:b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round picture</a:t>
            </a:r>
            <a:endParaRPr lang="fi-FI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653502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round picture,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sp>
        <p:nvSpPr>
          <p:cNvPr id="6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The </a:t>
            </a:r>
            <a:r>
              <a:rPr lang="fi-FI" dirty="0" err="1"/>
              <a:t>name</a:t>
            </a:r>
            <a:r>
              <a:rPr lang="fi-FI" dirty="0"/>
              <a:t> of the </a:t>
            </a:r>
            <a:r>
              <a:rPr lang="fi-FI" dirty="0" err="1"/>
              <a:t>presenter</a:t>
            </a:r>
            <a:br>
              <a:rPr lang="fi-FI" dirty="0"/>
            </a:br>
            <a:r>
              <a:rPr lang="en-GB" sz="18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Finnish Environment Institute SYKE</a:t>
            </a:r>
            <a:br>
              <a:rPr lang="fi-FI" sz="18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8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Event &amp; date</a:t>
            </a:r>
            <a:endParaRPr lang="fi-FI" dirty="0"/>
          </a:p>
        </p:txBody>
      </p:sp>
      <p:sp>
        <p:nvSpPr>
          <p:cNvPr id="10" name="Kuvan paikkamerkki 7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bg1"/>
            </a:solidFill>
          </a:ln>
        </p:spPr>
        <p:txBody>
          <a:bodyPr wrap="none"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algn="ctr">
              <a:lnSpc>
                <a:spcPts val="1300"/>
              </a:lnSpc>
            </a:pP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Add a round picture by clicking the icon.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To change the cropping of the picture, activate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the picture frame and select the ‘Crop’ tool from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the Picture Format tab &gt; you can now move the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picture or scale it to be larger within the selection box.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Scale the picture by holding down the Shift key and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clicking and dragging the light-coloured balls on the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corners of the picture.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When you are satisfied with the cropping/scaling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of the picture, click outside the picture.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To change the picture, activate the picture,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remove the picture with the Delete key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and click the picture to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add a new picture. </a:t>
            </a:r>
            <a:endParaRPr lang="fi-FI" sz="1200" dirty="0"/>
          </a:p>
        </p:txBody>
      </p:sp>
      <p:sp>
        <p:nvSpPr>
          <p:cNvPr id="9" name="Otsikko 3"/>
          <p:cNvSpPr>
            <a:spLocks noGrp="1"/>
          </p:cNvSpPr>
          <p:nvPr>
            <p:ph type="ctrTitle" idx="4294967295" hasCustomPrompt="1"/>
          </p:nvPr>
        </p:nvSpPr>
        <p:spPr>
          <a:xfrm>
            <a:off x="1152524" y="521379"/>
            <a:ext cx="3657470" cy="277296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14375" algn="l"/>
              </a:tabLst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COVER WITH </a:t>
            </a:r>
            <a:b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ROUND PICTURE</a:t>
            </a:r>
            <a:b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 wraps </a:t>
            </a:r>
            <a:b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around the </a:t>
            </a:r>
            <a:b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edges of the </a:t>
            </a:r>
            <a:b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round picture</a:t>
            </a:r>
            <a:endParaRPr lang="fi-FI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073570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itle, sub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  <p:sp>
        <p:nvSpPr>
          <p:cNvPr id="11" name="Tekstin paikkamerkki 10"/>
          <p:cNvSpPr>
            <a:spLocks noGrp="1"/>
          </p:cNvSpPr>
          <p:nvPr>
            <p:ph type="body" sz="quarter" idx="14" hasCustomPrompt="1"/>
          </p:nvPr>
        </p:nvSpPr>
        <p:spPr>
          <a:xfrm>
            <a:off x="1152525" y="1311275"/>
            <a:ext cx="6838951" cy="594122"/>
          </a:xfrm>
        </p:spPr>
        <p:txBody>
          <a:bodyPr/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 err="1"/>
              <a:t>Subheading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introduction</a:t>
            </a:r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1152526" y="2116899"/>
            <a:ext cx="6838950" cy="2750376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fi-FI" dirty="0" err="1"/>
              <a:t>First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of a </a:t>
            </a:r>
            <a:r>
              <a:rPr lang="fi-FI" dirty="0" err="1"/>
              <a:t>list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>
                <a:solidFill>
                  <a:srgbClr val="827C71">
                    <a:lumMod val="75000"/>
                  </a:srgbClr>
                </a:solidFill>
              </a:rPr>
              <a:pPr/>
              <a:t>‹#›</a:t>
            </a:fld>
            <a:endParaRPr lang="fi-FI">
              <a:solidFill>
                <a:srgbClr val="827C71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804326"/>
      </p:ext>
    </p:extLst>
  </p:cSld>
  <p:clrMapOvr>
    <a:masterClrMapping/>
  </p:clrMapOvr>
  <p:transition>
    <p:fade/>
  </p:transition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fi-FI" dirty="0" err="1"/>
              <a:t>First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of a </a:t>
            </a:r>
            <a:r>
              <a:rPr lang="fi-FI" dirty="0" err="1"/>
              <a:t>list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>
                <a:solidFill>
                  <a:srgbClr val="827C71">
                    <a:lumMod val="75000"/>
                  </a:srgbClr>
                </a:solidFill>
              </a:rPr>
              <a:pPr/>
              <a:t>‹#›</a:t>
            </a:fld>
            <a:endParaRPr lang="fi-FI">
              <a:solidFill>
                <a:srgbClr val="827C71">
                  <a:lumMod val="75000"/>
                </a:srgbClr>
              </a:solidFill>
            </a:endParaRPr>
          </a:p>
        </p:txBody>
      </p:sp>
      <p:sp>
        <p:nvSpPr>
          <p:cNvPr id="8" name="Otsikko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 err="1"/>
              <a:t>Title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63845672"/>
      </p:ext>
    </p:extLst>
  </p:cSld>
  <p:clrMapOvr>
    <a:masterClrMapping/>
  </p:clrMapOvr>
  <p:transition>
    <p:fade/>
  </p:transition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, ei kuvaa, HARM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" y="1"/>
            <a:ext cx="9141291" cy="5143499"/>
          </a:xfrm>
          <a:prstGeom prst="rect">
            <a:avLst/>
          </a:prstGeom>
        </p:spPr>
      </p:pic>
      <p:sp>
        <p:nvSpPr>
          <p:cNvPr id="5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1311275"/>
            <a:ext cx="6838950" cy="1983069"/>
          </a:xfrm>
        </p:spPr>
        <p:txBody>
          <a:bodyPr>
            <a:noAutofit/>
          </a:bodyPr>
          <a:lstStyle>
            <a:lvl1pPr algn="r">
              <a:lnSpc>
                <a:spcPts val="3600"/>
              </a:lnSpc>
              <a:defRPr sz="32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KANSI, EI KUVAA, HARMAA</a:t>
            </a:r>
            <a:br>
              <a:rPr lang="fi-FI" dirty="0"/>
            </a:br>
            <a:r>
              <a:rPr lang="fi-FI" dirty="0"/>
              <a:t>Esityksen nimi mustalla tekstillä yhdellä tai useammalla rivillä</a:t>
            </a:r>
          </a:p>
        </p:txBody>
      </p:sp>
      <p:sp>
        <p:nvSpPr>
          <p:cNvPr id="7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7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</a:t>
            </a:r>
            <a:br>
              <a:rPr lang="fi-FI" dirty="0"/>
            </a:br>
            <a:r>
              <a:rPr lang="fi-FI" dirty="0"/>
              <a:t>Suomen ympäristökeskus SYKE</a:t>
            </a:r>
            <a:br>
              <a:rPr lang="fi-FI" dirty="0"/>
            </a:br>
            <a:r>
              <a:rPr lang="fi-FI" dirty="0"/>
              <a:t>Tilaisuus &amp; päivämäärä</a:t>
            </a:r>
          </a:p>
        </p:txBody>
      </p:sp>
    </p:spTree>
    <p:extLst>
      <p:ext uri="{BB962C8B-B14F-4D97-AF65-F5344CB8AC3E}">
        <p14:creationId xmlns:p14="http://schemas.microsoft.com/office/powerpoint/2010/main" val="3728486595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itle, 2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152525" y="523174"/>
            <a:ext cx="6838950" cy="781838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>
                <a:solidFill>
                  <a:srgbClr val="827C71">
                    <a:lumMod val="75000"/>
                  </a:srgbClr>
                </a:solidFill>
              </a:rPr>
              <a:pPr/>
              <a:t>‹#›</a:t>
            </a:fld>
            <a:endParaRPr lang="fi-FI">
              <a:solidFill>
                <a:srgbClr val="827C71">
                  <a:lumMod val="75000"/>
                </a:srgbClr>
              </a:solidFill>
            </a:endParaRPr>
          </a:p>
        </p:txBody>
      </p:sp>
      <p:sp>
        <p:nvSpPr>
          <p:cNvPr id="10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4496844" y="1311275"/>
            <a:ext cx="3494631" cy="3556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First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of a </a:t>
            </a:r>
            <a:r>
              <a:rPr lang="fi-FI" dirty="0" err="1"/>
              <a:t>list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1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152180" y="1311275"/>
            <a:ext cx="3206878" cy="3556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First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of a </a:t>
            </a:r>
            <a:r>
              <a:rPr lang="fi-FI" dirty="0" err="1"/>
              <a:t>list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2608526"/>
      </p:ext>
    </p:extLst>
  </p:cSld>
  <p:clrMapOvr>
    <a:masterClrMapping/>
  </p:clrMapOvr>
  <p:transition>
    <p:fade/>
  </p:transition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itle, sub, 2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152526" y="523873"/>
            <a:ext cx="6838950" cy="787401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>
                <a:solidFill>
                  <a:srgbClr val="827C71">
                    <a:lumMod val="75000"/>
                  </a:srgbClr>
                </a:solidFill>
              </a:rPr>
              <a:pPr/>
              <a:t>‹#›</a:t>
            </a:fld>
            <a:endParaRPr lang="fi-FI">
              <a:solidFill>
                <a:srgbClr val="827C71">
                  <a:lumMod val="75000"/>
                </a:srgbClr>
              </a:solidFill>
            </a:endParaRPr>
          </a:p>
        </p:txBody>
      </p:sp>
      <p:sp>
        <p:nvSpPr>
          <p:cNvPr id="10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4597052" y="1763100"/>
            <a:ext cx="3394424" cy="3104174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Arial" pitchFamily="34" charset="0"/>
              <a:buChar char="●"/>
              <a:tabLst/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First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of a </a:t>
            </a:r>
            <a:r>
              <a:rPr lang="fi-FI" dirty="0" err="1"/>
              <a:t>list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1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152525" y="1763099"/>
            <a:ext cx="3281689" cy="3104175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First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of a </a:t>
            </a:r>
            <a:r>
              <a:rPr lang="fi-FI" dirty="0" err="1"/>
              <a:t>list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4" name="Tekstin paikkamerkki 10"/>
          <p:cNvSpPr>
            <a:spLocks noGrp="1"/>
          </p:cNvSpPr>
          <p:nvPr>
            <p:ph type="body" sz="quarter" idx="14" hasCustomPrompt="1"/>
          </p:nvPr>
        </p:nvSpPr>
        <p:spPr>
          <a:xfrm>
            <a:off x="1152526" y="1311273"/>
            <a:ext cx="6838950" cy="396083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 err="1"/>
              <a:t>Subheading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introduction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08342250"/>
      </p:ext>
    </p:extLst>
  </p:cSld>
  <p:clrMapOvr>
    <a:masterClrMapping/>
  </p:clrMapOvr>
  <p:transition>
    <p:fade/>
  </p:transition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itle, text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152526" y="523873"/>
            <a:ext cx="6838950" cy="787401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>
                <a:solidFill>
                  <a:srgbClr val="827C71">
                    <a:lumMod val="75000"/>
                  </a:srgbClr>
                </a:solidFill>
              </a:rPr>
              <a:pPr/>
              <a:t>‹#›</a:t>
            </a:fld>
            <a:endParaRPr lang="fi-FI">
              <a:solidFill>
                <a:srgbClr val="827C71">
                  <a:lumMod val="75000"/>
                </a:srgbClr>
              </a:solidFill>
            </a:endParaRPr>
          </a:p>
        </p:txBody>
      </p:sp>
      <p:sp>
        <p:nvSpPr>
          <p:cNvPr id="10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3845490" y="1311275"/>
            <a:ext cx="4145985" cy="3032124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ts val="1800"/>
              </a:lnSpc>
              <a:spcBef>
                <a:spcPts val="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None/>
              <a:defRPr sz="1600" i="1" baseline="0">
                <a:solidFill>
                  <a:srgbClr val="FF0000"/>
                </a:solidFill>
              </a:defRPr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914400" rtl="0" eaLnBrk="1" latinLnBrk="0" hangingPunct="1">
              <a:lnSpc>
                <a:spcPts val="1800"/>
              </a:lnSpc>
              <a:spcBef>
                <a:spcPts val="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None/>
            </a:pPr>
            <a:r>
              <a:rPr lang="en-GB" sz="160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Add table, picture, graph or SmartArt chart </a:t>
            </a:r>
            <a:br>
              <a:rPr lang="en-GB" sz="160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60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by clicking the icon.</a:t>
            </a:r>
            <a:endParaRPr lang="fi-FI" sz="1600" i="1" kern="1200" baseline="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152526" y="1311273"/>
            <a:ext cx="2555378" cy="3032127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First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of a </a:t>
            </a:r>
            <a:r>
              <a:rPr lang="fi-FI" dirty="0" err="1"/>
              <a:t>list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10380939"/>
      </p:ext>
    </p:extLst>
  </p:cSld>
  <p:clrMapOvr>
    <a:masterClrMapping/>
  </p:clrMapOvr>
  <p:transition>
    <p:fade/>
  </p:transition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itle, picture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1152526" y="4343399"/>
            <a:ext cx="6838949" cy="523876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buNone/>
              <a:defRPr sz="1600" b="0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 err="1"/>
              <a:t>Caption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>
                <a:solidFill>
                  <a:srgbClr val="827C71">
                    <a:lumMod val="75000"/>
                  </a:srgbClr>
                </a:solidFill>
              </a:rPr>
              <a:pPr/>
              <a:t>‹#›</a:t>
            </a:fld>
            <a:endParaRPr lang="fi-FI">
              <a:solidFill>
                <a:srgbClr val="827C71">
                  <a:lumMod val="75000"/>
                </a:srgbClr>
              </a:solidFill>
            </a:endParaRPr>
          </a:p>
        </p:txBody>
      </p:sp>
      <p:sp>
        <p:nvSpPr>
          <p:cNvPr id="9" name="Sisällön paikkamerkki 3"/>
          <p:cNvSpPr>
            <a:spLocks noGrp="1"/>
          </p:cNvSpPr>
          <p:nvPr>
            <p:ph sz="half" idx="13" hasCustomPrompt="1"/>
          </p:nvPr>
        </p:nvSpPr>
        <p:spPr>
          <a:xfrm>
            <a:off x="1152526" y="1311274"/>
            <a:ext cx="6838950" cy="2941312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ts val="1800"/>
              </a:lnSpc>
              <a:spcBef>
                <a:spcPts val="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None/>
              <a:defRPr sz="1600" b="0" i="1">
                <a:solidFill>
                  <a:srgbClr val="FF0000"/>
                </a:solidFill>
              </a:defRPr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914400" rtl="0" eaLnBrk="1" latinLnBrk="0" hangingPunct="1">
              <a:lnSpc>
                <a:spcPts val="1800"/>
              </a:lnSpc>
              <a:spcBef>
                <a:spcPts val="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None/>
            </a:pPr>
            <a:r>
              <a:rPr lang="en-GB" sz="160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Add table, picture, graph or SmartArt chart by clicking the icon.</a:t>
            </a:r>
            <a:endParaRPr lang="fi-FI" sz="1600" i="1" kern="1200" baseline="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Otsikko 9"/>
          <p:cNvSpPr>
            <a:spLocks noGrp="1"/>
          </p:cNvSpPr>
          <p:nvPr>
            <p:ph type="title" hasCustomPrompt="1"/>
          </p:nvPr>
        </p:nvSpPr>
        <p:spPr>
          <a:xfrm>
            <a:off x="1152526" y="523874"/>
            <a:ext cx="6838950" cy="7874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 err="1"/>
              <a:t>Title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27044717"/>
      </p:ext>
    </p:extLst>
  </p:cSld>
  <p:clrMapOvr>
    <a:masterClrMapping/>
  </p:clrMapOvr>
  <p:transition>
    <p:fade/>
  </p:transition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itle, text, rou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152525" y="523874"/>
            <a:ext cx="6838950" cy="787401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>
                <a:solidFill>
                  <a:srgbClr val="827C71">
                    <a:lumMod val="75000"/>
                  </a:srgbClr>
                </a:solidFill>
              </a:rPr>
              <a:pPr/>
              <a:t>‹#›</a:t>
            </a:fld>
            <a:endParaRPr lang="fi-FI">
              <a:solidFill>
                <a:srgbClr val="827C71">
                  <a:lumMod val="75000"/>
                </a:srgbClr>
              </a:solidFill>
            </a:endParaRPr>
          </a:p>
        </p:txBody>
      </p:sp>
      <p:sp>
        <p:nvSpPr>
          <p:cNvPr id="9" name="Tekstin paikkamerkki 10"/>
          <p:cNvSpPr>
            <a:spLocks noGrp="1"/>
          </p:cNvSpPr>
          <p:nvPr>
            <p:ph type="body" sz="quarter" idx="14" hasCustomPrompt="1"/>
          </p:nvPr>
        </p:nvSpPr>
        <p:spPr>
          <a:xfrm>
            <a:off x="1152526" y="1311273"/>
            <a:ext cx="2730542" cy="3032126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 err="1"/>
              <a:t>Text</a:t>
            </a:r>
            <a:endParaRPr lang="fi-FI" dirty="0"/>
          </a:p>
        </p:txBody>
      </p:sp>
      <p:sp>
        <p:nvSpPr>
          <p:cNvPr id="11" name="Kuvan paikkamerkki 7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091831" y="1352811"/>
            <a:ext cx="2929406" cy="2929406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algn="ctr">
              <a:lnSpc>
                <a:spcPts val="1200"/>
              </a:lnSpc>
            </a:pPr>
            <a: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Add a picture by clicking the icon. </a:t>
            </a:r>
            <a:b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To change the cropping of the picture, </a:t>
            </a:r>
            <a:b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activate the picture frame and select the </a:t>
            </a:r>
            <a:b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‘Crop’ tool from the Picture Format tab &gt; </a:t>
            </a:r>
            <a:b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you can now move the picture or scale it to </a:t>
            </a:r>
            <a:b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be larger within the selection box. </a:t>
            </a:r>
            <a:b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Scale the picture by holding down the Shift key </a:t>
            </a:r>
            <a:b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and clicking and dragging the light-coloured </a:t>
            </a:r>
            <a:b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balls on the corners of the picture. </a:t>
            </a:r>
            <a:b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When you are satisfied with the cropping/scaling </a:t>
            </a:r>
            <a:b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of the picture, click outside the picture. </a:t>
            </a:r>
            <a:b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To change the picture, activate the picture, </a:t>
            </a:r>
            <a:b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remove the picture with the Delete key </a:t>
            </a:r>
            <a:b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and click the picture to </a:t>
            </a:r>
            <a:b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add a new picture. </a:t>
            </a:r>
            <a:endParaRPr lang="fi-FI" sz="1100" b="0" i="1" kern="1200" baseline="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3913126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itle, text,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  <p:sp>
        <p:nvSpPr>
          <p:cNvPr id="8" name="Kuvan paikkamerkki 7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648732" y="0"/>
            <a:ext cx="4495267" cy="5143500"/>
          </a:xfrm>
          <a:prstGeom prst="rect">
            <a:avLst/>
          </a:prstGeom>
          <a:ln w="19050">
            <a:noFill/>
          </a:ln>
          <a:effectLst/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  <a:effectLst/>
              </a:defRPr>
            </a:lvl1pPr>
          </a:lstStyle>
          <a:p>
            <a:pPr algn="ctr">
              <a:lnSpc>
                <a:spcPts val="1200"/>
              </a:lnSpc>
            </a:pPr>
            <a: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Add a picture by clicking the icon. </a:t>
            </a:r>
            <a:b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To change the cropping of the picture, activate the picture frame and </a:t>
            </a:r>
            <a:b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select the ‘Crop’ tool from the Picture Format tab &gt; </a:t>
            </a:r>
            <a:b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you can now move the picture or scale it to be larger within the selection box. </a:t>
            </a:r>
            <a:b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Scale the picture by holding down the Shift key and clicking and </a:t>
            </a:r>
            <a:b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dragging the light-coloured balls on the corners of the picture. </a:t>
            </a:r>
            <a:b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When you are satisfied with the cropping/scaling of the picture, </a:t>
            </a:r>
            <a:b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click outside the picture. </a:t>
            </a:r>
            <a:b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To change the picture, activate the picture, remove the picture </a:t>
            </a:r>
            <a:b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with the Delete key and click the picture to add a new picture. </a:t>
            </a:r>
            <a:endParaRPr lang="fi-FI" sz="1100" b="0" i="1" kern="1200" baseline="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>
                <a:solidFill>
                  <a:srgbClr val="827C71">
                    <a:lumMod val="75000"/>
                  </a:srgbClr>
                </a:solidFill>
              </a:rPr>
              <a:pPr/>
              <a:t>‹#›</a:t>
            </a:fld>
            <a:endParaRPr lang="fi-FI">
              <a:solidFill>
                <a:srgbClr val="827C71">
                  <a:lumMod val="75000"/>
                </a:srgbClr>
              </a:solidFill>
            </a:endParaRPr>
          </a:p>
        </p:txBody>
      </p:sp>
      <p:sp>
        <p:nvSpPr>
          <p:cNvPr id="9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152526" y="1311275"/>
            <a:ext cx="3496207" cy="3556000"/>
          </a:xfrm>
        </p:spPr>
        <p:txBody>
          <a:bodyPr>
            <a:noAutofit/>
          </a:bodyPr>
          <a:lstStyle>
            <a:lvl1pPr>
              <a:buClr>
                <a:schemeClr val="accent2">
                  <a:lumMod val="75000"/>
                </a:schemeClr>
              </a:buClr>
              <a:defRPr sz="2000">
                <a:solidFill>
                  <a:schemeClr val="tx1"/>
                </a:solidFill>
              </a:defRPr>
            </a:lvl1pPr>
            <a:lvl2pPr>
              <a:buClr>
                <a:schemeClr val="accent2">
                  <a:lumMod val="75000"/>
                </a:schemeClr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1600">
                <a:solidFill>
                  <a:schemeClr val="tx1"/>
                </a:solidFill>
              </a:defRPr>
            </a:lvl3pPr>
            <a:lvl4pPr>
              <a:buNone/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First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of a </a:t>
            </a:r>
            <a:r>
              <a:rPr lang="fi-FI" dirty="0" err="1"/>
              <a:t>list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07393673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152525" y="523874"/>
            <a:ext cx="6838950" cy="787401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>
                <a:solidFill>
                  <a:srgbClr val="827C71">
                    <a:lumMod val="75000"/>
                  </a:srgbClr>
                </a:solidFill>
              </a:rPr>
              <a:pPr/>
              <a:t>‹#›</a:t>
            </a:fld>
            <a:endParaRPr lang="fi-FI">
              <a:solidFill>
                <a:srgbClr val="827C71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575750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stitial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2360330"/>
            <a:ext cx="6838950" cy="1983069"/>
          </a:xfrm>
        </p:spPr>
        <p:txBody>
          <a:bodyPr anchor="b" anchorCtr="0">
            <a:noAutofit/>
          </a:bodyPr>
          <a:lstStyle>
            <a:lvl1pPr marL="0" algn="r" defTabSz="914400" rtl="0" eaLnBrk="1" latinLnBrk="0" hangingPunct="1">
              <a:lnSpc>
                <a:spcPts val="2800"/>
              </a:lnSpc>
              <a:spcBef>
                <a:spcPct val="0"/>
              </a:spcBef>
              <a:tabLst>
                <a:tab pos="714375" algn="l"/>
              </a:tabLst>
              <a:defRPr lang="fi-FI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defTabSz="914400" rtl="0" eaLnBrk="1" latinLnBrk="0" hangingPunct="1">
              <a:lnSpc>
                <a:spcPts val="2800"/>
              </a:lnSpc>
              <a:spcBef>
                <a:spcPct val="0"/>
              </a:spcBef>
              <a:tabLst>
                <a:tab pos="714375" algn="l"/>
              </a:tabLst>
            </a:pP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Interstitial slides liven up the presentation and can contain a short text section and 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big picture, or a round picture. 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Sometimes a well-planned quote can 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 just as well without a picture.</a:t>
            </a:r>
            <a:endParaRPr lang="fi-FI" sz="2400" b="1" kern="1200" baseline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401045" y="4343399"/>
            <a:ext cx="342900" cy="250029"/>
          </a:xfrm>
        </p:spPr>
        <p:txBody>
          <a:bodyPr/>
          <a:lstStyle/>
          <a:p>
            <a:fld id="{24342B02-74FC-4320-A08D-C58DA89F77A2}" type="slidenum">
              <a:rPr lang="fi-FI" smtClean="0">
                <a:solidFill>
                  <a:srgbClr val="827C71">
                    <a:lumMod val="75000"/>
                  </a:srgbClr>
                </a:solidFill>
              </a:rPr>
              <a:pPr/>
              <a:t>‹#›</a:t>
            </a:fld>
            <a:endParaRPr lang="fi-FI">
              <a:solidFill>
                <a:srgbClr val="827C71">
                  <a:lumMod val="75000"/>
                </a:srgbClr>
              </a:solidFill>
            </a:endParaRPr>
          </a:p>
        </p:txBody>
      </p:sp>
      <p:sp>
        <p:nvSpPr>
          <p:cNvPr id="7" name="Kuvan paikkamerkki 7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" y="0"/>
            <a:ext cx="9151200" cy="5143500"/>
          </a:xfrm>
          <a:prstGeom prst="rect">
            <a:avLst/>
          </a:prstGeom>
        </p:spPr>
        <p:txBody>
          <a:bodyPr lIns="180000" tIns="180000" rIns="18000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Add a picture to the background of the slide by clicking the icon.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To change the cropping of the picture, activate the picture frame and select the ‘Crop’ tool from the Picture Format tab &gt;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you can now move the picture or scale it to be larger within the selection box.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Scale the picture by holding down the Shift key and clicking and dragging the light-coloured balls on the corners of the picture.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When you are satisfied with the cropping/scaling of the picture, click outside the picture.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The text boxes will reappear when you activate the picture and select ‘Send to Back’ (Picture </a:t>
            </a:r>
            <a:r>
              <a:rPr lang="en-GB" sz="1200" b="0" i="1" kern="1200" baseline="0" dirty="0" err="1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Formar</a:t>
            </a: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 &gt; Send Backward &gt; Send to Back /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right click &gt; Send to Back)</a:t>
            </a:r>
            <a:r>
              <a:rPr lang="fi-FI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.</a:t>
            </a:r>
            <a:br>
              <a:rPr lang="fi-FI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fi-FI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To change the picture, activate the picture, bring the picture to the front, remove the picture with the Delete key and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click the picture to add a new picture.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Remember to send the picture to the back so that you can see the text.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41702442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stitia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152524" y="523874"/>
            <a:ext cx="4214879" cy="3819526"/>
          </a:xfrm>
        </p:spPr>
        <p:txBody>
          <a:bodyPr anchor="ctr" anchorCtr="0"/>
          <a:lstStyle>
            <a:lvl1pPr>
              <a:lnSpc>
                <a:spcPts val="2800"/>
              </a:lnSpc>
              <a:defRPr lang="fi-FI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lnSpc>
                <a:spcPts val="2800"/>
              </a:lnSpc>
            </a:pP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Interstitial slides liven 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 the presentation and 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contain a short 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 section and a 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 picture, or a 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round picture. 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Sometimes a well-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planned quote can 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 just as well 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without a picture.</a:t>
            </a:r>
            <a:endParaRPr lang="fi-FI" sz="2400" kern="1200" baseline="0" dirty="0">
              <a:solidFill>
                <a:schemeClr val="tx1"/>
              </a:solidFill>
              <a:latin typeface="Futura Hv BT" pitchFamily="34" charset="0"/>
              <a:ea typeface="+mj-ea"/>
              <a:cs typeface="+mj-cs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>
                <a:solidFill>
                  <a:srgbClr val="827C71">
                    <a:lumMod val="7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827C71">
                  <a:lumMod val="75000"/>
                </a:srgbClr>
              </a:solidFill>
            </a:endParaRPr>
          </a:p>
        </p:txBody>
      </p:sp>
      <p:sp>
        <p:nvSpPr>
          <p:cNvPr id="7" name="Kuvan paikkamerkki 7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bg1"/>
            </a:solidFill>
          </a:ln>
        </p:spPr>
        <p:txBody>
          <a:bodyPr wrap="none"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algn="ctr">
              <a:lnSpc>
                <a:spcPts val="1300"/>
              </a:lnSpc>
            </a:pP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Add a round picture by clicking the icon.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To change the cropping of the picture, activate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the picture frame and select the ‘Crop’ tool from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the Picture Format tab &gt; you can now move the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picture or scale it to be larger within the selection box.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Scale the picture by holding down the Shift key and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clicking and dragging the light-coloured balls on the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corners of the picture.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When you are satisfied with the cropping/scaling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of the picture, click outside the picture.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To change the picture, activate the picture,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remove the picture with the Delete key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and click the picture to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add a new picture. 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1279142000"/>
      </p:ext>
    </p:extLst>
  </p:cSld>
  <p:clrMapOvr>
    <a:masterClrMapping/>
  </p:clrMapOvr>
  <p:transition>
    <p:fade/>
  </p:transition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stitial OCH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>
                <a:solidFill>
                  <a:srgbClr val="827C71">
                    <a:lumMod val="7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827C71">
                  <a:lumMod val="75000"/>
                </a:srgbClr>
              </a:solidFill>
            </a:endParaRPr>
          </a:p>
        </p:txBody>
      </p:sp>
      <p:sp>
        <p:nvSpPr>
          <p:cNvPr id="11" name="Kuvan paikkamerkki 7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bg1"/>
            </a:solidFill>
          </a:ln>
        </p:spPr>
        <p:txBody>
          <a:bodyPr wrap="none"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algn="ctr">
              <a:lnSpc>
                <a:spcPts val="1300"/>
              </a:lnSpc>
            </a:pP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Add a round picture by clicking the icon.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To change the cropping of the picture, activate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the picture frame and select the ‘Crop’ tool from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the Picture Format tab &gt; you can now move the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picture or scale it to be larger within the selection box.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Scale the picture by holding down the Shift key and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clicking and dragging the light-coloured balls on the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corners of the picture.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When you are satisfied with the cropping/scaling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of the picture, click outside the picture.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To change the picture, activate the picture,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remove the picture with the Delete key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and click the picture to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add a new picture. </a:t>
            </a:r>
            <a:endParaRPr lang="fi-FI" sz="1200" dirty="0"/>
          </a:p>
        </p:txBody>
      </p:sp>
      <p:sp>
        <p:nvSpPr>
          <p:cNvPr id="7" name="Otsikko 1"/>
          <p:cNvSpPr>
            <a:spLocks noGrp="1"/>
          </p:cNvSpPr>
          <p:nvPr>
            <p:ph type="title" hasCustomPrompt="1"/>
          </p:nvPr>
        </p:nvSpPr>
        <p:spPr>
          <a:xfrm>
            <a:off x="1152524" y="523874"/>
            <a:ext cx="4214879" cy="3819526"/>
          </a:xfrm>
        </p:spPr>
        <p:txBody>
          <a:bodyPr anchor="ctr" anchorCtr="0"/>
          <a:lstStyle>
            <a:lvl1pPr>
              <a:lnSpc>
                <a:spcPts val="2800"/>
              </a:lnSpc>
              <a:defRPr lang="fi-FI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lnSpc>
                <a:spcPts val="2800"/>
              </a:lnSpc>
            </a:pP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Interstitial slides liven 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 the presentation and 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contain a short 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 section and a 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 picture, or a 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round picture. 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Sometimes a well-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planned quote can 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 just as well 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without a picture.</a:t>
            </a:r>
            <a:endParaRPr lang="fi-FI" sz="2400" kern="1200" baseline="0" dirty="0">
              <a:solidFill>
                <a:schemeClr val="tx1"/>
              </a:solidFill>
              <a:latin typeface="Futura Hv BT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34306618"/>
      </p:ext>
    </p:extLst>
  </p:cSld>
  <p:clrMapOvr>
    <a:masterClrMapping/>
  </p:clrMapOvr>
  <p:transition>
    <p:fade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, 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1311275"/>
            <a:ext cx="6838950" cy="1983069"/>
          </a:xfrm>
        </p:spPr>
        <p:txBody>
          <a:bodyPr>
            <a:noAutofit/>
          </a:bodyPr>
          <a:lstStyle>
            <a:lvl1pPr algn="r">
              <a:lnSpc>
                <a:spcPts val="3600"/>
              </a:lnSpc>
              <a:defRPr sz="32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KANSI, ISO KUVA</a:t>
            </a:r>
            <a:br>
              <a:rPr lang="fi-FI" dirty="0"/>
            </a:br>
            <a:r>
              <a:rPr lang="fi-FI" dirty="0"/>
              <a:t>Esityksen nimi mustalla tai valkoisella tekstillä näkyvään kohtaan asemoituna</a:t>
            </a:r>
          </a:p>
        </p:txBody>
      </p:sp>
      <p:sp>
        <p:nvSpPr>
          <p:cNvPr id="7" name="Kuvan paikkamerkki 7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" y="0"/>
            <a:ext cx="9151200" cy="5143500"/>
          </a:xfrm>
          <a:prstGeom prst="rect">
            <a:avLst/>
          </a:prstGeom>
        </p:spPr>
        <p:txBody>
          <a:bodyPr lIns="180000" tIns="180000" rIns="18000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dian taustalle iso kansikuva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</a:t>
            </a:r>
            <a:br>
              <a:rPr lang="fi-FI" dirty="0"/>
            </a:br>
            <a:r>
              <a:rPr lang="fi-FI" dirty="0"/>
              <a:t>&gt; voit siirtää kuvaa tai skaalata sitä suuremmaksi valintalaatikon sisällä. </a:t>
            </a: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 Kun rajaus/skaalaus on sopiva, klikkaa kuvan ulkopuolelle. </a:t>
            </a:r>
            <a:br>
              <a:rPr lang="fi-FI" dirty="0"/>
            </a:br>
            <a:r>
              <a:rPr lang="fi-FI" dirty="0"/>
              <a:t>Tekstilaatikot palaavat näkyville, kun aktivoit kuvan ja valitset ’vie taakse’ (Muotoile &gt; Siirrä taaksepäin &gt; Vie taakse / hiiren oikea painike </a:t>
            </a:r>
            <a:br>
              <a:rPr lang="fi-FI" dirty="0"/>
            </a:br>
            <a:r>
              <a:rPr lang="fi-FI" dirty="0"/>
              <a:t>&gt; Vie taakse). Muista varmistaa, että myös </a:t>
            </a:r>
            <a:r>
              <a:rPr lang="fi-FI" dirty="0" err="1"/>
              <a:t>SYKE-logo</a:t>
            </a:r>
            <a:r>
              <a:rPr lang="fi-FI" dirty="0"/>
              <a:t> on kansisivulla näkyvissä! Logon voit tarvittaessa kopioida ohjesivulta (s. 1).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kuva, tuo kuva eteen, poista kuva </a:t>
            </a:r>
            <a:br>
              <a:rPr lang="fi-FI" dirty="0"/>
            </a:br>
            <a:r>
              <a:rPr lang="fi-FI" dirty="0" err="1"/>
              <a:t>Delete-näppäimellä</a:t>
            </a:r>
            <a:r>
              <a:rPr lang="fi-FI" dirty="0"/>
              <a:t> ja klikkaa kuvaketta lisätäksesi uuden kuvan.</a:t>
            </a:r>
            <a:br>
              <a:rPr lang="fi-FI" dirty="0"/>
            </a:br>
            <a:r>
              <a:rPr lang="fi-FI" dirty="0"/>
              <a:t>Muista viedä kuva taakse, että tekstit näkyvät.</a:t>
            </a:r>
          </a:p>
        </p:txBody>
      </p:sp>
      <p:sp>
        <p:nvSpPr>
          <p:cNvPr id="5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7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</a:t>
            </a:r>
            <a:br>
              <a:rPr lang="fi-FI" dirty="0"/>
            </a:br>
            <a:r>
              <a:rPr lang="fi-FI" dirty="0"/>
              <a:t>Suomen ympäristökeskus SYKE</a:t>
            </a:r>
            <a:br>
              <a:rPr lang="fi-FI" dirty="0"/>
            </a:br>
            <a:r>
              <a:rPr lang="fi-FI" dirty="0"/>
              <a:t>Tilaisuus &amp; päivämäärä</a:t>
            </a:r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stitial 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>
                <a:solidFill>
                  <a:srgbClr val="827C71">
                    <a:lumMod val="75000"/>
                  </a:srgbClr>
                </a:solidFill>
              </a:rPr>
              <a:pPr/>
              <a:t>‹#›</a:t>
            </a:fld>
            <a:endParaRPr lang="fi-FI">
              <a:solidFill>
                <a:srgbClr val="827C71">
                  <a:lumMod val="75000"/>
                </a:srgbClr>
              </a:solidFill>
            </a:endParaRPr>
          </a:p>
        </p:txBody>
      </p:sp>
      <p:sp>
        <p:nvSpPr>
          <p:cNvPr id="12" name="Kuvan paikkamerkki 7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bg1"/>
            </a:solidFill>
          </a:ln>
        </p:spPr>
        <p:txBody>
          <a:bodyPr wrap="none"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algn="ctr">
              <a:lnSpc>
                <a:spcPts val="1300"/>
              </a:lnSpc>
            </a:pP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Add a round picture by clicking the icon.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To change the cropping of the picture, activate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the picture frame and select the ‘Crop’ tool from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the Picture Format tab &gt; you can now move the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picture or scale it to be larger within the selection box.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Scale the picture by holding down the Shift key and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clicking and dragging the light-coloured balls on the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corners of the picture.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When you are satisfied with the cropping/scaling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of the picture, click outside the picture.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To change the picture, activate the picture,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remove the picture with the Delete key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and click the picture to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add a new picture. </a:t>
            </a:r>
            <a:endParaRPr lang="fi-FI" sz="1200" dirty="0"/>
          </a:p>
        </p:txBody>
      </p:sp>
      <p:sp>
        <p:nvSpPr>
          <p:cNvPr id="7" name="Otsikko 1"/>
          <p:cNvSpPr>
            <a:spLocks noGrp="1"/>
          </p:cNvSpPr>
          <p:nvPr>
            <p:ph type="title" hasCustomPrompt="1"/>
          </p:nvPr>
        </p:nvSpPr>
        <p:spPr>
          <a:xfrm>
            <a:off x="1152524" y="523874"/>
            <a:ext cx="4214879" cy="3819526"/>
          </a:xfrm>
        </p:spPr>
        <p:txBody>
          <a:bodyPr anchor="ctr" anchorCtr="0"/>
          <a:lstStyle>
            <a:lvl1pPr>
              <a:lnSpc>
                <a:spcPts val="2800"/>
              </a:lnSpc>
              <a:defRPr lang="fi-FI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lnSpc>
                <a:spcPts val="2800"/>
              </a:lnSpc>
            </a:pP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Interstitial slides liven 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 the presentation and 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contain a short 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 section and a 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 picture, or a 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round picture. 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Sometimes a well-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planned quote can 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 just as well 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without a picture.</a:t>
            </a:r>
            <a:endParaRPr lang="fi-FI" sz="2400" kern="1200" baseline="0" dirty="0">
              <a:solidFill>
                <a:schemeClr val="tx1"/>
              </a:solidFill>
              <a:latin typeface="Futura Hv BT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95701711"/>
      </p:ext>
    </p:extLst>
  </p:cSld>
  <p:clrMapOvr>
    <a:masterClrMapping/>
  </p:clrMapOvr>
  <p:transition>
    <p:fade/>
  </p:transition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stitial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>
                <a:solidFill>
                  <a:srgbClr val="827C71">
                    <a:lumMod val="75000"/>
                  </a:srgbClr>
                </a:solidFill>
              </a:rPr>
              <a:pPr/>
              <a:t>‹#›</a:t>
            </a:fld>
            <a:endParaRPr lang="fi-FI">
              <a:solidFill>
                <a:srgbClr val="827C71">
                  <a:lumMod val="75000"/>
                </a:srgbClr>
              </a:solidFill>
            </a:endParaRPr>
          </a:p>
        </p:txBody>
      </p:sp>
      <p:sp>
        <p:nvSpPr>
          <p:cNvPr id="12" name="Kuvan paikkamerkki 7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bg1"/>
            </a:solidFill>
          </a:ln>
        </p:spPr>
        <p:txBody>
          <a:bodyPr wrap="none"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algn="ctr">
              <a:lnSpc>
                <a:spcPts val="1300"/>
              </a:lnSpc>
            </a:pP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Add a round picture by clicking the icon.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To change the cropping of the picture, activate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the picture frame and select the ‘Crop’ tool from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the Picture Format tab &gt; you can now move the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picture or scale it to be larger within the selection box.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Scale the picture by holding down the Shift key and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clicking and dragging the light-coloured balls on the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corners of the picture.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When you are satisfied with the cropping/scaling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of the picture, click outside the picture.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To change the picture, activate the picture,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remove the picture with the Delete key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and click the picture to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add a new picture. </a:t>
            </a:r>
            <a:endParaRPr lang="fi-FI" sz="1200" dirty="0"/>
          </a:p>
        </p:txBody>
      </p:sp>
      <p:sp>
        <p:nvSpPr>
          <p:cNvPr id="7" name="Otsikko 1"/>
          <p:cNvSpPr>
            <a:spLocks noGrp="1"/>
          </p:cNvSpPr>
          <p:nvPr>
            <p:ph type="title" hasCustomPrompt="1"/>
          </p:nvPr>
        </p:nvSpPr>
        <p:spPr>
          <a:xfrm>
            <a:off x="1152524" y="523874"/>
            <a:ext cx="4214879" cy="3819526"/>
          </a:xfrm>
        </p:spPr>
        <p:txBody>
          <a:bodyPr anchor="ctr" anchorCtr="0"/>
          <a:lstStyle>
            <a:lvl1pPr>
              <a:lnSpc>
                <a:spcPts val="2800"/>
              </a:lnSpc>
              <a:defRPr lang="fi-FI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lnSpc>
                <a:spcPts val="2800"/>
              </a:lnSpc>
            </a:pP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Interstitial slides liven 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 the presentation and 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contain a short 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 section and a 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 picture, or a 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round picture. 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Sometimes a well-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planned quote can 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 just as well 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without a picture.</a:t>
            </a:r>
            <a:endParaRPr lang="fi-FI" sz="2400" kern="1200" baseline="0" dirty="0">
              <a:solidFill>
                <a:schemeClr val="tx1"/>
              </a:solidFill>
              <a:latin typeface="Futura Hv BT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67732363"/>
      </p:ext>
    </p:extLst>
  </p:cSld>
  <p:clrMapOvr>
    <a:masterClrMapping/>
  </p:clrMapOvr>
  <p:transition>
    <p:fade/>
  </p:transition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ogo+back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>
                <a:solidFill>
                  <a:srgbClr val="827C71">
                    <a:lumMod val="75000"/>
                  </a:srgbClr>
                </a:solidFill>
              </a:rPr>
              <a:pPr/>
              <a:t>‹#›</a:t>
            </a:fld>
            <a:endParaRPr lang="fi-FI">
              <a:solidFill>
                <a:srgbClr val="827C71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881654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>
                <a:solidFill>
                  <a:srgbClr val="827C71">
                    <a:lumMod val="75000"/>
                  </a:srgbClr>
                </a:solidFill>
              </a:rPr>
              <a:pPr/>
              <a:t>‹#›</a:t>
            </a:fld>
            <a:endParaRPr lang="fi-FI">
              <a:solidFill>
                <a:srgbClr val="827C71">
                  <a:lumMod val="75000"/>
                </a:srgbClr>
              </a:solidFill>
            </a:endParaRP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39" y="4326094"/>
            <a:ext cx="722475" cy="53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538998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3462965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3A3DE-2297-45E8-A29B-AE448AC98239}" type="datetime1">
              <a:rPr lang="fi-FI" smtClean="0">
                <a:solidFill>
                  <a:prstClr val="black"/>
                </a:solidFill>
              </a:rPr>
              <a:pPr>
                <a:defRPr/>
              </a:pPr>
              <a:t>27.5.2022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A8BF9-2CB0-4711-9DFD-B35D89A82513}" type="slidenum">
              <a:rPr lang="fi-FI">
                <a:solidFill>
                  <a:srgbClr val="827C71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827C71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9885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1" y="1597819"/>
            <a:ext cx="7772400" cy="1102519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1" y="2914651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3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7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31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5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8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62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6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50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74CA-A02B-48AE-AC5A-E804FA9FD133}" type="datetimeFigureOut">
              <a:rPr lang="tr-TR" smtClean="0"/>
              <a:t>27.05.2022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B2B3-F0CD-4CCB-8653-1A9B4CB997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02941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74CA-A02B-48AE-AC5A-E804FA9FD133}" type="datetimeFigureOut">
              <a:rPr lang="tr-TR" smtClean="0"/>
              <a:t>27.05.2022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B2B3-F0CD-4CCB-8653-1A9B4CB997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02195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4" y="3305176"/>
            <a:ext cx="7772400" cy="1021556"/>
          </a:xfrm>
        </p:spPr>
        <p:txBody>
          <a:bodyPr anchor="t"/>
          <a:lstStyle>
            <a:lvl1pPr algn="l">
              <a:defRPr sz="3008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4" y="2180036"/>
            <a:ext cx="7772400" cy="1125140"/>
          </a:xfrm>
        </p:spPr>
        <p:txBody>
          <a:bodyPr anchor="b"/>
          <a:lstStyle>
            <a:lvl1pPr marL="0" indent="0">
              <a:buNone/>
              <a:defRPr sz="1504">
                <a:solidFill>
                  <a:schemeClr val="tx1">
                    <a:tint val="75000"/>
                  </a:schemeClr>
                </a:solidFill>
              </a:defRPr>
            </a:lvl1pPr>
            <a:lvl2pPr marL="343769" indent="0">
              <a:buNone/>
              <a:defRPr sz="1353">
                <a:solidFill>
                  <a:schemeClr val="tx1">
                    <a:tint val="75000"/>
                  </a:schemeClr>
                </a:solidFill>
              </a:defRPr>
            </a:lvl2pPr>
            <a:lvl3pPr marL="687537" indent="0">
              <a:buNone/>
              <a:defRPr sz="1203">
                <a:solidFill>
                  <a:schemeClr val="tx1">
                    <a:tint val="75000"/>
                  </a:schemeClr>
                </a:solidFill>
              </a:defRPr>
            </a:lvl3pPr>
            <a:lvl4pPr marL="1031306" indent="0">
              <a:buNone/>
              <a:defRPr sz="1053">
                <a:solidFill>
                  <a:schemeClr val="tx1">
                    <a:tint val="75000"/>
                  </a:schemeClr>
                </a:solidFill>
              </a:defRPr>
            </a:lvl4pPr>
            <a:lvl5pPr marL="1375075" indent="0">
              <a:buNone/>
              <a:defRPr sz="1053">
                <a:solidFill>
                  <a:schemeClr val="tx1">
                    <a:tint val="75000"/>
                  </a:schemeClr>
                </a:solidFill>
              </a:defRPr>
            </a:lvl5pPr>
            <a:lvl6pPr marL="1718843" indent="0">
              <a:buNone/>
              <a:defRPr sz="1053">
                <a:solidFill>
                  <a:schemeClr val="tx1">
                    <a:tint val="75000"/>
                  </a:schemeClr>
                </a:solidFill>
              </a:defRPr>
            </a:lvl6pPr>
            <a:lvl7pPr marL="2062612" indent="0">
              <a:buNone/>
              <a:defRPr sz="1053">
                <a:solidFill>
                  <a:schemeClr val="tx1">
                    <a:tint val="75000"/>
                  </a:schemeClr>
                </a:solidFill>
              </a:defRPr>
            </a:lvl7pPr>
            <a:lvl8pPr marL="2406381" indent="0">
              <a:buNone/>
              <a:defRPr sz="1053">
                <a:solidFill>
                  <a:schemeClr val="tx1">
                    <a:tint val="75000"/>
                  </a:schemeClr>
                </a:solidFill>
              </a:defRPr>
            </a:lvl8pPr>
            <a:lvl9pPr marL="2750149" indent="0">
              <a:buNone/>
              <a:defRPr sz="10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74CA-A02B-48AE-AC5A-E804FA9FD133}" type="datetimeFigureOut">
              <a:rPr lang="tr-TR" smtClean="0"/>
              <a:t>27.05.2022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B2B3-F0CD-4CCB-8653-1A9B4CB997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06420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12775" y="1196579"/>
            <a:ext cx="5430838" cy="3386137"/>
          </a:xfrm>
        </p:spPr>
        <p:txBody>
          <a:bodyPr/>
          <a:lstStyle>
            <a:lvl1pPr>
              <a:defRPr sz="2105"/>
            </a:lvl1pPr>
            <a:lvl2pPr>
              <a:defRPr sz="1805"/>
            </a:lvl2pPr>
            <a:lvl3pPr>
              <a:defRPr sz="1504"/>
            </a:lvl3pPr>
            <a:lvl4pPr>
              <a:defRPr sz="1353"/>
            </a:lvl4pPr>
            <a:lvl5pPr>
              <a:defRPr sz="1353"/>
            </a:lvl5pPr>
            <a:lvl6pPr>
              <a:defRPr sz="1353"/>
            </a:lvl6pPr>
            <a:lvl7pPr>
              <a:defRPr sz="1353"/>
            </a:lvl7pPr>
            <a:lvl8pPr>
              <a:defRPr sz="1353"/>
            </a:lvl8pPr>
            <a:lvl9pPr>
              <a:defRPr sz="1353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6014" y="1196579"/>
            <a:ext cx="5432425" cy="3386137"/>
          </a:xfrm>
        </p:spPr>
        <p:txBody>
          <a:bodyPr/>
          <a:lstStyle>
            <a:lvl1pPr>
              <a:defRPr sz="2105"/>
            </a:lvl1pPr>
            <a:lvl2pPr>
              <a:defRPr sz="1805"/>
            </a:lvl2pPr>
            <a:lvl3pPr>
              <a:defRPr sz="1504"/>
            </a:lvl3pPr>
            <a:lvl4pPr>
              <a:defRPr sz="1353"/>
            </a:lvl4pPr>
            <a:lvl5pPr>
              <a:defRPr sz="1353"/>
            </a:lvl5pPr>
            <a:lvl6pPr>
              <a:defRPr sz="1353"/>
            </a:lvl6pPr>
            <a:lvl7pPr>
              <a:defRPr sz="1353"/>
            </a:lvl7pPr>
            <a:lvl8pPr>
              <a:defRPr sz="1353"/>
            </a:lvl8pPr>
            <a:lvl9pPr>
              <a:defRPr sz="1353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74CA-A02B-48AE-AC5A-E804FA9FD133}" type="datetimeFigureOut">
              <a:rPr lang="tr-TR" smtClean="0"/>
              <a:t>27.05.2022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B2B3-F0CD-4CCB-8653-1A9B4CB997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8208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, PALLOkuva, petroo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" y="1"/>
            <a:ext cx="9141291" cy="5143499"/>
          </a:xfrm>
          <a:prstGeom prst="rect">
            <a:avLst/>
          </a:prstGeom>
        </p:spPr>
      </p:pic>
      <p:sp>
        <p:nvSpPr>
          <p:cNvPr id="8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6" y="523875"/>
            <a:ext cx="4396505" cy="2695314"/>
          </a:xfrm>
        </p:spPr>
        <p:txBody>
          <a:bodyPr>
            <a:noAutofit/>
          </a:bodyPr>
          <a:lstStyle>
            <a:lvl1pPr algn="l">
              <a:lnSpc>
                <a:spcPts val="3400"/>
              </a:lnSpc>
              <a:defRPr sz="32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PALLO-KANSI, PETROOLI</a:t>
            </a:r>
            <a:br>
              <a:rPr lang="fi-FI" dirty="0"/>
            </a:br>
            <a:r>
              <a:rPr lang="fi-FI" dirty="0"/>
              <a:t>Tekstin rivitys</a:t>
            </a:r>
            <a:br>
              <a:rPr lang="fi-FI" dirty="0"/>
            </a:br>
            <a:r>
              <a:rPr lang="fi-FI" dirty="0"/>
              <a:t>pallokuvan</a:t>
            </a:r>
            <a:br>
              <a:rPr lang="fi-FI" dirty="0"/>
            </a:br>
            <a:r>
              <a:rPr lang="fi-FI" dirty="0"/>
              <a:t>reunaa </a:t>
            </a:r>
            <a:br>
              <a:rPr lang="fi-FI" dirty="0"/>
            </a:br>
            <a:r>
              <a:rPr lang="fi-FI" dirty="0"/>
              <a:t>muotoillen</a:t>
            </a:r>
          </a:p>
        </p:txBody>
      </p:sp>
      <p:sp>
        <p:nvSpPr>
          <p:cNvPr id="10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7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</a:t>
            </a:r>
            <a:br>
              <a:rPr lang="fi-FI" dirty="0"/>
            </a:br>
            <a:r>
              <a:rPr lang="fi-FI" dirty="0"/>
              <a:t>Suomen ympäristökeskus SYKE</a:t>
            </a:r>
            <a:br>
              <a:rPr lang="fi-FI" dirty="0"/>
            </a:br>
            <a:r>
              <a:rPr lang="fi-FI" dirty="0"/>
              <a:t>Tilaisuus &amp; päivämäärä</a:t>
            </a:r>
          </a:p>
        </p:txBody>
      </p:sp>
      <p:sp>
        <p:nvSpPr>
          <p:cNvPr id="7" name="Kuvan paikkamerkki 7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6" y="560213"/>
            <a:ext cx="3734531" cy="3734531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pallokuva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&gt; voit siirtää kuvaa tai skaalata sitä suuremmaksi pallon sisällä. Huomioi että kuvassa on tarkoituksella valkoinen kehys.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</a:t>
            </a:r>
            <a:br>
              <a:rPr lang="fi-FI" dirty="0"/>
            </a:br>
            <a:r>
              <a:rPr lang="fi-FI" dirty="0"/>
              <a:t>Kun rajaus/skaalaus on sopiva, klikkaa kuvan ulkopuolelle.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 ja poista se </a:t>
            </a:r>
            <a:r>
              <a:rPr lang="fi-FI" dirty="0" err="1"/>
              <a:t>Delete-näppäimellä</a:t>
            </a:r>
            <a:r>
              <a:rPr lang="fi-FI" dirty="0"/>
              <a:t>. Klikkaa kuvaketta lisätäksesi uuden kuvan.</a:t>
            </a:r>
          </a:p>
        </p:txBody>
      </p:sp>
    </p:spTree>
    <p:extLst>
      <p:ext uri="{BB962C8B-B14F-4D97-AF65-F5344CB8AC3E}">
        <p14:creationId xmlns:p14="http://schemas.microsoft.com/office/powerpoint/2010/main" val="3833274868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1"/>
          </a:xfrm>
        </p:spPr>
        <p:txBody>
          <a:bodyPr anchor="b"/>
          <a:lstStyle>
            <a:lvl1pPr marL="0" indent="0">
              <a:buNone/>
              <a:defRPr sz="1805" b="1"/>
            </a:lvl1pPr>
            <a:lvl2pPr marL="343769" indent="0">
              <a:buNone/>
              <a:defRPr sz="1504" b="1"/>
            </a:lvl2pPr>
            <a:lvl3pPr marL="687537" indent="0">
              <a:buNone/>
              <a:defRPr sz="1353" b="1"/>
            </a:lvl3pPr>
            <a:lvl4pPr marL="1031306" indent="0">
              <a:buNone/>
              <a:defRPr sz="1203" b="1"/>
            </a:lvl4pPr>
            <a:lvl5pPr marL="1375075" indent="0">
              <a:buNone/>
              <a:defRPr sz="1203" b="1"/>
            </a:lvl5pPr>
            <a:lvl6pPr marL="1718843" indent="0">
              <a:buNone/>
              <a:defRPr sz="1203" b="1"/>
            </a:lvl6pPr>
            <a:lvl7pPr marL="2062612" indent="0">
              <a:buNone/>
              <a:defRPr sz="1203" b="1"/>
            </a:lvl7pPr>
            <a:lvl8pPr marL="2406381" indent="0">
              <a:buNone/>
              <a:defRPr sz="1203" b="1"/>
            </a:lvl8pPr>
            <a:lvl9pPr marL="2750149" indent="0">
              <a:buNone/>
              <a:defRPr sz="1203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</p:spPr>
        <p:txBody>
          <a:bodyPr/>
          <a:lstStyle>
            <a:lvl1pPr>
              <a:defRPr sz="1805"/>
            </a:lvl1pPr>
            <a:lvl2pPr>
              <a:defRPr sz="1504"/>
            </a:lvl2pPr>
            <a:lvl3pPr>
              <a:defRPr sz="1353"/>
            </a:lvl3pPr>
            <a:lvl4pPr>
              <a:defRPr sz="1203"/>
            </a:lvl4pPr>
            <a:lvl5pPr>
              <a:defRPr sz="1203"/>
            </a:lvl5pPr>
            <a:lvl6pPr>
              <a:defRPr sz="1203"/>
            </a:lvl6pPr>
            <a:lvl7pPr>
              <a:defRPr sz="1203"/>
            </a:lvl7pPr>
            <a:lvl8pPr>
              <a:defRPr sz="1203"/>
            </a:lvl8pPr>
            <a:lvl9pPr>
              <a:defRPr sz="1203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6" y="1151336"/>
            <a:ext cx="4041775" cy="479821"/>
          </a:xfrm>
        </p:spPr>
        <p:txBody>
          <a:bodyPr anchor="b"/>
          <a:lstStyle>
            <a:lvl1pPr marL="0" indent="0">
              <a:buNone/>
              <a:defRPr sz="1805" b="1"/>
            </a:lvl1pPr>
            <a:lvl2pPr marL="343769" indent="0">
              <a:buNone/>
              <a:defRPr sz="1504" b="1"/>
            </a:lvl2pPr>
            <a:lvl3pPr marL="687537" indent="0">
              <a:buNone/>
              <a:defRPr sz="1353" b="1"/>
            </a:lvl3pPr>
            <a:lvl4pPr marL="1031306" indent="0">
              <a:buNone/>
              <a:defRPr sz="1203" b="1"/>
            </a:lvl4pPr>
            <a:lvl5pPr marL="1375075" indent="0">
              <a:buNone/>
              <a:defRPr sz="1203" b="1"/>
            </a:lvl5pPr>
            <a:lvl6pPr marL="1718843" indent="0">
              <a:buNone/>
              <a:defRPr sz="1203" b="1"/>
            </a:lvl6pPr>
            <a:lvl7pPr marL="2062612" indent="0">
              <a:buNone/>
              <a:defRPr sz="1203" b="1"/>
            </a:lvl7pPr>
            <a:lvl8pPr marL="2406381" indent="0">
              <a:buNone/>
              <a:defRPr sz="1203" b="1"/>
            </a:lvl8pPr>
            <a:lvl9pPr marL="2750149" indent="0">
              <a:buNone/>
              <a:defRPr sz="1203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4041775" cy="2963466"/>
          </a:xfrm>
        </p:spPr>
        <p:txBody>
          <a:bodyPr/>
          <a:lstStyle>
            <a:lvl1pPr>
              <a:defRPr sz="1805"/>
            </a:lvl1pPr>
            <a:lvl2pPr>
              <a:defRPr sz="1504"/>
            </a:lvl2pPr>
            <a:lvl3pPr>
              <a:defRPr sz="1353"/>
            </a:lvl3pPr>
            <a:lvl4pPr>
              <a:defRPr sz="1203"/>
            </a:lvl4pPr>
            <a:lvl5pPr>
              <a:defRPr sz="1203"/>
            </a:lvl5pPr>
            <a:lvl6pPr>
              <a:defRPr sz="1203"/>
            </a:lvl6pPr>
            <a:lvl7pPr>
              <a:defRPr sz="1203"/>
            </a:lvl7pPr>
            <a:lvl8pPr>
              <a:defRPr sz="1203"/>
            </a:lvl8pPr>
            <a:lvl9pPr>
              <a:defRPr sz="1203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74CA-A02B-48AE-AC5A-E804FA9FD133}" type="datetimeFigureOut">
              <a:rPr lang="tr-TR" smtClean="0"/>
              <a:t>27.05.2022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B2B3-F0CD-4CCB-8653-1A9B4CB997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18716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74CA-A02B-48AE-AC5A-E804FA9FD133}" type="datetimeFigureOut">
              <a:rPr lang="tr-TR" smtClean="0"/>
              <a:t>27.05.2022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B2B3-F0CD-4CCB-8653-1A9B4CB997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0579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74CA-A02B-48AE-AC5A-E804FA9FD133}" type="datetimeFigureOut">
              <a:rPr lang="tr-TR" smtClean="0"/>
              <a:t>27.05.2022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B2B3-F0CD-4CCB-8653-1A9B4CB997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63962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1" y="204789"/>
            <a:ext cx="3008313" cy="871537"/>
          </a:xfrm>
        </p:spPr>
        <p:txBody>
          <a:bodyPr anchor="b"/>
          <a:lstStyle>
            <a:lvl1pPr algn="l">
              <a:defRPr sz="1504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6"/>
            </a:lvl1pPr>
            <a:lvl2pPr>
              <a:defRPr sz="2105"/>
            </a:lvl2pPr>
            <a:lvl3pPr>
              <a:defRPr sz="1805"/>
            </a:lvl3pPr>
            <a:lvl4pPr>
              <a:defRPr sz="1504"/>
            </a:lvl4pPr>
            <a:lvl5pPr>
              <a:defRPr sz="1504"/>
            </a:lvl5pPr>
            <a:lvl6pPr>
              <a:defRPr sz="1504"/>
            </a:lvl6pPr>
            <a:lvl7pPr>
              <a:defRPr sz="1504"/>
            </a:lvl7pPr>
            <a:lvl8pPr>
              <a:defRPr sz="1504"/>
            </a:lvl8pPr>
            <a:lvl9pPr>
              <a:defRPr sz="1504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8"/>
          </a:xfrm>
        </p:spPr>
        <p:txBody>
          <a:bodyPr/>
          <a:lstStyle>
            <a:lvl1pPr marL="0" indent="0">
              <a:buNone/>
              <a:defRPr sz="1053"/>
            </a:lvl1pPr>
            <a:lvl2pPr marL="343769" indent="0">
              <a:buNone/>
              <a:defRPr sz="902"/>
            </a:lvl2pPr>
            <a:lvl3pPr marL="687537" indent="0">
              <a:buNone/>
              <a:defRPr sz="752"/>
            </a:lvl3pPr>
            <a:lvl4pPr marL="1031306" indent="0">
              <a:buNone/>
              <a:defRPr sz="677"/>
            </a:lvl4pPr>
            <a:lvl5pPr marL="1375075" indent="0">
              <a:buNone/>
              <a:defRPr sz="677"/>
            </a:lvl5pPr>
            <a:lvl6pPr marL="1718843" indent="0">
              <a:buNone/>
              <a:defRPr sz="677"/>
            </a:lvl6pPr>
            <a:lvl7pPr marL="2062612" indent="0">
              <a:buNone/>
              <a:defRPr sz="677"/>
            </a:lvl7pPr>
            <a:lvl8pPr marL="2406381" indent="0">
              <a:buNone/>
              <a:defRPr sz="677"/>
            </a:lvl8pPr>
            <a:lvl9pPr marL="2750149" indent="0">
              <a:buNone/>
              <a:defRPr sz="677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74CA-A02B-48AE-AC5A-E804FA9FD133}" type="datetimeFigureOut">
              <a:rPr lang="tr-TR" smtClean="0"/>
              <a:t>27.05.2022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B2B3-F0CD-4CCB-8653-1A9B4CB997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45800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4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459583"/>
            <a:ext cx="5486400" cy="3086100"/>
          </a:xfrm>
        </p:spPr>
        <p:txBody>
          <a:bodyPr/>
          <a:lstStyle>
            <a:lvl1pPr marL="0" indent="0">
              <a:buNone/>
              <a:defRPr sz="2406"/>
            </a:lvl1pPr>
            <a:lvl2pPr marL="343769" indent="0">
              <a:buNone/>
              <a:defRPr sz="2105"/>
            </a:lvl2pPr>
            <a:lvl3pPr marL="687537" indent="0">
              <a:buNone/>
              <a:defRPr sz="1805"/>
            </a:lvl3pPr>
            <a:lvl4pPr marL="1031306" indent="0">
              <a:buNone/>
              <a:defRPr sz="1504"/>
            </a:lvl4pPr>
            <a:lvl5pPr marL="1375075" indent="0">
              <a:buNone/>
              <a:defRPr sz="1504"/>
            </a:lvl5pPr>
            <a:lvl6pPr marL="1718843" indent="0">
              <a:buNone/>
              <a:defRPr sz="1504"/>
            </a:lvl6pPr>
            <a:lvl7pPr marL="2062612" indent="0">
              <a:buNone/>
              <a:defRPr sz="1504"/>
            </a:lvl7pPr>
            <a:lvl8pPr marL="2406381" indent="0">
              <a:buNone/>
              <a:defRPr sz="1504"/>
            </a:lvl8pPr>
            <a:lvl9pPr marL="2750149" indent="0">
              <a:buNone/>
              <a:defRPr sz="1504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053"/>
            </a:lvl1pPr>
            <a:lvl2pPr marL="343769" indent="0">
              <a:buNone/>
              <a:defRPr sz="902"/>
            </a:lvl2pPr>
            <a:lvl3pPr marL="687537" indent="0">
              <a:buNone/>
              <a:defRPr sz="752"/>
            </a:lvl3pPr>
            <a:lvl4pPr marL="1031306" indent="0">
              <a:buNone/>
              <a:defRPr sz="677"/>
            </a:lvl4pPr>
            <a:lvl5pPr marL="1375075" indent="0">
              <a:buNone/>
              <a:defRPr sz="677"/>
            </a:lvl5pPr>
            <a:lvl6pPr marL="1718843" indent="0">
              <a:buNone/>
              <a:defRPr sz="677"/>
            </a:lvl6pPr>
            <a:lvl7pPr marL="2062612" indent="0">
              <a:buNone/>
              <a:defRPr sz="677"/>
            </a:lvl7pPr>
            <a:lvl8pPr marL="2406381" indent="0">
              <a:buNone/>
              <a:defRPr sz="677"/>
            </a:lvl8pPr>
            <a:lvl9pPr marL="2750149" indent="0">
              <a:buNone/>
              <a:defRPr sz="677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74CA-A02B-48AE-AC5A-E804FA9FD133}" type="datetimeFigureOut">
              <a:rPr lang="tr-TR" smtClean="0"/>
              <a:t>27.05.2022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B2B3-F0CD-4CCB-8653-1A9B4CB997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49564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74CA-A02B-48AE-AC5A-E804FA9FD133}" type="datetimeFigureOut">
              <a:rPr lang="tr-TR" smtClean="0"/>
              <a:t>27.05.2022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B2B3-F0CD-4CCB-8653-1A9B4CB997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47996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875714" y="205980"/>
            <a:ext cx="2752725" cy="4376737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12775" y="205980"/>
            <a:ext cx="8110538" cy="4376737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74CA-A02B-48AE-AC5A-E804FA9FD133}" type="datetimeFigureOut">
              <a:rPr lang="tr-TR" smtClean="0"/>
              <a:t>27.05.2022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B2B3-F0CD-4CCB-8653-1A9B4CB997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9334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, PALLOkuva, OK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" y="1"/>
            <a:ext cx="9141291" cy="5143499"/>
          </a:xfrm>
          <a:prstGeom prst="rect">
            <a:avLst/>
          </a:prstGeom>
        </p:spPr>
      </p:pic>
      <p:sp>
        <p:nvSpPr>
          <p:cNvPr id="6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6" y="523875"/>
            <a:ext cx="4396505" cy="2695314"/>
          </a:xfrm>
        </p:spPr>
        <p:txBody>
          <a:bodyPr>
            <a:noAutofit/>
          </a:bodyPr>
          <a:lstStyle>
            <a:lvl1pPr algn="l">
              <a:lnSpc>
                <a:spcPts val="3400"/>
              </a:lnSpc>
              <a:defRPr sz="32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PALLO-KANSI, </a:t>
            </a:r>
            <a:br>
              <a:rPr lang="fi-FI" dirty="0"/>
            </a:br>
            <a:r>
              <a:rPr lang="fi-FI" dirty="0"/>
              <a:t>OKRA</a:t>
            </a:r>
            <a:br>
              <a:rPr lang="fi-FI" dirty="0"/>
            </a:br>
            <a:r>
              <a:rPr lang="fi-FI" dirty="0"/>
              <a:t>Tekstin rivitys</a:t>
            </a:r>
            <a:br>
              <a:rPr lang="fi-FI" dirty="0"/>
            </a:br>
            <a:r>
              <a:rPr lang="fi-FI" dirty="0"/>
              <a:t>pallokuvan</a:t>
            </a:r>
            <a:br>
              <a:rPr lang="fi-FI" dirty="0"/>
            </a:br>
            <a:r>
              <a:rPr lang="fi-FI" dirty="0"/>
              <a:t>reunaa </a:t>
            </a:r>
            <a:br>
              <a:rPr lang="fi-FI" dirty="0"/>
            </a:br>
            <a:r>
              <a:rPr lang="fi-FI" dirty="0"/>
              <a:t>muotoillen</a:t>
            </a:r>
          </a:p>
        </p:txBody>
      </p:sp>
      <p:sp>
        <p:nvSpPr>
          <p:cNvPr id="7" name="Kuvan paikkamerkki 7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6" y="560213"/>
            <a:ext cx="3734531" cy="3734531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pallokuva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&gt; voit siirtää kuvaa tai skaalata sitä suuremmaksi pallon sisällä. Huomioi että kuvassa on tarkoituksella valkoinen kehys.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</a:t>
            </a:r>
            <a:br>
              <a:rPr lang="fi-FI" dirty="0"/>
            </a:br>
            <a:r>
              <a:rPr lang="fi-FI" dirty="0"/>
              <a:t>Kun rajaus/skaalaus on sopiva, klikkaa kuvan ulkopuolelle.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 ja poista se </a:t>
            </a:r>
            <a:r>
              <a:rPr lang="fi-FI" dirty="0" err="1"/>
              <a:t>Delete-näppäimellä</a:t>
            </a:r>
            <a:r>
              <a:rPr lang="fi-FI" dirty="0"/>
              <a:t>. Klikkaa kuvaketta lisätäksesi uuden kuvan.</a:t>
            </a:r>
          </a:p>
        </p:txBody>
      </p:sp>
      <p:sp>
        <p:nvSpPr>
          <p:cNvPr id="8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7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</a:t>
            </a:r>
            <a:br>
              <a:rPr lang="fi-FI" dirty="0"/>
            </a:br>
            <a:r>
              <a:rPr lang="fi-FI" dirty="0"/>
              <a:t>Suomen ympäristökeskus SYKE</a:t>
            </a:r>
            <a:br>
              <a:rPr lang="fi-FI" dirty="0"/>
            </a:br>
            <a:r>
              <a:rPr lang="fi-FI" dirty="0"/>
              <a:t>Tilaisuus &amp; päivämäärä</a:t>
            </a:r>
          </a:p>
        </p:txBody>
      </p:sp>
    </p:spTree>
    <p:extLst>
      <p:ext uri="{BB962C8B-B14F-4D97-AF65-F5344CB8AC3E}">
        <p14:creationId xmlns:p14="http://schemas.microsoft.com/office/powerpoint/2010/main" val="349120443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, PALLOkuva, 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" y="1"/>
            <a:ext cx="9141291" cy="5143499"/>
          </a:xfrm>
          <a:prstGeom prst="rect">
            <a:avLst/>
          </a:prstGeom>
        </p:spPr>
      </p:pic>
      <p:sp>
        <p:nvSpPr>
          <p:cNvPr id="7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6" y="523875"/>
            <a:ext cx="4396505" cy="2695314"/>
          </a:xfrm>
        </p:spPr>
        <p:txBody>
          <a:bodyPr>
            <a:noAutofit/>
          </a:bodyPr>
          <a:lstStyle>
            <a:lvl1pPr algn="l">
              <a:lnSpc>
                <a:spcPts val="3400"/>
              </a:lnSpc>
              <a:defRPr sz="32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PALLO-KANSI, </a:t>
            </a:r>
            <a:br>
              <a:rPr lang="fi-FI" dirty="0"/>
            </a:br>
            <a:r>
              <a:rPr lang="fi-FI" dirty="0"/>
              <a:t>LIME</a:t>
            </a:r>
            <a:br>
              <a:rPr lang="fi-FI" dirty="0"/>
            </a:br>
            <a:r>
              <a:rPr lang="fi-FI" dirty="0"/>
              <a:t>Tekstin rivitys</a:t>
            </a:r>
            <a:br>
              <a:rPr lang="fi-FI" dirty="0"/>
            </a:br>
            <a:r>
              <a:rPr lang="fi-FI" dirty="0"/>
              <a:t>pallokuvan</a:t>
            </a:r>
            <a:br>
              <a:rPr lang="fi-FI" dirty="0"/>
            </a:br>
            <a:r>
              <a:rPr lang="fi-FI" dirty="0"/>
              <a:t>reunaa </a:t>
            </a:r>
            <a:br>
              <a:rPr lang="fi-FI" dirty="0"/>
            </a:br>
            <a:r>
              <a:rPr lang="fi-FI" dirty="0"/>
              <a:t>muotoillen</a:t>
            </a:r>
          </a:p>
        </p:txBody>
      </p:sp>
      <p:sp>
        <p:nvSpPr>
          <p:cNvPr id="8" name="Kuvan paikkamerkki 7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6" y="560213"/>
            <a:ext cx="3734531" cy="3734531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pallokuva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&gt; voit siirtää kuvaa tai skaalata sitä suuremmaksi pallon sisällä. Huomioi että kuvassa on tarkoituksella valkoinen kehys.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</a:t>
            </a:r>
            <a:br>
              <a:rPr lang="fi-FI" dirty="0"/>
            </a:br>
            <a:r>
              <a:rPr lang="fi-FI" dirty="0"/>
              <a:t>Kun rajaus/skaalaus on sopiva, klikkaa kuvan ulkopuolelle.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 ja poista se </a:t>
            </a:r>
            <a:r>
              <a:rPr lang="fi-FI" dirty="0" err="1"/>
              <a:t>Delete-näppäimellä</a:t>
            </a:r>
            <a:r>
              <a:rPr lang="fi-FI" dirty="0"/>
              <a:t>. Klikkaa kuvaketta lisätäksesi uuden kuvan.</a:t>
            </a:r>
          </a:p>
        </p:txBody>
      </p:sp>
      <p:sp>
        <p:nvSpPr>
          <p:cNvPr id="9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7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</a:t>
            </a:r>
            <a:br>
              <a:rPr lang="fi-FI" dirty="0"/>
            </a:br>
            <a:r>
              <a:rPr lang="fi-FI" dirty="0"/>
              <a:t>Suomen ympäristökeskus SYKE</a:t>
            </a:r>
            <a:br>
              <a:rPr lang="fi-FI" dirty="0"/>
            </a:br>
            <a:r>
              <a:rPr lang="fi-FI" dirty="0"/>
              <a:t>Tilaisuus &amp; päivämäärä</a:t>
            </a:r>
          </a:p>
        </p:txBody>
      </p:sp>
    </p:spTree>
    <p:extLst>
      <p:ext uri="{BB962C8B-B14F-4D97-AF65-F5344CB8AC3E}">
        <p14:creationId xmlns:p14="http://schemas.microsoft.com/office/powerpoint/2010/main" val="318163226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, PALLOkuva, HARM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" y="1"/>
            <a:ext cx="9141291" cy="5143499"/>
          </a:xfrm>
          <a:prstGeom prst="rect">
            <a:avLst/>
          </a:prstGeom>
        </p:spPr>
      </p:pic>
      <p:sp>
        <p:nvSpPr>
          <p:cNvPr id="7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6" y="523875"/>
            <a:ext cx="4396505" cy="2695314"/>
          </a:xfrm>
        </p:spPr>
        <p:txBody>
          <a:bodyPr>
            <a:noAutofit/>
          </a:bodyPr>
          <a:lstStyle>
            <a:lvl1pPr algn="l">
              <a:lnSpc>
                <a:spcPts val="3400"/>
              </a:lnSpc>
              <a:defRPr sz="32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PALLO-KANSI, HARMAA</a:t>
            </a:r>
            <a:br>
              <a:rPr lang="fi-FI" dirty="0"/>
            </a:br>
            <a:r>
              <a:rPr lang="fi-FI" dirty="0"/>
              <a:t>Tekstin rivitys</a:t>
            </a:r>
            <a:br>
              <a:rPr lang="fi-FI" dirty="0"/>
            </a:br>
            <a:r>
              <a:rPr lang="fi-FI" dirty="0"/>
              <a:t>pallokuvan</a:t>
            </a:r>
            <a:br>
              <a:rPr lang="fi-FI" dirty="0"/>
            </a:br>
            <a:r>
              <a:rPr lang="fi-FI" dirty="0"/>
              <a:t>reunaa </a:t>
            </a:r>
            <a:br>
              <a:rPr lang="fi-FI" dirty="0"/>
            </a:br>
            <a:r>
              <a:rPr lang="fi-FI" dirty="0"/>
              <a:t>muotoillen</a:t>
            </a:r>
          </a:p>
        </p:txBody>
      </p:sp>
      <p:sp>
        <p:nvSpPr>
          <p:cNvPr id="8" name="Kuvan paikkamerkki 7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6" y="560213"/>
            <a:ext cx="3734531" cy="3734531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pallokuva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&gt; voit siirtää kuvaa tai skaalata sitä suuremmaksi pallon sisällä. Huomioi että kuvassa on tarkoituksella valkoinen kehys.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</a:t>
            </a:r>
            <a:br>
              <a:rPr lang="fi-FI" dirty="0"/>
            </a:br>
            <a:r>
              <a:rPr lang="fi-FI" dirty="0"/>
              <a:t>Kun rajaus/skaalaus on sopiva, klikkaa kuvan ulkopuolelle.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 ja poista se </a:t>
            </a:r>
            <a:r>
              <a:rPr lang="fi-FI" dirty="0" err="1"/>
              <a:t>Delete-näppäimellä</a:t>
            </a:r>
            <a:r>
              <a:rPr lang="fi-FI" dirty="0"/>
              <a:t>. Klikkaa kuvaketta lisätäksesi uuden kuvan.</a:t>
            </a:r>
          </a:p>
        </p:txBody>
      </p:sp>
      <p:sp>
        <p:nvSpPr>
          <p:cNvPr id="9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7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</a:t>
            </a:r>
            <a:br>
              <a:rPr lang="fi-FI" dirty="0"/>
            </a:br>
            <a:r>
              <a:rPr lang="fi-FI" dirty="0"/>
              <a:t>Suomen ympäristökeskus SYKE</a:t>
            </a:r>
            <a:br>
              <a:rPr lang="fi-FI" dirty="0"/>
            </a:br>
            <a:r>
              <a:rPr lang="fi-FI" dirty="0"/>
              <a:t>Tilaisuus &amp; päivämäärä</a:t>
            </a:r>
          </a:p>
        </p:txBody>
      </p:sp>
    </p:spTree>
    <p:extLst>
      <p:ext uri="{BB962C8B-B14F-4D97-AF65-F5344CB8AC3E}">
        <p14:creationId xmlns:p14="http://schemas.microsoft.com/office/powerpoint/2010/main" val="316765373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slideLayout" Target="../slideLayouts/slideLayout5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152526" y="519523"/>
            <a:ext cx="6838950" cy="7917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152525" y="1311275"/>
            <a:ext cx="6838950" cy="30321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401045" y="4343399"/>
            <a:ext cx="342900" cy="25002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0">
                <a:solidFill>
                  <a:schemeClr val="accent3">
                    <a:lumMod val="75000"/>
                  </a:schemeClr>
                </a:solidFill>
                <a:latin typeface="Futura Bk BT" panose="020B0502020204020303" pitchFamily="34" charset="0"/>
              </a:defRPr>
            </a:lvl1pPr>
          </a:lstStyle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1" r:id="rId2"/>
    <p:sldLayoutId id="2147483695" r:id="rId3"/>
    <p:sldLayoutId id="2147483692" r:id="rId4"/>
    <p:sldLayoutId id="2147483685" r:id="rId5"/>
    <p:sldLayoutId id="2147483712" r:id="rId6"/>
    <p:sldLayoutId id="2147483713" r:id="rId7"/>
    <p:sldLayoutId id="2147483715" r:id="rId8"/>
    <p:sldLayoutId id="2147483711" r:id="rId9"/>
    <p:sldLayoutId id="2147483660" r:id="rId10"/>
    <p:sldLayoutId id="2147483650" r:id="rId11"/>
    <p:sldLayoutId id="2147483662" r:id="rId12"/>
    <p:sldLayoutId id="2147483663" r:id="rId13"/>
    <p:sldLayoutId id="2147483675" r:id="rId14"/>
    <p:sldLayoutId id="2147483657" r:id="rId15"/>
    <p:sldLayoutId id="2147483717" r:id="rId16"/>
    <p:sldLayoutId id="2147483686" r:id="rId17"/>
    <p:sldLayoutId id="2147483720" r:id="rId18"/>
    <p:sldLayoutId id="2147483698" r:id="rId19"/>
    <p:sldLayoutId id="2147483700" r:id="rId20"/>
    <p:sldLayoutId id="2147483701" r:id="rId21"/>
    <p:sldLayoutId id="2147483697" r:id="rId22"/>
    <p:sldLayoutId id="2147483702" r:id="rId23"/>
    <p:sldLayoutId id="2147483703" r:id="rId24"/>
    <p:sldLayoutId id="2147483719" r:id="rId25"/>
    <p:sldLayoutId id="2147483733" r:id="rId26"/>
    <p:sldLayoutId id="2147483829" r:id="rId27"/>
    <p:sldLayoutId id="2147483831" r:id="rId28"/>
  </p:sldLayoutIdLst>
  <p:transition>
    <p:fade/>
  </p:transition>
  <p:hf hdr="0" ftr="0" dt="0"/>
  <p:txStyles>
    <p:titleStyle>
      <a:lvl1pPr algn="l" defTabSz="914400" rtl="0" eaLnBrk="1" latinLnBrk="0" hangingPunct="1">
        <a:lnSpc>
          <a:spcPts val="2600"/>
        </a:lnSpc>
        <a:spcBef>
          <a:spcPct val="0"/>
        </a:spcBef>
        <a:buNone/>
        <a:tabLst>
          <a:tab pos="714375" algn="l"/>
        </a:tabLst>
        <a:defRPr sz="2400" b="1" kern="1200">
          <a:solidFill>
            <a:schemeClr val="accent2">
              <a:lumMod val="7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16000" indent="-216000" algn="l" defTabSz="914400" rtl="0" eaLnBrk="1" latinLnBrk="0" hangingPunct="1">
        <a:lnSpc>
          <a:spcPts val="2200"/>
        </a:lnSpc>
        <a:spcBef>
          <a:spcPct val="20000"/>
        </a:spcBef>
        <a:buClr>
          <a:schemeClr val="accent2">
            <a:lumMod val="75000"/>
          </a:schemeClr>
        </a:buClr>
        <a:buFont typeface="Arial" pitchFamily="34" charset="0"/>
        <a:buChar char="●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32000" indent="-216000" algn="l" defTabSz="914400" rtl="0" eaLnBrk="1" latinLnBrk="0" hangingPunct="1">
        <a:lnSpc>
          <a:spcPts val="2200"/>
        </a:lnSpc>
        <a:spcBef>
          <a:spcPct val="20000"/>
        </a:spcBef>
        <a:buClr>
          <a:schemeClr val="accent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648000" indent="-216000" algn="l" defTabSz="914400" rtl="0" eaLnBrk="1" latinLnBrk="0" hangingPunct="1">
        <a:lnSpc>
          <a:spcPts val="1800"/>
        </a:lnSpc>
        <a:spcBef>
          <a:spcPts val="3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+mn-cs"/>
        </a:defRPr>
      </a:lvl3pPr>
      <a:lvl4pPr marL="864000" indent="-216000" algn="l" defTabSz="914400" rtl="0" eaLnBrk="1" latinLnBrk="0" hangingPunct="1">
        <a:lnSpc>
          <a:spcPts val="1800"/>
        </a:lnSpc>
        <a:spcBef>
          <a:spcPts val="3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+mn-cs"/>
        </a:defRPr>
      </a:lvl4pPr>
      <a:lvl5pPr marL="1080000" indent="-216000" algn="l" defTabSz="914400" rtl="0" eaLnBrk="1" latinLnBrk="0" hangingPunct="1">
        <a:lnSpc>
          <a:spcPts val="1800"/>
        </a:lnSpc>
        <a:spcBef>
          <a:spcPts val="300"/>
        </a:spcBef>
        <a:buClr>
          <a:schemeClr val="accent3"/>
        </a:buClr>
        <a:buFont typeface="Arial" pitchFamily="34" charset="0"/>
        <a:buChar char="•"/>
        <a:defRPr sz="1600" i="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152526" y="519523"/>
            <a:ext cx="6838950" cy="7917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152525" y="1311274"/>
            <a:ext cx="6838950" cy="30321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The </a:t>
            </a:r>
            <a:r>
              <a:rPr lang="fi-FI" dirty="0" err="1"/>
              <a:t>first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of a </a:t>
            </a:r>
            <a:r>
              <a:rPr lang="fi-FI" dirty="0" err="1"/>
              <a:t>list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401045" y="4343399"/>
            <a:ext cx="342900" cy="25002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0">
                <a:solidFill>
                  <a:schemeClr val="accent3">
                    <a:lumMod val="75000"/>
                  </a:schemeClr>
                </a:solidFill>
                <a:latin typeface="Futura Bk BT" panose="020B0502020204020303" pitchFamily="34" charset="0"/>
              </a:defRPr>
            </a:lvl1pPr>
          </a:lstStyle>
          <a:p>
            <a:fld id="{24342B02-74FC-4320-A08D-C58DA89F77A2}" type="slidenum">
              <a:rPr lang="fi-FI" smtClean="0">
                <a:solidFill>
                  <a:srgbClr val="827C71">
                    <a:lumMod val="7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827C71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627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  <p:sldLayoutId id="2147483817" r:id="rId17"/>
    <p:sldLayoutId id="2147483818" r:id="rId18"/>
    <p:sldLayoutId id="2147483819" r:id="rId19"/>
    <p:sldLayoutId id="2147483820" r:id="rId20"/>
    <p:sldLayoutId id="2147483821" r:id="rId21"/>
    <p:sldLayoutId id="2147483822" r:id="rId22"/>
    <p:sldLayoutId id="2147483823" r:id="rId23"/>
    <p:sldLayoutId id="2147483824" r:id="rId24"/>
    <p:sldLayoutId id="2147483825" r:id="rId25"/>
    <p:sldLayoutId id="2147483826" r:id="rId26"/>
    <p:sldLayoutId id="2147483827" r:id="rId27"/>
  </p:sldLayoutIdLst>
  <p:transition>
    <p:fade/>
  </p:transition>
  <p:hf hdr="0" ftr="0" dt="0"/>
  <p:txStyles>
    <p:titleStyle>
      <a:lvl1pPr algn="l" defTabSz="914400" rtl="0" eaLnBrk="1" latinLnBrk="0" hangingPunct="1">
        <a:lnSpc>
          <a:spcPts val="2600"/>
        </a:lnSpc>
        <a:spcBef>
          <a:spcPct val="0"/>
        </a:spcBef>
        <a:buNone/>
        <a:tabLst>
          <a:tab pos="714375" algn="l"/>
        </a:tabLst>
        <a:defRPr sz="2400" b="1" kern="1200">
          <a:solidFill>
            <a:schemeClr val="accent1">
              <a:lumMod val="7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16000" indent="-216000" algn="l" defTabSz="914400" rtl="0" eaLnBrk="1" latinLnBrk="0" hangingPunct="1">
        <a:lnSpc>
          <a:spcPts val="2200"/>
        </a:lnSpc>
        <a:spcBef>
          <a:spcPct val="20000"/>
        </a:spcBef>
        <a:buClr>
          <a:schemeClr val="accent2">
            <a:lumMod val="75000"/>
          </a:schemeClr>
        </a:buClr>
        <a:buFont typeface="Arial" pitchFamily="34" charset="0"/>
        <a:buChar char="●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32000" indent="-216000" algn="l" defTabSz="914400" rtl="0" eaLnBrk="1" latinLnBrk="0" hangingPunct="1">
        <a:lnSpc>
          <a:spcPts val="2200"/>
        </a:lnSpc>
        <a:spcBef>
          <a:spcPct val="20000"/>
        </a:spcBef>
        <a:buClr>
          <a:schemeClr val="accent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648000" indent="-216000" algn="l" defTabSz="914400" rtl="0" eaLnBrk="1" latinLnBrk="0" hangingPunct="1">
        <a:lnSpc>
          <a:spcPts val="1800"/>
        </a:lnSpc>
        <a:spcBef>
          <a:spcPts val="3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+mn-cs"/>
        </a:defRPr>
      </a:lvl3pPr>
      <a:lvl4pPr marL="864000" indent="-216000" algn="l" defTabSz="914400" rtl="0" eaLnBrk="1" latinLnBrk="0" hangingPunct="1">
        <a:lnSpc>
          <a:spcPts val="1800"/>
        </a:lnSpc>
        <a:spcBef>
          <a:spcPts val="3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+mn-cs"/>
        </a:defRPr>
      </a:lvl4pPr>
      <a:lvl5pPr marL="1080000" indent="-216000" algn="l" defTabSz="914400" rtl="0" eaLnBrk="1" latinLnBrk="0" hangingPunct="1">
        <a:lnSpc>
          <a:spcPts val="1800"/>
        </a:lnSpc>
        <a:spcBef>
          <a:spcPts val="300"/>
        </a:spcBef>
        <a:buClr>
          <a:schemeClr val="accent3"/>
        </a:buClr>
        <a:buFont typeface="Arial" pitchFamily="34" charset="0"/>
        <a:buChar char="•"/>
        <a:defRPr sz="1600" i="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1" y="120015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B74CA-A02B-48AE-AC5A-E804FA9FD133}" type="datetimeFigureOut">
              <a:rPr lang="tr-TR" smtClean="0"/>
              <a:t>27.05.2022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0B2B3-F0CD-4CCB-8653-1A9B4CB997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1044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ctr" defTabSz="687537" rtl="0" eaLnBrk="1" latinLnBrk="0" hangingPunct="1">
        <a:spcBef>
          <a:spcPct val="0"/>
        </a:spcBef>
        <a:buNone/>
        <a:defRPr sz="330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827" indent="-257827" algn="l" defTabSz="687537" rtl="0" eaLnBrk="1" latinLnBrk="0" hangingPunct="1">
        <a:spcBef>
          <a:spcPct val="20000"/>
        </a:spcBef>
        <a:buFont typeface="Arial" pitchFamily="34" charset="0"/>
        <a:buChar char="•"/>
        <a:defRPr sz="2406" kern="1200">
          <a:solidFill>
            <a:schemeClr val="tx1"/>
          </a:solidFill>
          <a:latin typeface="+mn-lt"/>
          <a:ea typeface="+mn-ea"/>
          <a:cs typeface="+mn-cs"/>
        </a:defRPr>
      </a:lvl1pPr>
      <a:lvl2pPr marL="558624" indent="-214855" algn="l" defTabSz="687537" rtl="0" eaLnBrk="1" latinLnBrk="0" hangingPunct="1">
        <a:spcBef>
          <a:spcPct val="20000"/>
        </a:spcBef>
        <a:buFont typeface="Arial" pitchFamily="34" charset="0"/>
        <a:buChar char="–"/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859422" indent="-171884" algn="l" defTabSz="687537" rtl="0" eaLnBrk="1" latinLnBrk="0" hangingPunct="1">
        <a:spcBef>
          <a:spcPct val="20000"/>
        </a:spcBef>
        <a:buFont typeface="Arial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3pPr>
      <a:lvl4pPr marL="1203190" indent="-171884" algn="l" defTabSz="687537" rtl="0" eaLnBrk="1" latinLnBrk="0" hangingPunct="1">
        <a:spcBef>
          <a:spcPct val="20000"/>
        </a:spcBef>
        <a:buFont typeface="Arial" pitchFamily="34" charset="0"/>
        <a:buChar char="–"/>
        <a:defRPr sz="1504" kern="1200">
          <a:solidFill>
            <a:schemeClr val="tx1"/>
          </a:solidFill>
          <a:latin typeface="+mn-lt"/>
          <a:ea typeface="+mn-ea"/>
          <a:cs typeface="+mn-cs"/>
        </a:defRPr>
      </a:lvl4pPr>
      <a:lvl5pPr marL="1546959" indent="-171884" algn="l" defTabSz="687537" rtl="0" eaLnBrk="1" latinLnBrk="0" hangingPunct="1">
        <a:spcBef>
          <a:spcPct val="20000"/>
        </a:spcBef>
        <a:buFont typeface="Arial" pitchFamily="34" charset="0"/>
        <a:buChar char="»"/>
        <a:defRPr sz="1504" kern="1200">
          <a:solidFill>
            <a:schemeClr val="tx1"/>
          </a:solidFill>
          <a:latin typeface="+mn-lt"/>
          <a:ea typeface="+mn-ea"/>
          <a:cs typeface="+mn-cs"/>
        </a:defRPr>
      </a:lvl5pPr>
      <a:lvl6pPr marL="1890728" indent="-171884" algn="l" defTabSz="687537" rtl="0" eaLnBrk="1" latinLnBrk="0" hangingPunct="1">
        <a:spcBef>
          <a:spcPct val="20000"/>
        </a:spcBef>
        <a:buFont typeface="Arial" pitchFamily="34" charset="0"/>
        <a:buChar char="•"/>
        <a:defRPr sz="1504" kern="1200">
          <a:solidFill>
            <a:schemeClr val="tx1"/>
          </a:solidFill>
          <a:latin typeface="+mn-lt"/>
          <a:ea typeface="+mn-ea"/>
          <a:cs typeface="+mn-cs"/>
        </a:defRPr>
      </a:lvl6pPr>
      <a:lvl7pPr marL="2234496" indent="-171884" algn="l" defTabSz="687537" rtl="0" eaLnBrk="1" latinLnBrk="0" hangingPunct="1">
        <a:spcBef>
          <a:spcPct val="20000"/>
        </a:spcBef>
        <a:buFont typeface="Arial" pitchFamily="34" charset="0"/>
        <a:buChar char="•"/>
        <a:defRPr sz="1504" kern="1200">
          <a:solidFill>
            <a:schemeClr val="tx1"/>
          </a:solidFill>
          <a:latin typeface="+mn-lt"/>
          <a:ea typeface="+mn-ea"/>
          <a:cs typeface="+mn-cs"/>
        </a:defRPr>
      </a:lvl7pPr>
      <a:lvl8pPr marL="2578265" indent="-171884" algn="l" defTabSz="687537" rtl="0" eaLnBrk="1" latinLnBrk="0" hangingPunct="1">
        <a:spcBef>
          <a:spcPct val="20000"/>
        </a:spcBef>
        <a:buFont typeface="Arial" pitchFamily="34" charset="0"/>
        <a:buChar char="•"/>
        <a:defRPr sz="1504" kern="1200">
          <a:solidFill>
            <a:schemeClr val="tx1"/>
          </a:solidFill>
          <a:latin typeface="+mn-lt"/>
          <a:ea typeface="+mn-ea"/>
          <a:cs typeface="+mn-cs"/>
        </a:defRPr>
      </a:lvl8pPr>
      <a:lvl9pPr marL="2922034" indent="-171884" algn="l" defTabSz="687537" rtl="0" eaLnBrk="1" latinLnBrk="0" hangingPunct="1">
        <a:spcBef>
          <a:spcPct val="20000"/>
        </a:spcBef>
        <a:buFont typeface="Arial" pitchFamily="34" charset="0"/>
        <a:buChar char="•"/>
        <a:defRPr sz="15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1pPr>
      <a:lvl2pPr marL="343769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2pPr>
      <a:lvl3pPr marL="687537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3pPr>
      <a:lvl4pPr marL="1031306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4pPr>
      <a:lvl5pPr marL="1375075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5pPr>
      <a:lvl6pPr marL="1718843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062612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406381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750149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5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slideLayout" Target="../slideLayouts/slideLayout5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emf"/><Relationship Id="rId5" Type="http://schemas.openxmlformats.org/officeDocument/2006/relationships/package" Target="../embeddings/Microsoft_Word_Document.docx"/><Relationship Id="rId4" Type="http://schemas.openxmlformats.org/officeDocument/2006/relationships/image" Target="../media/image9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jukka.aroviita@environment.fi" TargetMode="External"/><Relationship Id="rId7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8.png"/><Relationship Id="rId5" Type="http://schemas.openxmlformats.org/officeDocument/2006/relationships/hyperlink" Target="https://twitter.com/JukkaAroviita" TargetMode="External"/><Relationship Id="rId4" Type="http://schemas.openxmlformats.org/officeDocument/2006/relationships/hyperlink" Target="http://www.syke.fi/en-us/experts/jukka_aroviit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698" y="111777"/>
            <a:ext cx="1517287" cy="833642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081" y="4737505"/>
            <a:ext cx="6812424" cy="31507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DFAEB47-3BDB-4910-A679-F97EA6A3E2FE}"/>
              </a:ext>
            </a:extLst>
          </p:cNvPr>
          <p:cNvSpPr/>
          <p:nvPr/>
        </p:nvSpPr>
        <p:spPr>
          <a:xfrm>
            <a:off x="510249" y="1055722"/>
            <a:ext cx="8122597" cy="3519351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7537"/>
            <a:endParaRPr lang="en-US" sz="1353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4E7A8D-B2AA-43C3-BACF-59328EA860C0}"/>
              </a:ext>
            </a:extLst>
          </p:cNvPr>
          <p:cNvSpPr txBox="1"/>
          <p:nvPr/>
        </p:nvSpPr>
        <p:spPr>
          <a:xfrm>
            <a:off x="1672492" y="1248961"/>
            <a:ext cx="5798109" cy="636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7537"/>
            <a:r>
              <a:rPr lang="en-US" sz="135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Assistance on Preparation of River Basin Management Plans for Six Basins EuropeAid/140294/IH/SER/TR</a:t>
            </a:r>
          </a:p>
          <a:p>
            <a:pPr defTabSz="687537"/>
            <a:endParaRPr lang="en-US" sz="827" b="1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532EEE-F37A-4213-BEA8-450017949912}"/>
              </a:ext>
            </a:extLst>
          </p:cNvPr>
          <p:cNvSpPr txBox="1"/>
          <p:nvPr/>
        </p:nvSpPr>
        <p:spPr>
          <a:xfrm>
            <a:off x="2654300" y="2199225"/>
            <a:ext cx="3523632" cy="50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7537"/>
            <a:r>
              <a:rPr lang="en-US" sz="1353" dirty="0">
                <a:solidFill>
                  <a:prstClr val="white"/>
                </a:solidFill>
                <a:latin typeface="Calibri"/>
              </a:rPr>
              <a:t>Establishing reference conditions for biological quality elements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4D72996-BD58-46FD-9164-05A480AAEDD0}"/>
              </a:ext>
            </a:extLst>
          </p:cNvPr>
          <p:cNvSpPr txBox="1">
            <a:spLocks/>
          </p:cNvSpPr>
          <p:nvPr/>
        </p:nvSpPr>
        <p:spPr>
          <a:xfrm>
            <a:off x="2851782" y="3256822"/>
            <a:ext cx="3248632" cy="93374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7537">
              <a:buNone/>
            </a:pPr>
            <a:r>
              <a:rPr lang="en-US" sz="1353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26, 2022</a:t>
            </a:r>
            <a:r>
              <a:rPr lang="en-US" sz="135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Ankara</a:t>
            </a:r>
          </a:p>
          <a:p>
            <a:pPr marL="0" indent="0" algn="ctr" defTabSz="687537">
              <a:buNone/>
            </a:pPr>
            <a:r>
              <a:rPr lang="en-US" sz="1353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Jukka </a:t>
            </a:r>
            <a:r>
              <a:rPr lang="en-US" sz="1353" i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Aroviita</a:t>
            </a:r>
            <a:r>
              <a:rPr lang="en-US" sz="1353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SYKE</a:t>
            </a:r>
          </a:p>
        </p:txBody>
      </p:sp>
    </p:spTree>
    <p:extLst>
      <p:ext uri="{BB962C8B-B14F-4D97-AF65-F5344CB8AC3E}">
        <p14:creationId xmlns:p14="http://schemas.microsoft.com/office/powerpoint/2010/main" val="3240620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48049C-2745-483B-A667-4B2B7246A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0705" y="1463708"/>
            <a:ext cx="6412057" cy="3032125"/>
          </a:xfrm>
        </p:spPr>
        <p:txBody>
          <a:bodyPr/>
          <a:lstStyle/>
          <a:p>
            <a:r>
              <a:rPr lang="fi-FI" dirty="0" err="1"/>
              <a:t>Reference</a:t>
            </a:r>
            <a:r>
              <a:rPr lang="fi-FI" dirty="0"/>
              <a:t> data (= </a:t>
            </a:r>
            <a:r>
              <a:rPr lang="fi-FI" dirty="0" err="1"/>
              <a:t>Reference</a:t>
            </a:r>
            <a:r>
              <a:rPr lang="fi-FI" dirty="0"/>
              <a:t> Project data)</a:t>
            </a:r>
          </a:p>
          <a:p>
            <a:pPr lvl="1"/>
            <a:r>
              <a:rPr lang="fi-FI" dirty="0" err="1"/>
              <a:t>Stations</a:t>
            </a:r>
            <a:r>
              <a:rPr lang="fi-FI" dirty="0"/>
              <a:t> and </a:t>
            </a:r>
            <a:r>
              <a:rPr lang="fi-FI" dirty="0" err="1"/>
              <a:t>water</a:t>
            </a:r>
            <a:r>
              <a:rPr lang="fi-FI" dirty="0"/>
              <a:t> </a:t>
            </a:r>
            <a:r>
              <a:rPr lang="fi-FI" dirty="0" err="1"/>
              <a:t>bodies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Turkey</a:t>
            </a:r>
            <a:r>
              <a:rPr lang="fi-FI" dirty="0"/>
              <a:t> </a:t>
            </a:r>
            <a:r>
              <a:rPr lang="fi-FI" dirty="0" err="1"/>
              <a:t>basins</a:t>
            </a:r>
            <a:endParaRPr lang="fi-FI" dirty="0"/>
          </a:p>
          <a:p>
            <a:pPr lvl="1"/>
            <a:r>
              <a:rPr lang="fi-FI" b="1" dirty="0" err="1"/>
              <a:t>Types</a:t>
            </a:r>
            <a:r>
              <a:rPr lang="fi-FI" dirty="0"/>
              <a:t> </a:t>
            </a:r>
            <a:r>
              <a:rPr lang="fi-FI" dirty="0" err="1"/>
              <a:t>according</a:t>
            </a:r>
            <a:r>
              <a:rPr lang="fi-FI" dirty="0"/>
              <a:t> to </a:t>
            </a:r>
            <a:r>
              <a:rPr lang="fi-FI" dirty="0" err="1"/>
              <a:t>digitalization</a:t>
            </a:r>
            <a:r>
              <a:rPr lang="fi-FI" dirty="0"/>
              <a:t> </a:t>
            </a:r>
            <a:r>
              <a:rPr lang="fi-FI" dirty="0" err="1"/>
              <a:t>typology</a:t>
            </a:r>
            <a:endParaRPr lang="fi-FI" dirty="0"/>
          </a:p>
          <a:p>
            <a:pPr lvl="1"/>
            <a:r>
              <a:rPr lang="fi-FI" b="1" dirty="0" err="1"/>
              <a:t>All</a:t>
            </a:r>
            <a:r>
              <a:rPr lang="fi-FI" b="1" dirty="0"/>
              <a:t> BQE </a:t>
            </a:r>
            <a:r>
              <a:rPr lang="fi-FI" b="1" dirty="0" err="1"/>
              <a:t>raw</a:t>
            </a:r>
            <a:r>
              <a:rPr lang="fi-FI" b="1" dirty="0"/>
              <a:t> </a:t>
            </a:r>
            <a:r>
              <a:rPr lang="fi-FI" b="1" dirty="0" err="1"/>
              <a:t>index</a:t>
            </a:r>
            <a:r>
              <a:rPr lang="fi-FI" b="1" dirty="0"/>
              <a:t>/</a:t>
            </a:r>
            <a:r>
              <a:rPr lang="fi-FI" b="1" dirty="0" err="1"/>
              <a:t>metric</a:t>
            </a:r>
            <a:r>
              <a:rPr lang="fi-FI" b="1" dirty="0"/>
              <a:t> </a:t>
            </a:r>
            <a:r>
              <a:rPr lang="fi-FI" b="1" dirty="0" err="1"/>
              <a:t>values</a:t>
            </a:r>
            <a:r>
              <a:rPr lang="fi-FI" b="1" dirty="0"/>
              <a:t> </a:t>
            </a:r>
            <a:r>
              <a:rPr lang="fi-FI" dirty="0"/>
              <a:t>for </a:t>
            </a:r>
            <a:r>
              <a:rPr lang="fi-FI" dirty="0" err="1"/>
              <a:t>stations</a:t>
            </a:r>
            <a:endParaRPr lang="fi-FI" dirty="0"/>
          </a:p>
          <a:p>
            <a:pPr lvl="1"/>
            <a:r>
              <a:rPr lang="fi-FI" b="1" dirty="0" err="1"/>
              <a:t>Raw</a:t>
            </a:r>
            <a:r>
              <a:rPr lang="fi-FI" b="1" dirty="0"/>
              <a:t> </a:t>
            </a:r>
            <a:r>
              <a:rPr lang="fi-FI" b="1" dirty="0" err="1"/>
              <a:t>values</a:t>
            </a:r>
            <a:r>
              <a:rPr lang="fi-FI" b="1" dirty="0"/>
              <a:t> of </a:t>
            </a:r>
            <a:r>
              <a:rPr lang="fi-FI" b="1" dirty="0" err="1"/>
              <a:t>typology</a:t>
            </a:r>
            <a:r>
              <a:rPr lang="fi-FI" b="1" dirty="0"/>
              <a:t> </a:t>
            </a:r>
            <a:r>
              <a:rPr lang="fi-FI" b="1" dirty="0" err="1"/>
              <a:t>descriptors</a:t>
            </a:r>
            <a:r>
              <a:rPr lang="fi-FI" b="1" dirty="0"/>
              <a:t> </a:t>
            </a:r>
            <a:r>
              <a:rPr lang="fi-FI" dirty="0"/>
              <a:t>(</a:t>
            </a:r>
            <a:r>
              <a:rPr lang="fi-FI" dirty="0" err="1"/>
              <a:t>altitude</a:t>
            </a:r>
            <a:r>
              <a:rPr lang="fi-FI" dirty="0"/>
              <a:t>, </a:t>
            </a:r>
            <a:r>
              <a:rPr lang="fi-FI" dirty="0" err="1"/>
              <a:t>slope</a:t>
            </a:r>
            <a:r>
              <a:rPr lang="fi-FI" dirty="0"/>
              <a:t>, </a:t>
            </a:r>
            <a:r>
              <a:rPr lang="fi-FI" dirty="0" err="1"/>
              <a:t>etc</a:t>
            </a:r>
            <a:r>
              <a:rPr lang="fi-FI" dirty="0"/>
              <a:t>) for </a:t>
            </a:r>
            <a:r>
              <a:rPr lang="fi-FI" dirty="0" err="1"/>
              <a:t>stations</a:t>
            </a:r>
            <a:r>
              <a:rPr lang="fi-FI" dirty="0"/>
              <a:t> and/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water</a:t>
            </a:r>
            <a:r>
              <a:rPr lang="fi-FI" dirty="0"/>
              <a:t> </a:t>
            </a:r>
            <a:r>
              <a:rPr lang="fi-FI" dirty="0" err="1"/>
              <a:t>bodies</a:t>
            </a:r>
            <a:endParaRPr lang="fi-FI" dirty="0"/>
          </a:p>
          <a:p>
            <a:pPr lvl="1"/>
            <a:r>
              <a:rPr lang="fi-FI" dirty="0" err="1"/>
              <a:t>Any</a:t>
            </a:r>
            <a:r>
              <a:rPr lang="fi-FI" dirty="0"/>
              <a:t> </a:t>
            </a:r>
            <a:r>
              <a:rPr lang="fi-FI" dirty="0" err="1"/>
              <a:t>other</a:t>
            </a:r>
            <a:r>
              <a:rPr lang="fi-FI" dirty="0"/>
              <a:t> </a:t>
            </a:r>
            <a:r>
              <a:rPr lang="fi-FI" dirty="0" err="1"/>
              <a:t>available</a:t>
            </a:r>
            <a:r>
              <a:rPr lang="fi-FI" dirty="0"/>
              <a:t> </a:t>
            </a:r>
            <a:r>
              <a:rPr lang="fi-FI" dirty="0" err="1"/>
              <a:t>information</a:t>
            </a:r>
            <a:r>
              <a:rPr lang="fi-FI" dirty="0"/>
              <a:t> (</a:t>
            </a:r>
            <a:r>
              <a:rPr lang="fi-FI" dirty="0" err="1"/>
              <a:t>coordinates</a:t>
            </a:r>
            <a:r>
              <a:rPr lang="fi-FI" dirty="0"/>
              <a:t>, </a:t>
            </a:r>
            <a:r>
              <a:rPr lang="fi-FI" dirty="0" err="1"/>
              <a:t>river</a:t>
            </a:r>
            <a:r>
              <a:rPr lang="fi-FI" dirty="0"/>
              <a:t> </a:t>
            </a:r>
            <a:r>
              <a:rPr lang="fi-FI" dirty="0" err="1"/>
              <a:t>size</a:t>
            </a:r>
            <a:r>
              <a:rPr lang="fi-FI" dirty="0"/>
              <a:t>) </a:t>
            </a:r>
            <a:r>
              <a:rPr lang="fi-FI" dirty="0" err="1"/>
              <a:t>about</a:t>
            </a:r>
            <a:r>
              <a:rPr lang="fi-FI" dirty="0"/>
              <a:t> </a:t>
            </a:r>
            <a:r>
              <a:rPr lang="fi-FI" dirty="0" err="1"/>
              <a:t>natural</a:t>
            </a:r>
            <a:r>
              <a:rPr lang="fi-FI" dirty="0"/>
              <a:t> </a:t>
            </a:r>
            <a:r>
              <a:rPr lang="fi-FI" dirty="0" err="1"/>
              <a:t>characteristics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stations</a:t>
            </a:r>
            <a:r>
              <a:rPr lang="fi-FI" dirty="0"/>
              <a:t> and/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water</a:t>
            </a:r>
            <a:r>
              <a:rPr lang="fi-FI" dirty="0"/>
              <a:t> </a:t>
            </a:r>
            <a:r>
              <a:rPr lang="fi-FI" dirty="0" err="1"/>
              <a:t>bodies</a:t>
            </a:r>
            <a:endParaRPr lang="fi-FI" dirty="0"/>
          </a:p>
          <a:p>
            <a:pPr lvl="1"/>
            <a:endParaRPr lang="fi-FI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E47651-12A3-478C-A75F-C81CF679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DAF319-241C-4581-8421-A4249679B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582" y="305624"/>
            <a:ext cx="7730836" cy="791751"/>
          </a:xfrm>
        </p:spPr>
        <p:txBody>
          <a:bodyPr/>
          <a:lstStyle/>
          <a:p>
            <a:r>
              <a:rPr lang="fi-FI" dirty="0" err="1"/>
              <a:t>What</a:t>
            </a:r>
            <a:r>
              <a:rPr lang="fi-FI" dirty="0"/>
              <a:t> data </a:t>
            </a:r>
            <a:r>
              <a:rPr lang="fi-FI" dirty="0" err="1"/>
              <a:t>are</a:t>
            </a:r>
            <a:r>
              <a:rPr lang="fi-FI" dirty="0"/>
              <a:t> in </a:t>
            </a:r>
            <a:r>
              <a:rPr lang="fi-FI" dirty="0" err="1"/>
              <a:t>minimum</a:t>
            </a:r>
            <a:r>
              <a:rPr lang="fi-FI" dirty="0"/>
              <a:t> </a:t>
            </a:r>
            <a:r>
              <a:rPr lang="fi-FI" dirty="0" err="1"/>
              <a:t>needed</a:t>
            </a:r>
            <a:r>
              <a:rPr lang="fi-FI" dirty="0"/>
              <a:t> to </a:t>
            </a:r>
            <a:r>
              <a:rPr lang="fi-FI" dirty="0" err="1"/>
              <a:t>establish</a:t>
            </a:r>
            <a:r>
              <a:rPr lang="fi-FI" dirty="0"/>
              <a:t> </a:t>
            </a:r>
            <a:r>
              <a:rPr lang="fi-FI" dirty="0" err="1"/>
              <a:t>type-specific</a:t>
            </a:r>
            <a:r>
              <a:rPr lang="fi-FI" dirty="0"/>
              <a:t> </a:t>
            </a:r>
            <a:r>
              <a:rPr lang="fi-FI" dirty="0" err="1"/>
              <a:t>reference</a:t>
            </a:r>
            <a:r>
              <a:rPr lang="fi-FI" dirty="0"/>
              <a:t> </a:t>
            </a:r>
            <a:r>
              <a:rPr lang="fi-FI" dirty="0" err="1"/>
              <a:t>conditions</a:t>
            </a:r>
            <a:r>
              <a:rPr lang="fi-FI" dirty="0"/>
              <a:t> for 6RBMP?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FE8302-87D9-49AE-96A5-AEAC870D9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2762" y="1101581"/>
            <a:ext cx="1142983" cy="166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51600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DE58B3-C562-493D-8496-4D52810389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2382" y="951545"/>
            <a:ext cx="8759235" cy="324041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64FB5E7-B393-4128-80D9-A5381CA30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560" y="159794"/>
            <a:ext cx="8514215" cy="791751"/>
          </a:xfrm>
        </p:spPr>
        <p:txBody>
          <a:bodyPr/>
          <a:lstStyle/>
          <a:p>
            <a:r>
              <a:rPr lang="fi-FI" dirty="0"/>
              <a:t>BQE </a:t>
            </a:r>
            <a:r>
              <a:rPr lang="fi-FI" dirty="0" err="1"/>
              <a:t>indices</a:t>
            </a:r>
            <a:r>
              <a:rPr lang="fi-FI" dirty="0"/>
              <a:t> and </a:t>
            </a:r>
            <a:r>
              <a:rPr lang="fi-FI" dirty="0" err="1"/>
              <a:t>metrics</a:t>
            </a:r>
            <a:r>
              <a:rPr lang="fi-FI" dirty="0"/>
              <a:t> in </a:t>
            </a:r>
            <a:r>
              <a:rPr lang="fi-FI" dirty="0" err="1"/>
              <a:t>Reference</a:t>
            </a:r>
            <a:r>
              <a:rPr lang="fi-FI" dirty="0"/>
              <a:t> Project and in 6RBMP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59D937-B214-421F-9E13-295855CE64BC}"/>
              </a:ext>
            </a:extLst>
          </p:cNvPr>
          <p:cNvSpPr txBox="1"/>
          <p:nvPr/>
        </p:nvSpPr>
        <p:spPr>
          <a:xfrm>
            <a:off x="1167627" y="4360933"/>
            <a:ext cx="7481472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i-FI" sz="1400" dirty="0"/>
              <a:t>=&gt; </a:t>
            </a:r>
            <a:r>
              <a:rPr lang="fi-FI" sz="1400" dirty="0" err="1"/>
              <a:t>Most</a:t>
            </a:r>
            <a:r>
              <a:rPr lang="fi-FI" sz="1400" dirty="0"/>
              <a:t> </a:t>
            </a:r>
            <a:r>
              <a:rPr lang="fi-FI" sz="1400" dirty="0" err="1"/>
              <a:t>indices</a:t>
            </a:r>
            <a:r>
              <a:rPr lang="fi-FI" sz="1400" dirty="0"/>
              <a:t>/</a:t>
            </a:r>
            <a:r>
              <a:rPr lang="fi-FI" sz="1400" dirty="0" err="1"/>
              <a:t>metrics</a:t>
            </a:r>
            <a:r>
              <a:rPr lang="fi-FI" sz="1400" dirty="0"/>
              <a:t> </a:t>
            </a:r>
            <a:r>
              <a:rPr lang="fi-FI" sz="1400" dirty="0" err="1"/>
              <a:t>are</a:t>
            </a:r>
            <a:r>
              <a:rPr lang="fi-FI" sz="1400" dirty="0"/>
              <a:t> </a:t>
            </a:r>
            <a:r>
              <a:rPr lang="fi-FI" sz="1400" dirty="0" err="1"/>
              <a:t>the</a:t>
            </a:r>
            <a:r>
              <a:rPr lang="fi-FI" sz="1400" dirty="0"/>
              <a:t> </a:t>
            </a:r>
            <a:r>
              <a:rPr lang="fi-FI" sz="1400" dirty="0" err="1"/>
              <a:t>same</a:t>
            </a:r>
            <a:r>
              <a:rPr lang="fi-FI" sz="1400" dirty="0"/>
              <a:t>, </a:t>
            </a:r>
            <a:r>
              <a:rPr lang="fi-FI" sz="1400" dirty="0" err="1"/>
              <a:t>few</a:t>
            </a:r>
            <a:r>
              <a:rPr lang="fi-FI" sz="1400" dirty="0"/>
              <a:t> </a:t>
            </a:r>
            <a:r>
              <a:rPr lang="fi-FI" sz="1400" dirty="0" err="1"/>
              <a:t>new</a:t>
            </a:r>
            <a:r>
              <a:rPr lang="fi-FI" sz="1400" dirty="0"/>
              <a:t> </a:t>
            </a:r>
            <a:r>
              <a:rPr lang="fi-FI" sz="1400" dirty="0" err="1"/>
              <a:t>ones</a:t>
            </a:r>
            <a:r>
              <a:rPr lang="fi-FI" sz="1400" dirty="0"/>
              <a:t> </a:t>
            </a:r>
            <a:r>
              <a:rPr lang="fi-FI" sz="1400" dirty="0" err="1"/>
              <a:t>or</a:t>
            </a:r>
            <a:r>
              <a:rPr lang="fi-FI" sz="1400" dirty="0"/>
              <a:t> </a:t>
            </a:r>
            <a:r>
              <a:rPr lang="fi-FI" sz="1400" dirty="0" err="1"/>
              <a:t>changed</a:t>
            </a:r>
            <a:r>
              <a:rPr lang="fi-FI" sz="1400" dirty="0"/>
              <a:t>, some </a:t>
            </a:r>
            <a:r>
              <a:rPr lang="fi-FI" sz="1400" dirty="0" err="1"/>
              <a:t>differ</a:t>
            </a:r>
            <a:r>
              <a:rPr lang="fi-FI" sz="1400" dirty="0"/>
              <a:t> to </a:t>
            </a:r>
            <a:r>
              <a:rPr lang="fi-FI" sz="1400" dirty="0" err="1"/>
              <a:t>small</a:t>
            </a:r>
            <a:r>
              <a:rPr lang="fi-FI" sz="1400" dirty="0"/>
              <a:t> </a:t>
            </a:r>
            <a:r>
              <a:rPr lang="fi-FI" sz="1400" dirty="0" err="1"/>
              <a:t>extent</a:t>
            </a:r>
            <a:endParaRPr lang="fi-FI" sz="1400" dirty="0"/>
          </a:p>
          <a:p>
            <a:r>
              <a:rPr lang="fi-FI" sz="1400" dirty="0" err="1"/>
              <a:t>All</a:t>
            </a:r>
            <a:r>
              <a:rPr lang="fi-FI" sz="1400" dirty="0"/>
              <a:t> </a:t>
            </a:r>
            <a:r>
              <a:rPr lang="fi-FI" sz="1400" dirty="0" err="1"/>
              <a:t>index</a:t>
            </a:r>
            <a:r>
              <a:rPr lang="fi-FI" sz="1400" dirty="0"/>
              <a:t> </a:t>
            </a:r>
            <a:r>
              <a:rPr lang="fi-FI" sz="1400" dirty="0" err="1"/>
              <a:t>values</a:t>
            </a:r>
            <a:r>
              <a:rPr lang="fi-FI" sz="1400" dirty="0"/>
              <a:t> </a:t>
            </a:r>
            <a:r>
              <a:rPr lang="fi-FI" sz="1400" dirty="0" err="1"/>
              <a:t>are</a:t>
            </a:r>
            <a:r>
              <a:rPr lang="fi-FI" sz="1400" dirty="0"/>
              <a:t> </a:t>
            </a:r>
            <a:r>
              <a:rPr lang="fi-FI" sz="1400" dirty="0" err="1"/>
              <a:t>required</a:t>
            </a:r>
            <a:r>
              <a:rPr lang="fi-FI" sz="1400" dirty="0"/>
              <a:t> to </a:t>
            </a:r>
            <a:r>
              <a:rPr lang="fi-FI" sz="1400" dirty="0" err="1"/>
              <a:t>establish</a:t>
            </a:r>
            <a:r>
              <a:rPr lang="fi-FI" sz="1400" dirty="0"/>
              <a:t> </a:t>
            </a:r>
            <a:r>
              <a:rPr lang="fi-FI" sz="1400" dirty="0" err="1"/>
              <a:t>the</a:t>
            </a:r>
            <a:r>
              <a:rPr lang="fi-FI" sz="1400" dirty="0"/>
              <a:t> </a:t>
            </a:r>
            <a:r>
              <a:rPr lang="fi-FI" sz="1400" dirty="0" err="1"/>
              <a:t>reference</a:t>
            </a:r>
            <a:r>
              <a:rPr lang="fi-FI" sz="1400" dirty="0"/>
              <a:t> </a:t>
            </a:r>
            <a:r>
              <a:rPr lang="fi-FI" sz="1400" dirty="0" err="1"/>
              <a:t>conditions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363924537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A3552B0-2DF2-4966-AED3-387E1F8DAD4D}"/>
              </a:ext>
            </a:extLst>
          </p:cNvPr>
          <p:cNvSpPr/>
          <p:nvPr/>
        </p:nvSpPr>
        <p:spPr>
          <a:xfrm>
            <a:off x="61552" y="1587919"/>
            <a:ext cx="1072765" cy="1719637"/>
          </a:xfrm>
          <a:custGeom>
            <a:avLst/>
            <a:gdLst>
              <a:gd name="connsiteX0" fmla="*/ 0 w 1019131"/>
              <a:gd name="connsiteY0" fmla="*/ 101913 h 1460958"/>
              <a:gd name="connsiteX1" fmla="*/ 101913 w 1019131"/>
              <a:gd name="connsiteY1" fmla="*/ 0 h 1460958"/>
              <a:gd name="connsiteX2" fmla="*/ 917218 w 1019131"/>
              <a:gd name="connsiteY2" fmla="*/ 0 h 1460958"/>
              <a:gd name="connsiteX3" fmla="*/ 1019131 w 1019131"/>
              <a:gd name="connsiteY3" fmla="*/ 101913 h 1460958"/>
              <a:gd name="connsiteX4" fmla="*/ 1019131 w 1019131"/>
              <a:gd name="connsiteY4" fmla="*/ 1359045 h 1460958"/>
              <a:gd name="connsiteX5" fmla="*/ 917218 w 1019131"/>
              <a:gd name="connsiteY5" fmla="*/ 1460958 h 1460958"/>
              <a:gd name="connsiteX6" fmla="*/ 101913 w 1019131"/>
              <a:gd name="connsiteY6" fmla="*/ 1460958 h 1460958"/>
              <a:gd name="connsiteX7" fmla="*/ 0 w 1019131"/>
              <a:gd name="connsiteY7" fmla="*/ 1359045 h 1460958"/>
              <a:gd name="connsiteX8" fmla="*/ 0 w 1019131"/>
              <a:gd name="connsiteY8" fmla="*/ 101913 h 1460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9131" h="1460958">
                <a:moveTo>
                  <a:pt x="0" y="101913"/>
                </a:moveTo>
                <a:cubicBezTo>
                  <a:pt x="0" y="45628"/>
                  <a:pt x="45628" y="0"/>
                  <a:pt x="101913" y="0"/>
                </a:cubicBezTo>
                <a:lnTo>
                  <a:pt x="917218" y="0"/>
                </a:lnTo>
                <a:cubicBezTo>
                  <a:pt x="973503" y="0"/>
                  <a:pt x="1019131" y="45628"/>
                  <a:pt x="1019131" y="101913"/>
                </a:cubicBezTo>
                <a:lnTo>
                  <a:pt x="1019131" y="1359045"/>
                </a:lnTo>
                <a:cubicBezTo>
                  <a:pt x="1019131" y="1415330"/>
                  <a:pt x="973503" y="1460958"/>
                  <a:pt x="917218" y="1460958"/>
                </a:cubicBezTo>
                <a:lnTo>
                  <a:pt x="101913" y="1460958"/>
                </a:lnTo>
                <a:cubicBezTo>
                  <a:pt x="45628" y="1460958"/>
                  <a:pt x="0" y="1415330"/>
                  <a:pt x="0" y="1359045"/>
                </a:cubicBezTo>
                <a:lnTo>
                  <a:pt x="0" y="10191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189" tIns="83189" rIns="83189" bIns="83189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i-FI" sz="1400" kern="1200" noProof="1"/>
              <a:t>Establish database (water bodies, monitoring sites, BQE indices)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8B8138C-84D4-461E-92A6-3249798F27DD}"/>
              </a:ext>
            </a:extLst>
          </p:cNvPr>
          <p:cNvSpPr/>
          <p:nvPr/>
        </p:nvSpPr>
        <p:spPr>
          <a:xfrm>
            <a:off x="1244268" y="1890368"/>
            <a:ext cx="216055" cy="252744"/>
          </a:xfrm>
          <a:custGeom>
            <a:avLst/>
            <a:gdLst>
              <a:gd name="connsiteX0" fmla="*/ 0 w 216055"/>
              <a:gd name="connsiteY0" fmla="*/ 50549 h 252744"/>
              <a:gd name="connsiteX1" fmla="*/ 108028 w 216055"/>
              <a:gd name="connsiteY1" fmla="*/ 50549 h 252744"/>
              <a:gd name="connsiteX2" fmla="*/ 108028 w 216055"/>
              <a:gd name="connsiteY2" fmla="*/ 0 h 252744"/>
              <a:gd name="connsiteX3" fmla="*/ 216055 w 216055"/>
              <a:gd name="connsiteY3" fmla="*/ 126372 h 252744"/>
              <a:gd name="connsiteX4" fmla="*/ 108028 w 216055"/>
              <a:gd name="connsiteY4" fmla="*/ 252744 h 252744"/>
              <a:gd name="connsiteX5" fmla="*/ 108028 w 216055"/>
              <a:gd name="connsiteY5" fmla="*/ 202195 h 252744"/>
              <a:gd name="connsiteX6" fmla="*/ 0 w 216055"/>
              <a:gd name="connsiteY6" fmla="*/ 202195 h 252744"/>
              <a:gd name="connsiteX7" fmla="*/ 0 w 216055"/>
              <a:gd name="connsiteY7" fmla="*/ 50549 h 25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055" h="252744">
                <a:moveTo>
                  <a:pt x="0" y="50549"/>
                </a:moveTo>
                <a:lnTo>
                  <a:pt x="108028" y="50549"/>
                </a:lnTo>
                <a:lnTo>
                  <a:pt x="108028" y="0"/>
                </a:lnTo>
                <a:lnTo>
                  <a:pt x="216055" y="126372"/>
                </a:lnTo>
                <a:lnTo>
                  <a:pt x="108028" y="252744"/>
                </a:lnTo>
                <a:lnTo>
                  <a:pt x="108028" y="202195"/>
                </a:lnTo>
                <a:lnTo>
                  <a:pt x="0" y="202195"/>
                </a:lnTo>
                <a:lnTo>
                  <a:pt x="0" y="50549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50549" rIns="64816" bIns="50549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i-FI" sz="1400" kern="1200" noProof="1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3976C8F-E7A8-416F-8E23-A71325889A5F}"/>
              </a:ext>
            </a:extLst>
          </p:cNvPr>
          <p:cNvSpPr/>
          <p:nvPr/>
        </p:nvSpPr>
        <p:spPr>
          <a:xfrm>
            <a:off x="1483267" y="2321116"/>
            <a:ext cx="1154221" cy="791751"/>
          </a:xfrm>
          <a:custGeom>
            <a:avLst/>
            <a:gdLst>
              <a:gd name="connsiteX0" fmla="*/ 0 w 1218514"/>
              <a:gd name="connsiteY0" fmla="*/ 121851 h 1460958"/>
              <a:gd name="connsiteX1" fmla="*/ 121851 w 1218514"/>
              <a:gd name="connsiteY1" fmla="*/ 0 h 1460958"/>
              <a:gd name="connsiteX2" fmla="*/ 1096663 w 1218514"/>
              <a:gd name="connsiteY2" fmla="*/ 0 h 1460958"/>
              <a:gd name="connsiteX3" fmla="*/ 1218514 w 1218514"/>
              <a:gd name="connsiteY3" fmla="*/ 121851 h 1460958"/>
              <a:gd name="connsiteX4" fmla="*/ 1218514 w 1218514"/>
              <a:gd name="connsiteY4" fmla="*/ 1339107 h 1460958"/>
              <a:gd name="connsiteX5" fmla="*/ 1096663 w 1218514"/>
              <a:gd name="connsiteY5" fmla="*/ 1460958 h 1460958"/>
              <a:gd name="connsiteX6" fmla="*/ 121851 w 1218514"/>
              <a:gd name="connsiteY6" fmla="*/ 1460958 h 1460958"/>
              <a:gd name="connsiteX7" fmla="*/ 0 w 1218514"/>
              <a:gd name="connsiteY7" fmla="*/ 1339107 h 1460958"/>
              <a:gd name="connsiteX8" fmla="*/ 0 w 1218514"/>
              <a:gd name="connsiteY8" fmla="*/ 121851 h 1460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8514" h="1460958">
                <a:moveTo>
                  <a:pt x="0" y="121851"/>
                </a:moveTo>
                <a:cubicBezTo>
                  <a:pt x="0" y="54555"/>
                  <a:pt x="54555" y="0"/>
                  <a:pt x="121851" y="0"/>
                </a:cubicBezTo>
                <a:lnTo>
                  <a:pt x="1096663" y="0"/>
                </a:lnTo>
                <a:cubicBezTo>
                  <a:pt x="1163959" y="0"/>
                  <a:pt x="1218514" y="54555"/>
                  <a:pt x="1218514" y="121851"/>
                </a:cubicBezTo>
                <a:lnTo>
                  <a:pt x="1218514" y="1339107"/>
                </a:lnTo>
                <a:cubicBezTo>
                  <a:pt x="1218514" y="1406403"/>
                  <a:pt x="1163959" y="1460958"/>
                  <a:pt x="1096663" y="1460958"/>
                </a:cubicBezTo>
                <a:lnTo>
                  <a:pt x="121851" y="1460958"/>
                </a:lnTo>
                <a:cubicBezTo>
                  <a:pt x="54555" y="1460958"/>
                  <a:pt x="0" y="1406403"/>
                  <a:pt x="0" y="1339107"/>
                </a:cubicBezTo>
                <a:lnTo>
                  <a:pt x="0" y="12185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9029" tIns="89029" rIns="89029" bIns="89029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i-FI" sz="1400" kern="1200" noProof="1"/>
              <a:t>Differentiate water body types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25296CE-B874-4816-94C5-E54BC8510649}"/>
              </a:ext>
            </a:extLst>
          </p:cNvPr>
          <p:cNvSpPr/>
          <p:nvPr/>
        </p:nvSpPr>
        <p:spPr>
          <a:xfrm>
            <a:off x="2730554" y="1786645"/>
            <a:ext cx="321698" cy="914244"/>
          </a:xfrm>
          <a:custGeom>
            <a:avLst/>
            <a:gdLst>
              <a:gd name="connsiteX0" fmla="*/ 0 w 216055"/>
              <a:gd name="connsiteY0" fmla="*/ 50549 h 252744"/>
              <a:gd name="connsiteX1" fmla="*/ 108028 w 216055"/>
              <a:gd name="connsiteY1" fmla="*/ 50549 h 252744"/>
              <a:gd name="connsiteX2" fmla="*/ 108028 w 216055"/>
              <a:gd name="connsiteY2" fmla="*/ 0 h 252744"/>
              <a:gd name="connsiteX3" fmla="*/ 216055 w 216055"/>
              <a:gd name="connsiteY3" fmla="*/ 126372 h 252744"/>
              <a:gd name="connsiteX4" fmla="*/ 108028 w 216055"/>
              <a:gd name="connsiteY4" fmla="*/ 252744 h 252744"/>
              <a:gd name="connsiteX5" fmla="*/ 108028 w 216055"/>
              <a:gd name="connsiteY5" fmla="*/ 202195 h 252744"/>
              <a:gd name="connsiteX6" fmla="*/ 0 w 216055"/>
              <a:gd name="connsiteY6" fmla="*/ 202195 h 252744"/>
              <a:gd name="connsiteX7" fmla="*/ 0 w 216055"/>
              <a:gd name="connsiteY7" fmla="*/ 50549 h 25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055" h="252744">
                <a:moveTo>
                  <a:pt x="0" y="50549"/>
                </a:moveTo>
                <a:lnTo>
                  <a:pt x="108028" y="50549"/>
                </a:lnTo>
                <a:lnTo>
                  <a:pt x="108028" y="0"/>
                </a:lnTo>
                <a:lnTo>
                  <a:pt x="216055" y="126372"/>
                </a:lnTo>
                <a:lnTo>
                  <a:pt x="108028" y="252744"/>
                </a:lnTo>
                <a:lnTo>
                  <a:pt x="108028" y="202195"/>
                </a:lnTo>
                <a:lnTo>
                  <a:pt x="0" y="202195"/>
                </a:lnTo>
                <a:lnTo>
                  <a:pt x="0" y="50549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50549" rIns="64816" bIns="50549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i-FI" sz="1400" kern="1200" noProof="1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BD87133-5ED8-4C69-85C3-D04013EDEABD}"/>
              </a:ext>
            </a:extLst>
          </p:cNvPr>
          <p:cNvSpPr/>
          <p:nvPr/>
        </p:nvSpPr>
        <p:spPr>
          <a:xfrm>
            <a:off x="1477781" y="1564930"/>
            <a:ext cx="1153349" cy="714790"/>
          </a:xfrm>
          <a:custGeom>
            <a:avLst/>
            <a:gdLst>
              <a:gd name="connsiteX0" fmla="*/ 0 w 1019131"/>
              <a:gd name="connsiteY0" fmla="*/ 101913 h 1460958"/>
              <a:gd name="connsiteX1" fmla="*/ 101913 w 1019131"/>
              <a:gd name="connsiteY1" fmla="*/ 0 h 1460958"/>
              <a:gd name="connsiteX2" fmla="*/ 917218 w 1019131"/>
              <a:gd name="connsiteY2" fmla="*/ 0 h 1460958"/>
              <a:gd name="connsiteX3" fmla="*/ 1019131 w 1019131"/>
              <a:gd name="connsiteY3" fmla="*/ 101913 h 1460958"/>
              <a:gd name="connsiteX4" fmla="*/ 1019131 w 1019131"/>
              <a:gd name="connsiteY4" fmla="*/ 1359045 h 1460958"/>
              <a:gd name="connsiteX5" fmla="*/ 917218 w 1019131"/>
              <a:gd name="connsiteY5" fmla="*/ 1460958 h 1460958"/>
              <a:gd name="connsiteX6" fmla="*/ 101913 w 1019131"/>
              <a:gd name="connsiteY6" fmla="*/ 1460958 h 1460958"/>
              <a:gd name="connsiteX7" fmla="*/ 0 w 1019131"/>
              <a:gd name="connsiteY7" fmla="*/ 1359045 h 1460958"/>
              <a:gd name="connsiteX8" fmla="*/ 0 w 1019131"/>
              <a:gd name="connsiteY8" fmla="*/ 101913 h 1460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9131" h="1460958">
                <a:moveTo>
                  <a:pt x="0" y="101913"/>
                </a:moveTo>
                <a:cubicBezTo>
                  <a:pt x="0" y="45628"/>
                  <a:pt x="45628" y="0"/>
                  <a:pt x="101913" y="0"/>
                </a:cubicBezTo>
                <a:lnTo>
                  <a:pt x="917218" y="0"/>
                </a:lnTo>
                <a:cubicBezTo>
                  <a:pt x="973503" y="0"/>
                  <a:pt x="1019131" y="45628"/>
                  <a:pt x="1019131" y="101913"/>
                </a:cubicBezTo>
                <a:lnTo>
                  <a:pt x="1019131" y="1359045"/>
                </a:lnTo>
                <a:cubicBezTo>
                  <a:pt x="1019131" y="1415330"/>
                  <a:pt x="973503" y="1460958"/>
                  <a:pt x="917218" y="1460958"/>
                </a:cubicBezTo>
                <a:lnTo>
                  <a:pt x="101913" y="1460958"/>
                </a:lnTo>
                <a:cubicBezTo>
                  <a:pt x="45628" y="1460958"/>
                  <a:pt x="0" y="1415330"/>
                  <a:pt x="0" y="1359045"/>
                </a:cubicBezTo>
                <a:lnTo>
                  <a:pt x="0" y="10191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189" tIns="83189" rIns="83189" bIns="83189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i-FI" sz="1400" kern="1200" noProof="1"/>
              <a:t>Identify reference sites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691D824-1A3B-4C1C-A832-1F91EAB1AAE6}"/>
              </a:ext>
            </a:extLst>
          </p:cNvPr>
          <p:cNvSpPr/>
          <p:nvPr/>
        </p:nvSpPr>
        <p:spPr>
          <a:xfrm>
            <a:off x="8172450" y="1514266"/>
            <a:ext cx="909998" cy="1392605"/>
          </a:xfrm>
          <a:custGeom>
            <a:avLst/>
            <a:gdLst>
              <a:gd name="connsiteX0" fmla="*/ 0 w 1019131"/>
              <a:gd name="connsiteY0" fmla="*/ 101913 h 1460958"/>
              <a:gd name="connsiteX1" fmla="*/ 101913 w 1019131"/>
              <a:gd name="connsiteY1" fmla="*/ 0 h 1460958"/>
              <a:gd name="connsiteX2" fmla="*/ 917218 w 1019131"/>
              <a:gd name="connsiteY2" fmla="*/ 0 h 1460958"/>
              <a:gd name="connsiteX3" fmla="*/ 1019131 w 1019131"/>
              <a:gd name="connsiteY3" fmla="*/ 101913 h 1460958"/>
              <a:gd name="connsiteX4" fmla="*/ 1019131 w 1019131"/>
              <a:gd name="connsiteY4" fmla="*/ 1359045 h 1460958"/>
              <a:gd name="connsiteX5" fmla="*/ 917218 w 1019131"/>
              <a:gd name="connsiteY5" fmla="*/ 1460958 h 1460958"/>
              <a:gd name="connsiteX6" fmla="*/ 101913 w 1019131"/>
              <a:gd name="connsiteY6" fmla="*/ 1460958 h 1460958"/>
              <a:gd name="connsiteX7" fmla="*/ 0 w 1019131"/>
              <a:gd name="connsiteY7" fmla="*/ 1359045 h 1460958"/>
              <a:gd name="connsiteX8" fmla="*/ 0 w 1019131"/>
              <a:gd name="connsiteY8" fmla="*/ 101913 h 1460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9131" h="1460958">
                <a:moveTo>
                  <a:pt x="0" y="101913"/>
                </a:moveTo>
                <a:cubicBezTo>
                  <a:pt x="0" y="45628"/>
                  <a:pt x="45628" y="0"/>
                  <a:pt x="101913" y="0"/>
                </a:cubicBezTo>
                <a:lnTo>
                  <a:pt x="917218" y="0"/>
                </a:lnTo>
                <a:cubicBezTo>
                  <a:pt x="973503" y="0"/>
                  <a:pt x="1019131" y="45628"/>
                  <a:pt x="1019131" y="101913"/>
                </a:cubicBezTo>
                <a:lnTo>
                  <a:pt x="1019131" y="1359045"/>
                </a:lnTo>
                <a:cubicBezTo>
                  <a:pt x="1019131" y="1415330"/>
                  <a:pt x="973503" y="1460958"/>
                  <a:pt x="917218" y="1460958"/>
                </a:cubicBezTo>
                <a:lnTo>
                  <a:pt x="101913" y="1460958"/>
                </a:lnTo>
                <a:cubicBezTo>
                  <a:pt x="45628" y="1460958"/>
                  <a:pt x="0" y="1415330"/>
                  <a:pt x="0" y="1359045"/>
                </a:cubicBezTo>
                <a:lnTo>
                  <a:pt x="0" y="10191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189" tIns="83189" rIns="83189" bIns="83189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i-FI" sz="1400" kern="1200" noProof="1"/>
              <a:t>Establish type-speciflc RC for relevant BQEs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C12B6A2-F398-4421-848A-C62E54253ADD}"/>
              </a:ext>
            </a:extLst>
          </p:cNvPr>
          <p:cNvSpPr/>
          <p:nvPr/>
        </p:nvSpPr>
        <p:spPr>
          <a:xfrm>
            <a:off x="6800758" y="1536256"/>
            <a:ext cx="1054969" cy="1392605"/>
          </a:xfrm>
          <a:custGeom>
            <a:avLst/>
            <a:gdLst>
              <a:gd name="connsiteX0" fmla="*/ 0 w 1019131"/>
              <a:gd name="connsiteY0" fmla="*/ 101913 h 1460958"/>
              <a:gd name="connsiteX1" fmla="*/ 101913 w 1019131"/>
              <a:gd name="connsiteY1" fmla="*/ 0 h 1460958"/>
              <a:gd name="connsiteX2" fmla="*/ 917218 w 1019131"/>
              <a:gd name="connsiteY2" fmla="*/ 0 h 1460958"/>
              <a:gd name="connsiteX3" fmla="*/ 1019131 w 1019131"/>
              <a:gd name="connsiteY3" fmla="*/ 101913 h 1460958"/>
              <a:gd name="connsiteX4" fmla="*/ 1019131 w 1019131"/>
              <a:gd name="connsiteY4" fmla="*/ 1359045 h 1460958"/>
              <a:gd name="connsiteX5" fmla="*/ 917218 w 1019131"/>
              <a:gd name="connsiteY5" fmla="*/ 1460958 h 1460958"/>
              <a:gd name="connsiteX6" fmla="*/ 101913 w 1019131"/>
              <a:gd name="connsiteY6" fmla="*/ 1460958 h 1460958"/>
              <a:gd name="connsiteX7" fmla="*/ 0 w 1019131"/>
              <a:gd name="connsiteY7" fmla="*/ 1359045 h 1460958"/>
              <a:gd name="connsiteX8" fmla="*/ 0 w 1019131"/>
              <a:gd name="connsiteY8" fmla="*/ 101913 h 1460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9131" h="1460958">
                <a:moveTo>
                  <a:pt x="0" y="101913"/>
                </a:moveTo>
                <a:cubicBezTo>
                  <a:pt x="0" y="45628"/>
                  <a:pt x="45628" y="0"/>
                  <a:pt x="101913" y="0"/>
                </a:cubicBezTo>
                <a:lnTo>
                  <a:pt x="917218" y="0"/>
                </a:lnTo>
                <a:cubicBezTo>
                  <a:pt x="973503" y="0"/>
                  <a:pt x="1019131" y="45628"/>
                  <a:pt x="1019131" y="101913"/>
                </a:cubicBezTo>
                <a:lnTo>
                  <a:pt x="1019131" y="1359045"/>
                </a:lnTo>
                <a:cubicBezTo>
                  <a:pt x="1019131" y="1415330"/>
                  <a:pt x="973503" y="1460958"/>
                  <a:pt x="917218" y="1460958"/>
                </a:cubicBezTo>
                <a:lnTo>
                  <a:pt x="101913" y="1460958"/>
                </a:lnTo>
                <a:cubicBezTo>
                  <a:pt x="45628" y="1460958"/>
                  <a:pt x="0" y="1415330"/>
                  <a:pt x="0" y="1359045"/>
                </a:cubicBezTo>
                <a:lnTo>
                  <a:pt x="0" y="10191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189" tIns="83189" rIns="83189" bIns="83189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i-FI" sz="1400" kern="1200" noProof="1"/>
              <a:t>Estimate confidence of RC, establish class boundaries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F203CA1-A218-4B28-810B-2F660463D356}"/>
              </a:ext>
            </a:extLst>
          </p:cNvPr>
          <p:cNvSpPr/>
          <p:nvPr/>
        </p:nvSpPr>
        <p:spPr>
          <a:xfrm>
            <a:off x="7915975" y="2132891"/>
            <a:ext cx="216055" cy="252744"/>
          </a:xfrm>
          <a:custGeom>
            <a:avLst/>
            <a:gdLst>
              <a:gd name="connsiteX0" fmla="*/ 0 w 216055"/>
              <a:gd name="connsiteY0" fmla="*/ 50549 h 252744"/>
              <a:gd name="connsiteX1" fmla="*/ 108028 w 216055"/>
              <a:gd name="connsiteY1" fmla="*/ 50549 h 252744"/>
              <a:gd name="connsiteX2" fmla="*/ 108028 w 216055"/>
              <a:gd name="connsiteY2" fmla="*/ 0 h 252744"/>
              <a:gd name="connsiteX3" fmla="*/ 216055 w 216055"/>
              <a:gd name="connsiteY3" fmla="*/ 126372 h 252744"/>
              <a:gd name="connsiteX4" fmla="*/ 108028 w 216055"/>
              <a:gd name="connsiteY4" fmla="*/ 252744 h 252744"/>
              <a:gd name="connsiteX5" fmla="*/ 108028 w 216055"/>
              <a:gd name="connsiteY5" fmla="*/ 202195 h 252744"/>
              <a:gd name="connsiteX6" fmla="*/ 0 w 216055"/>
              <a:gd name="connsiteY6" fmla="*/ 202195 h 252744"/>
              <a:gd name="connsiteX7" fmla="*/ 0 w 216055"/>
              <a:gd name="connsiteY7" fmla="*/ 50549 h 25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055" h="252744">
                <a:moveTo>
                  <a:pt x="0" y="50549"/>
                </a:moveTo>
                <a:lnTo>
                  <a:pt x="108028" y="50549"/>
                </a:lnTo>
                <a:lnTo>
                  <a:pt x="108028" y="0"/>
                </a:lnTo>
                <a:lnTo>
                  <a:pt x="216055" y="126372"/>
                </a:lnTo>
                <a:lnTo>
                  <a:pt x="108028" y="252744"/>
                </a:lnTo>
                <a:lnTo>
                  <a:pt x="108028" y="202195"/>
                </a:lnTo>
                <a:lnTo>
                  <a:pt x="0" y="202195"/>
                </a:lnTo>
                <a:lnTo>
                  <a:pt x="0" y="50549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50549" rIns="64816" bIns="50549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i-FI" sz="1400" kern="1200" noProof="1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5E766ED-C573-4A16-AE0A-85E79DBDD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684" y="394370"/>
            <a:ext cx="8241409" cy="791751"/>
          </a:xfrm>
        </p:spPr>
        <p:txBody>
          <a:bodyPr/>
          <a:lstStyle/>
          <a:p>
            <a:r>
              <a:rPr lang="en-GB" dirty="0"/>
              <a:t>Step-by-step approach for establishing reference conditions and class boundaries for BQEs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457A735-DE29-4EF5-893E-7EF84F314C73}"/>
              </a:ext>
            </a:extLst>
          </p:cNvPr>
          <p:cNvSpPr/>
          <p:nvPr/>
        </p:nvSpPr>
        <p:spPr>
          <a:xfrm>
            <a:off x="1244267" y="2477079"/>
            <a:ext cx="216055" cy="252744"/>
          </a:xfrm>
          <a:custGeom>
            <a:avLst/>
            <a:gdLst>
              <a:gd name="connsiteX0" fmla="*/ 0 w 216055"/>
              <a:gd name="connsiteY0" fmla="*/ 50549 h 252744"/>
              <a:gd name="connsiteX1" fmla="*/ 108028 w 216055"/>
              <a:gd name="connsiteY1" fmla="*/ 50549 h 252744"/>
              <a:gd name="connsiteX2" fmla="*/ 108028 w 216055"/>
              <a:gd name="connsiteY2" fmla="*/ 0 h 252744"/>
              <a:gd name="connsiteX3" fmla="*/ 216055 w 216055"/>
              <a:gd name="connsiteY3" fmla="*/ 126372 h 252744"/>
              <a:gd name="connsiteX4" fmla="*/ 108028 w 216055"/>
              <a:gd name="connsiteY4" fmla="*/ 252744 h 252744"/>
              <a:gd name="connsiteX5" fmla="*/ 108028 w 216055"/>
              <a:gd name="connsiteY5" fmla="*/ 202195 h 252744"/>
              <a:gd name="connsiteX6" fmla="*/ 0 w 216055"/>
              <a:gd name="connsiteY6" fmla="*/ 202195 h 252744"/>
              <a:gd name="connsiteX7" fmla="*/ 0 w 216055"/>
              <a:gd name="connsiteY7" fmla="*/ 50549 h 25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055" h="252744">
                <a:moveTo>
                  <a:pt x="0" y="50549"/>
                </a:moveTo>
                <a:lnTo>
                  <a:pt x="108028" y="50549"/>
                </a:lnTo>
                <a:lnTo>
                  <a:pt x="108028" y="0"/>
                </a:lnTo>
                <a:lnTo>
                  <a:pt x="216055" y="126372"/>
                </a:lnTo>
                <a:lnTo>
                  <a:pt x="108028" y="252744"/>
                </a:lnTo>
                <a:lnTo>
                  <a:pt x="108028" y="202195"/>
                </a:lnTo>
                <a:lnTo>
                  <a:pt x="0" y="202195"/>
                </a:lnTo>
                <a:lnTo>
                  <a:pt x="0" y="50549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50549" rIns="64816" bIns="50549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i-FI" sz="1400" kern="1200" noProof="1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0409E7A-6720-42BD-8317-FDEA50478115}"/>
              </a:ext>
            </a:extLst>
          </p:cNvPr>
          <p:cNvSpPr/>
          <p:nvPr/>
        </p:nvSpPr>
        <p:spPr>
          <a:xfrm>
            <a:off x="6836311" y="4213820"/>
            <a:ext cx="1079664" cy="435769"/>
          </a:xfrm>
          <a:custGeom>
            <a:avLst/>
            <a:gdLst>
              <a:gd name="connsiteX0" fmla="*/ 0 w 1019131"/>
              <a:gd name="connsiteY0" fmla="*/ 101913 h 1460958"/>
              <a:gd name="connsiteX1" fmla="*/ 101913 w 1019131"/>
              <a:gd name="connsiteY1" fmla="*/ 0 h 1460958"/>
              <a:gd name="connsiteX2" fmla="*/ 917218 w 1019131"/>
              <a:gd name="connsiteY2" fmla="*/ 0 h 1460958"/>
              <a:gd name="connsiteX3" fmla="*/ 1019131 w 1019131"/>
              <a:gd name="connsiteY3" fmla="*/ 101913 h 1460958"/>
              <a:gd name="connsiteX4" fmla="*/ 1019131 w 1019131"/>
              <a:gd name="connsiteY4" fmla="*/ 1359045 h 1460958"/>
              <a:gd name="connsiteX5" fmla="*/ 917218 w 1019131"/>
              <a:gd name="connsiteY5" fmla="*/ 1460958 h 1460958"/>
              <a:gd name="connsiteX6" fmla="*/ 101913 w 1019131"/>
              <a:gd name="connsiteY6" fmla="*/ 1460958 h 1460958"/>
              <a:gd name="connsiteX7" fmla="*/ 0 w 1019131"/>
              <a:gd name="connsiteY7" fmla="*/ 1359045 h 1460958"/>
              <a:gd name="connsiteX8" fmla="*/ 0 w 1019131"/>
              <a:gd name="connsiteY8" fmla="*/ 101913 h 1460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9131" h="1460958">
                <a:moveTo>
                  <a:pt x="0" y="101913"/>
                </a:moveTo>
                <a:cubicBezTo>
                  <a:pt x="0" y="45628"/>
                  <a:pt x="45628" y="0"/>
                  <a:pt x="101913" y="0"/>
                </a:cubicBezTo>
                <a:lnTo>
                  <a:pt x="917218" y="0"/>
                </a:lnTo>
                <a:cubicBezTo>
                  <a:pt x="973503" y="0"/>
                  <a:pt x="1019131" y="45628"/>
                  <a:pt x="1019131" y="101913"/>
                </a:cubicBezTo>
                <a:lnTo>
                  <a:pt x="1019131" y="1359045"/>
                </a:lnTo>
                <a:cubicBezTo>
                  <a:pt x="1019131" y="1415330"/>
                  <a:pt x="973503" y="1460958"/>
                  <a:pt x="917218" y="1460958"/>
                </a:cubicBezTo>
                <a:lnTo>
                  <a:pt x="101913" y="1460958"/>
                </a:lnTo>
                <a:cubicBezTo>
                  <a:pt x="45628" y="1460958"/>
                  <a:pt x="0" y="1415330"/>
                  <a:pt x="0" y="1359045"/>
                </a:cubicBezTo>
                <a:lnTo>
                  <a:pt x="0" y="10191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189" tIns="83189" rIns="83189" bIns="83189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i-FI" sz="1400" kern="1200" noProof="1"/>
              <a:t>Low confidence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02FD6CA-066C-48B3-9807-3EC9940BCAD8}"/>
              </a:ext>
            </a:extLst>
          </p:cNvPr>
          <p:cNvSpPr/>
          <p:nvPr/>
        </p:nvSpPr>
        <p:spPr>
          <a:xfrm>
            <a:off x="4404547" y="1794599"/>
            <a:ext cx="216055" cy="252744"/>
          </a:xfrm>
          <a:custGeom>
            <a:avLst/>
            <a:gdLst>
              <a:gd name="connsiteX0" fmla="*/ 0 w 216055"/>
              <a:gd name="connsiteY0" fmla="*/ 50549 h 252744"/>
              <a:gd name="connsiteX1" fmla="*/ 108028 w 216055"/>
              <a:gd name="connsiteY1" fmla="*/ 50549 h 252744"/>
              <a:gd name="connsiteX2" fmla="*/ 108028 w 216055"/>
              <a:gd name="connsiteY2" fmla="*/ 0 h 252744"/>
              <a:gd name="connsiteX3" fmla="*/ 216055 w 216055"/>
              <a:gd name="connsiteY3" fmla="*/ 126372 h 252744"/>
              <a:gd name="connsiteX4" fmla="*/ 108028 w 216055"/>
              <a:gd name="connsiteY4" fmla="*/ 252744 h 252744"/>
              <a:gd name="connsiteX5" fmla="*/ 108028 w 216055"/>
              <a:gd name="connsiteY5" fmla="*/ 202195 h 252744"/>
              <a:gd name="connsiteX6" fmla="*/ 0 w 216055"/>
              <a:gd name="connsiteY6" fmla="*/ 202195 h 252744"/>
              <a:gd name="connsiteX7" fmla="*/ 0 w 216055"/>
              <a:gd name="connsiteY7" fmla="*/ 50549 h 25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055" h="252744">
                <a:moveTo>
                  <a:pt x="0" y="50549"/>
                </a:moveTo>
                <a:lnTo>
                  <a:pt x="108028" y="50549"/>
                </a:lnTo>
                <a:lnTo>
                  <a:pt x="108028" y="0"/>
                </a:lnTo>
                <a:lnTo>
                  <a:pt x="216055" y="126372"/>
                </a:lnTo>
                <a:lnTo>
                  <a:pt x="108028" y="252744"/>
                </a:lnTo>
                <a:lnTo>
                  <a:pt x="108028" y="202195"/>
                </a:lnTo>
                <a:lnTo>
                  <a:pt x="0" y="202195"/>
                </a:lnTo>
                <a:lnTo>
                  <a:pt x="0" y="50549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50549" rIns="64816" bIns="50549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i-FI" sz="1400" kern="1200" noProof="1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118759A-7FA7-4535-97F7-D99C3F44547D}"/>
              </a:ext>
            </a:extLst>
          </p:cNvPr>
          <p:cNvCxnSpPr>
            <a:cxnSpLocks/>
          </p:cNvCxnSpPr>
          <p:nvPr/>
        </p:nvCxnSpPr>
        <p:spPr>
          <a:xfrm>
            <a:off x="7328242" y="3065502"/>
            <a:ext cx="0" cy="1074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510A9CD-07FA-4514-ABE9-6AC958E7DFA6}"/>
              </a:ext>
            </a:extLst>
          </p:cNvPr>
          <p:cNvSpPr txBox="1"/>
          <p:nvPr/>
        </p:nvSpPr>
        <p:spPr>
          <a:xfrm>
            <a:off x="5771323" y="4191330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err="1">
                <a:solidFill>
                  <a:schemeClr val="accent3"/>
                </a:solidFill>
              </a:rPr>
              <a:t>Revise</a:t>
            </a:r>
            <a:endParaRPr lang="fi-FI" sz="1200" dirty="0">
              <a:solidFill>
                <a:schemeClr val="accent3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97C035F-4E0E-49BA-9D0C-FD8D0524A069}"/>
              </a:ext>
            </a:extLst>
          </p:cNvPr>
          <p:cNvSpPr/>
          <p:nvPr/>
        </p:nvSpPr>
        <p:spPr>
          <a:xfrm>
            <a:off x="3106651" y="1596162"/>
            <a:ext cx="1138622" cy="636397"/>
          </a:xfrm>
          <a:custGeom>
            <a:avLst/>
            <a:gdLst>
              <a:gd name="connsiteX0" fmla="*/ 0 w 1019131"/>
              <a:gd name="connsiteY0" fmla="*/ 101913 h 1460958"/>
              <a:gd name="connsiteX1" fmla="*/ 101913 w 1019131"/>
              <a:gd name="connsiteY1" fmla="*/ 0 h 1460958"/>
              <a:gd name="connsiteX2" fmla="*/ 917218 w 1019131"/>
              <a:gd name="connsiteY2" fmla="*/ 0 h 1460958"/>
              <a:gd name="connsiteX3" fmla="*/ 1019131 w 1019131"/>
              <a:gd name="connsiteY3" fmla="*/ 101913 h 1460958"/>
              <a:gd name="connsiteX4" fmla="*/ 1019131 w 1019131"/>
              <a:gd name="connsiteY4" fmla="*/ 1359045 h 1460958"/>
              <a:gd name="connsiteX5" fmla="*/ 917218 w 1019131"/>
              <a:gd name="connsiteY5" fmla="*/ 1460958 h 1460958"/>
              <a:gd name="connsiteX6" fmla="*/ 101913 w 1019131"/>
              <a:gd name="connsiteY6" fmla="*/ 1460958 h 1460958"/>
              <a:gd name="connsiteX7" fmla="*/ 0 w 1019131"/>
              <a:gd name="connsiteY7" fmla="*/ 1359045 h 1460958"/>
              <a:gd name="connsiteX8" fmla="*/ 0 w 1019131"/>
              <a:gd name="connsiteY8" fmla="*/ 101913 h 1460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9131" h="1460958">
                <a:moveTo>
                  <a:pt x="0" y="101913"/>
                </a:moveTo>
                <a:cubicBezTo>
                  <a:pt x="0" y="45628"/>
                  <a:pt x="45628" y="0"/>
                  <a:pt x="101913" y="0"/>
                </a:cubicBezTo>
                <a:lnTo>
                  <a:pt x="917218" y="0"/>
                </a:lnTo>
                <a:cubicBezTo>
                  <a:pt x="973503" y="0"/>
                  <a:pt x="1019131" y="45628"/>
                  <a:pt x="1019131" y="101913"/>
                </a:cubicBezTo>
                <a:lnTo>
                  <a:pt x="1019131" y="1359045"/>
                </a:lnTo>
                <a:cubicBezTo>
                  <a:pt x="1019131" y="1415330"/>
                  <a:pt x="973503" y="1460958"/>
                  <a:pt x="917218" y="1460958"/>
                </a:cubicBezTo>
                <a:lnTo>
                  <a:pt x="101913" y="1460958"/>
                </a:lnTo>
                <a:cubicBezTo>
                  <a:pt x="45628" y="1460958"/>
                  <a:pt x="0" y="1415330"/>
                  <a:pt x="0" y="1359045"/>
                </a:cubicBezTo>
                <a:lnTo>
                  <a:pt x="0" y="10191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189" tIns="83189" rIns="83189" bIns="83189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i-FI" sz="1400" kern="1200" noProof="1"/>
              <a:t>Reference sites available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2616239-4AC7-4983-BB15-509769095E22}"/>
              </a:ext>
            </a:extLst>
          </p:cNvPr>
          <p:cNvSpPr/>
          <p:nvPr/>
        </p:nvSpPr>
        <p:spPr>
          <a:xfrm>
            <a:off x="3106651" y="2446918"/>
            <a:ext cx="1166968" cy="686661"/>
          </a:xfrm>
          <a:custGeom>
            <a:avLst/>
            <a:gdLst>
              <a:gd name="connsiteX0" fmla="*/ 0 w 1019131"/>
              <a:gd name="connsiteY0" fmla="*/ 101913 h 1460958"/>
              <a:gd name="connsiteX1" fmla="*/ 101913 w 1019131"/>
              <a:gd name="connsiteY1" fmla="*/ 0 h 1460958"/>
              <a:gd name="connsiteX2" fmla="*/ 917218 w 1019131"/>
              <a:gd name="connsiteY2" fmla="*/ 0 h 1460958"/>
              <a:gd name="connsiteX3" fmla="*/ 1019131 w 1019131"/>
              <a:gd name="connsiteY3" fmla="*/ 101913 h 1460958"/>
              <a:gd name="connsiteX4" fmla="*/ 1019131 w 1019131"/>
              <a:gd name="connsiteY4" fmla="*/ 1359045 h 1460958"/>
              <a:gd name="connsiteX5" fmla="*/ 917218 w 1019131"/>
              <a:gd name="connsiteY5" fmla="*/ 1460958 h 1460958"/>
              <a:gd name="connsiteX6" fmla="*/ 101913 w 1019131"/>
              <a:gd name="connsiteY6" fmla="*/ 1460958 h 1460958"/>
              <a:gd name="connsiteX7" fmla="*/ 0 w 1019131"/>
              <a:gd name="connsiteY7" fmla="*/ 1359045 h 1460958"/>
              <a:gd name="connsiteX8" fmla="*/ 0 w 1019131"/>
              <a:gd name="connsiteY8" fmla="*/ 101913 h 1460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9131" h="1460958">
                <a:moveTo>
                  <a:pt x="0" y="101913"/>
                </a:moveTo>
                <a:cubicBezTo>
                  <a:pt x="0" y="45628"/>
                  <a:pt x="45628" y="0"/>
                  <a:pt x="101913" y="0"/>
                </a:cubicBezTo>
                <a:lnTo>
                  <a:pt x="917218" y="0"/>
                </a:lnTo>
                <a:cubicBezTo>
                  <a:pt x="973503" y="0"/>
                  <a:pt x="1019131" y="45628"/>
                  <a:pt x="1019131" y="101913"/>
                </a:cubicBezTo>
                <a:lnTo>
                  <a:pt x="1019131" y="1359045"/>
                </a:lnTo>
                <a:cubicBezTo>
                  <a:pt x="1019131" y="1415330"/>
                  <a:pt x="973503" y="1460958"/>
                  <a:pt x="917218" y="1460958"/>
                </a:cubicBezTo>
                <a:lnTo>
                  <a:pt x="101913" y="1460958"/>
                </a:lnTo>
                <a:cubicBezTo>
                  <a:pt x="45628" y="1460958"/>
                  <a:pt x="0" y="1415330"/>
                  <a:pt x="0" y="1359045"/>
                </a:cubicBezTo>
                <a:lnTo>
                  <a:pt x="0" y="10191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189" tIns="83189" rIns="83189" bIns="83189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i-FI" sz="1400" kern="1200" noProof="1"/>
              <a:t>Reference sites not available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56F9E56C-EBA9-4028-AD78-F3B80B4F47CD}"/>
              </a:ext>
            </a:extLst>
          </p:cNvPr>
          <p:cNvSpPr/>
          <p:nvPr/>
        </p:nvSpPr>
        <p:spPr>
          <a:xfrm>
            <a:off x="4753584" y="1513766"/>
            <a:ext cx="1359947" cy="723007"/>
          </a:xfrm>
          <a:custGeom>
            <a:avLst/>
            <a:gdLst>
              <a:gd name="connsiteX0" fmla="*/ 0 w 1019131"/>
              <a:gd name="connsiteY0" fmla="*/ 101913 h 1460958"/>
              <a:gd name="connsiteX1" fmla="*/ 101913 w 1019131"/>
              <a:gd name="connsiteY1" fmla="*/ 0 h 1460958"/>
              <a:gd name="connsiteX2" fmla="*/ 917218 w 1019131"/>
              <a:gd name="connsiteY2" fmla="*/ 0 h 1460958"/>
              <a:gd name="connsiteX3" fmla="*/ 1019131 w 1019131"/>
              <a:gd name="connsiteY3" fmla="*/ 101913 h 1460958"/>
              <a:gd name="connsiteX4" fmla="*/ 1019131 w 1019131"/>
              <a:gd name="connsiteY4" fmla="*/ 1359045 h 1460958"/>
              <a:gd name="connsiteX5" fmla="*/ 917218 w 1019131"/>
              <a:gd name="connsiteY5" fmla="*/ 1460958 h 1460958"/>
              <a:gd name="connsiteX6" fmla="*/ 101913 w 1019131"/>
              <a:gd name="connsiteY6" fmla="*/ 1460958 h 1460958"/>
              <a:gd name="connsiteX7" fmla="*/ 0 w 1019131"/>
              <a:gd name="connsiteY7" fmla="*/ 1359045 h 1460958"/>
              <a:gd name="connsiteX8" fmla="*/ 0 w 1019131"/>
              <a:gd name="connsiteY8" fmla="*/ 101913 h 1460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9131" h="1460958">
                <a:moveTo>
                  <a:pt x="0" y="101913"/>
                </a:moveTo>
                <a:cubicBezTo>
                  <a:pt x="0" y="45628"/>
                  <a:pt x="45628" y="0"/>
                  <a:pt x="101913" y="0"/>
                </a:cubicBezTo>
                <a:lnTo>
                  <a:pt x="917218" y="0"/>
                </a:lnTo>
                <a:cubicBezTo>
                  <a:pt x="973503" y="0"/>
                  <a:pt x="1019131" y="45628"/>
                  <a:pt x="1019131" y="101913"/>
                </a:cubicBezTo>
                <a:lnTo>
                  <a:pt x="1019131" y="1359045"/>
                </a:lnTo>
                <a:cubicBezTo>
                  <a:pt x="1019131" y="1415330"/>
                  <a:pt x="973503" y="1460958"/>
                  <a:pt x="917218" y="1460958"/>
                </a:cubicBezTo>
                <a:lnTo>
                  <a:pt x="101913" y="1460958"/>
                </a:lnTo>
                <a:cubicBezTo>
                  <a:pt x="45628" y="1460958"/>
                  <a:pt x="0" y="1415330"/>
                  <a:pt x="0" y="1359045"/>
                </a:cubicBezTo>
                <a:lnTo>
                  <a:pt x="0" y="10191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189" tIns="83189" rIns="83189" bIns="83189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i-FI" sz="1400" kern="1200" noProof="1"/>
              <a:t>Use types or establish and use modeling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47B171D-29E2-428B-8398-0DC118B896FA}"/>
              </a:ext>
            </a:extLst>
          </p:cNvPr>
          <p:cNvSpPr/>
          <p:nvPr/>
        </p:nvSpPr>
        <p:spPr>
          <a:xfrm>
            <a:off x="4753584" y="2298626"/>
            <a:ext cx="1359947" cy="1369000"/>
          </a:xfrm>
          <a:custGeom>
            <a:avLst/>
            <a:gdLst>
              <a:gd name="connsiteX0" fmla="*/ 0 w 1019131"/>
              <a:gd name="connsiteY0" fmla="*/ 101913 h 1460958"/>
              <a:gd name="connsiteX1" fmla="*/ 101913 w 1019131"/>
              <a:gd name="connsiteY1" fmla="*/ 0 h 1460958"/>
              <a:gd name="connsiteX2" fmla="*/ 917218 w 1019131"/>
              <a:gd name="connsiteY2" fmla="*/ 0 h 1460958"/>
              <a:gd name="connsiteX3" fmla="*/ 1019131 w 1019131"/>
              <a:gd name="connsiteY3" fmla="*/ 101913 h 1460958"/>
              <a:gd name="connsiteX4" fmla="*/ 1019131 w 1019131"/>
              <a:gd name="connsiteY4" fmla="*/ 1359045 h 1460958"/>
              <a:gd name="connsiteX5" fmla="*/ 917218 w 1019131"/>
              <a:gd name="connsiteY5" fmla="*/ 1460958 h 1460958"/>
              <a:gd name="connsiteX6" fmla="*/ 101913 w 1019131"/>
              <a:gd name="connsiteY6" fmla="*/ 1460958 h 1460958"/>
              <a:gd name="connsiteX7" fmla="*/ 0 w 1019131"/>
              <a:gd name="connsiteY7" fmla="*/ 1359045 h 1460958"/>
              <a:gd name="connsiteX8" fmla="*/ 0 w 1019131"/>
              <a:gd name="connsiteY8" fmla="*/ 101913 h 1460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9131" h="1460958">
                <a:moveTo>
                  <a:pt x="0" y="101913"/>
                </a:moveTo>
                <a:cubicBezTo>
                  <a:pt x="0" y="45628"/>
                  <a:pt x="45628" y="0"/>
                  <a:pt x="101913" y="0"/>
                </a:cubicBezTo>
                <a:lnTo>
                  <a:pt x="917218" y="0"/>
                </a:lnTo>
                <a:cubicBezTo>
                  <a:pt x="973503" y="0"/>
                  <a:pt x="1019131" y="45628"/>
                  <a:pt x="1019131" y="101913"/>
                </a:cubicBezTo>
                <a:lnTo>
                  <a:pt x="1019131" y="1359045"/>
                </a:lnTo>
                <a:cubicBezTo>
                  <a:pt x="1019131" y="1415330"/>
                  <a:pt x="973503" y="1460958"/>
                  <a:pt x="917218" y="1460958"/>
                </a:cubicBezTo>
                <a:lnTo>
                  <a:pt x="101913" y="1460958"/>
                </a:lnTo>
                <a:cubicBezTo>
                  <a:pt x="45628" y="1460958"/>
                  <a:pt x="0" y="1415330"/>
                  <a:pt x="0" y="1359045"/>
                </a:cubicBezTo>
                <a:lnTo>
                  <a:pt x="0" y="10191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189" tIns="83189" rIns="83189" bIns="83189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i-FI" sz="1400" noProof="1"/>
              <a:t>Use other types or establish and use models + expert judgement</a:t>
            </a:r>
            <a:endParaRPr lang="fi-FI" sz="1400" kern="1200" noProof="1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3AF9F35A-F38F-4AF2-9771-54884871F369}"/>
              </a:ext>
            </a:extLst>
          </p:cNvPr>
          <p:cNvSpPr/>
          <p:nvPr/>
        </p:nvSpPr>
        <p:spPr>
          <a:xfrm>
            <a:off x="4412489" y="2599716"/>
            <a:ext cx="216055" cy="252744"/>
          </a:xfrm>
          <a:custGeom>
            <a:avLst/>
            <a:gdLst>
              <a:gd name="connsiteX0" fmla="*/ 0 w 216055"/>
              <a:gd name="connsiteY0" fmla="*/ 50549 h 252744"/>
              <a:gd name="connsiteX1" fmla="*/ 108028 w 216055"/>
              <a:gd name="connsiteY1" fmla="*/ 50549 h 252744"/>
              <a:gd name="connsiteX2" fmla="*/ 108028 w 216055"/>
              <a:gd name="connsiteY2" fmla="*/ 0 h 252744"/>
              <a:gd name="connsiteX3" fmla="*/ 216055 w 216055"/>
              <a:gd name="connsiteY3" fmla="*/ 126372 h 252744"/>
              <a:gd name="connsiteX4" fmla="*/ 108028 w 216055"/>
              <a:gd name="connsiteY4" fmla="*/ 252744 h 252744"/>
              <a:gd name="connsiteX5" fmla="*/ 108028 w 216055"/>
              <a:gd name="connsiteY5" fmla="*/ 202195 h 252744"/>
              <a:gd name="connsiteX6" fmla="*/ 0 w 216055"/>
              <a:gd name="connsiteY6" fmla="*/ 202195 h 252744"/>
              <a:gd name="connsiteX7" fmla="*/ 0 w 216055"/>
              <a:gd name="connsiteY7" fmla="*/ 50549 h 25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055" h="252744">
                <a:moveTo>
                  <a:pt x="0" y="50549"/>
                </a:moveTo>
                <a:lnTo>
                  <a:pt x="108028" y="50549"/>
                </a:lnTo>
                <a:lnTo>
                  <a:pt x="108028" y="0"/>
                </a:lnTo>
                <a:lnTo>
                  <a:pt x="216055" y="126372"/>
                </a:lnTo>
                <a:lnTo>
                  <a:pt x="108028" y="252744"/>
                </a:lnTo>
                <a:lnTo>
                  <a:pt x="108028" y="202195"/>
                </a:lnTo>
                <a:lnTo>
                  <a:pt x="0" y="202195"/>
                </a:lnTo>
                <a:lnTo>
                  <a:pt x="0" y="50549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50549" rIns="64816" bIns="50549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i-FI" sz="1400" kern="1200" noProof="1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47EB89A4-8B18-4C93-8F83-EB447C88E38B}"/>
              </a:ext>
            </a:extLst>
          </p:cNvPr>
          <p:cNvCxnSpPr>
            <a:cxnSpLocks/>
          </p:cNvCxnSpPr>
          <p:nvPr/>
        </p:nvCxnSpPr>
        <p:spPr>
          <a:xfrm flipV="1">
            <a:off x="5516525" y="3898087"/>
            <a:ext cx="0" cy="5628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EFE5FEE6-98CA-43B2-843E-71667D78C6EC}"/>
              </a:ext>
            </a:extLst>
          </p:cNvPr>
          <p:cNvCxnSpPr>
            <a:cxnSpLocks/>
          </p:cNvCxnSpPr>
          <p:nvPr/>
        </p:nvCxnSpPr>
        <p:spPr>
          <a:xfrm flipH="1">
            <a:off x="5516525" y="4468329"/>
            <a:ext cx="1126785" cy="0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F749AD55-AEC1-4123-A290-2D62F97F04A2}"/>
              </a:ext>
            </a:extLst>
          </p:cNvPr>
          <p:cNvSpPr/>
          <p:nvPr/>
        </p:nvSpPr>
        <p:spPr>
          <a:xfrm>
            <a:off x="6353470" y="1822598"/>
            <a:ext cx="321698" cy="914244"/>
          </a:xfrm>
          <a:custGeom>
            <a:avLst/>
            <a:gdLst>
              <a:gd name="connsiteX0" fmla="*/ 0 w 216055"/>
              <a:gd name="connsiteY0" fmla="*/ 50549 h 252744"/>
              <a:gd name="connsiteX1" fmla="*/ 108028 w 216055"/>
              <a:gd name="connsiteY1" fmla="*/ 50549 h 252744"/>
              <a:gd name="connsiteX2" fmla="*/ 108028 w 216055"/>
              <a:gd name="connsiteY2" fmla="*/ 0 h 252744"/>
              <a:gd name="connsiteX3" fmla="*/ 216055 w 216055"/>
              <a:gd name="connsiteY3" fmla="*/ 126372 h 252744"/>
              <a:gd name="connsiteX4" fmla="*/ 108028 w 216055"/>
              <a:gd name="connsiteY4" fmla="*/ 252744 h 252744"/>
              <a:gd name="connsiteX5" fmla="*/ 108028 w 216055"/>
              <a:gd name="connsiteY5" fmla="*/ 202195 h 252744"/>
              <a:gd name="connsiteX6" fmla="*/ 0 w 216055"/>
              <a:gd name="connsiteY6" fmla="*/ 202195 h 252744"/>
              <a:gd name="connsiteX7" fmla="*/ 0 w 216055"/>
              <a:gd name="connsiteY7" fmla="*/ 50549 h 25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055" h="252744">
                <a:moveTo>
                  <a:pt x="0" y="50549"/>
                </a:moveTo>
                <a:lnTo>
                  <a:pt x="108028" y="50549"/>
                </a:lnTo>
                <a:lnTo>
                  <a:pt x="108028" y="0"/>
                </a:lnTo>
                <a:lnTo>
                  <a:pt x="216055" y="126372"/>
                </a:lnTo>
                <a:lnTo>
                  <a:pt x="108028" y="252744"/>
                </a:lnTo>
                <a:lnTo>
                  <a:pt x="108028" y="202195"/>
                </a:lnTo>
                <a:lnTo>
                  <a:pt x="0" y="202195"/>
                </a:lnTo>
                <a:lnTo>
                  <a:pt x="0" y="50549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50549" rIns="64816" bIns="50549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i-FI" sz="1400" kern="1200" noProof="1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B9DF274-D29A-425E-946E-919A3544CF1A}"/>
              </a:ext>
            </a:extLst>
          </p:cNvPr>
          <p:cNvSpPr/>
          <p:nvPr/>
        </p:nvSpPr>
        <p:spPr>
          <a:xfrm>
            <a:off x="4677754" y="1394092"/>
            <a:ext cx="1501922" cy="2355316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5746C2-0FDF-4538-8F65-443DC7359590}"/>
              </a:ext>
            </a:extLst>
          </p:cNvPr>
          <p:cNvSpPr txBox="1"/>
          <p:nvPr/>
        </p:nvSpPr>
        <p:spPr>
          <a:xfrm>
            <a:off x="1367623" y="4468329"/>
            <a:ext cx="3525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RC = </a:t>
            </a:r>
            <a:r>
              <a:rPr lang="fi-FI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Reference</a:t>
            </a:r>
            <a:r>
              <a:rPr lang="fi-FI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i-FI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Conditions</a:t>
            </a:r>
            <a:endParaRPr lang="fi-FI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i-FI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BQE = </a:t>
            </a:r>
            <a:r>
              <a:rPr lang="fi-FI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Biological</a:t>
            </a:r>
            <a:r>
              <a:rPr lang="fi-FI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i-FI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Quality</a:t>
            </a:r>
            <a:r>
              <a:rPr lang="fi-FI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i-FI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Element</a:t>
            </a:r>
            <a:endParaRPr lang="fi-FI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3622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4" grpId="0" animBg="1"/>
      <p:bldP spid="17" grpId="0" animBg="1"/>
      <p:bldP spid="18" grpId="0" animBg="1"/>
      <p:bldP spid="22" grpId="0" animBg="1"/>
      <p:bldP spid="29" grpId="0"/>
      <p:bldP spid="30" grpId="0" animBg="1"/>
      <p:bldP spid="31" grpId="0" animBg="1"/>
      <p:bldP spid="32" grpId="0" animBg="1"/>
      <p:bldP spid="33" grpId="0" animBg="1"/>
      <p:bldP spid="35" grpId="0" animBg="1"/>
      <p:bldP spid="72" grpId="0" animBg="1"/>
      <p:bldP spid="7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D3ECA7-487A-423A-BA2E-63F474F0F7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163" y="1492237"/>
            <a:ext cx="6406011" cy="192962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3C2F6CB-D02D-46C7-9905-926AEE2AF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6" y="283779"/>
            <a:ext cx="6838950" cy="791751"/>
          </a:xfrm>
        </p:spPr>
        <p:txBody>
          <a:bodyPr/>
          <a:lstStyle/>
          <a:p>
            <a:r>
              <a:rPr lang="fi-FI" dirty="0" err="1"/>
              <a:t>Current</a:t>
            </a:r>
            <a:r>
              <a:rPr lang="fi-FI" dirty="0"/>
              <a:t> </a:t>
            </a:r>
            <a:r>
              <a:rPr lang="fi-FI" dirty="0" err="1"/>
              <a:t>situation</a:t>
            </a:r>
            <a:r>
              <a:rPr lang="fi-FI" dirty="0"/>
              <a:t> of RC </a:t>
            </a:r>
            <a:r>
              <a:rPr lang="fi-FI" dirty="0" err="1"/>
              <a:t>between</a:t>
            </a:r>
            <a:r>
              <a:rPr lang="fi-FI" dirty="0"/>
              <a:t> </a:t>
            </a:r>
            <a:r>
              <a:rPr lang="fi-FI" dirty="0" err="1"/>
              <a:t>BQEs</a:t>
            </a:r>
            <a:endParaRPr lang="fi-FI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627F690-7763-4359-8BB4-58BA88A645E7}"/>
              </a:ext>
            </a:extLst>
          </p:cNvPr>
          <p:cNvSpPr/>
          <p:nvPr/>
        </p:nvSpPr>
        <p:spPr>
          <a:xfrm>
            <a:off x="244549" y="3373818"/>
            <a:ext cx="27799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Nehir</a:t>
            </a:r>
            <a:r>
              <a:rPr lang="fi-FI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i-FI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Bentik</a:t>
            </a:r>
            <a:r>
              <a:rPr lang="fi-FI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i-FI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Makroomurgasız</a:t>
            </a:r>
            <a:r>
              <a:rPr lang="fi-FI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İndeks.tr.en.pdf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994F5B-2558-4B81-932C-1375365F1080}"/>
              </a:ext>
            </a:extLst>
          </p:cNvPr>
          <p:cNvSpPr txBox="1"/>
          <p:nvPr/>
        </p:nvSpPr>
        <p:spPr>
          <a:xfrm>
            <a:off x="6867452" y="1002089"/>
            <a:ext cx="2031999" cy="34163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i-FI" dirty="0" err="1"/>
              <a:t>Situation</a:t>
            </a:r>
            <a:r>
              <a:rPr lang="fi-FI" dirty="0"/>
              <a:t> </a:t>
            </a:r>
            <a:r>
              <a:rPr lang="fi-FI" dirty="0" err="1"/>
              <a:t>differs</a:t>
            </a:r>
            <a:r>
              <a:rPr lang="fi-FI" dirty="0"/>
              <a:t> </a:t>
            </a:r>
            <a:r>
              <a:rPr lang="fi-FI" dirty="0" err="1"/>
              <a:t>among</a:t>
            </a:r>
            <a:r>
              <a:rPr lang="fi-FI" dirty="0"/>
              <a:t> </a:t>
            </a:r>
            <a:r>
              <a:rPr lang="fi-FI" dirty="0" err="1"/>
              <a:t>BQEs</a:t>
            </a:r>
            <a:r>
              <a:rPr lang="fi-FI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/>
              <a:t>Same</a:t>
            </a:r>
            <a:r>
              <a:rPr lang="fi-FI" dirty="0"/>
              <a:t> </a:t>
            </a:r>
            <a:r>
              <a:rPr lang="fi-FI" dirty="0" err="1"/>
              <a:t>criteria</a:t>
            </a:r>
            <a:r>
              <a:rPr lang="fi-FI" dirty="0"/>
              <a:t> for 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water</a:t>
            </a:r>
            <a:r>
              <a:rPr lang="fi-FI" dirty="0"/>
              <a:t> </a:t>
            </a:r>
            <a:r>
              <a:rPr lang="fi-FI" dirty="0" err="1"/>
              <a:t>bodies</a:t>
            </a:r>
            <a:r>
              <a:rPr lang="fi-FI" dirty="0"/>
              <a:t> (no-</a:t>
            </a:r>
            <a:r>
              <a:rPr lang="fi-FI" dirty="0" err="1"/>
              <a:t>types</a:t>
            </a:r>
            <a:r>
              <a:rPr lang="fi-FI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/>
              <a:t>Type-specific</a:t>
            </a:r>
            <a:r>
              <a:rPr lang="fi-FI" dirty="0"/>
              <a:t> </a:t>
            </a:r>
            <a:r>
              <a:rPr lang="fi-FI" dirty="0" err="1"/>
              <a:t>criteria</a:t>
            </a:r>
            <a:endParaRPr lang="fi-FI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 err="1"/>
              <a:t>old</a:t>
            </a:r>
            <a:r>
              <a:rPr lang="fi-FI" dirty="0"/>
              <a:t> </a:t>
            </a:r>
            <a:r>
              <a:rPr lang="fi-FI" dirty="0" err="1"/>
              <a:t>types</a:t>
            </a:r>
            <a:endParaRPr lang="fi-FI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 err="1"/>
              <a:t>new</a:t>
            </a:r>
            <a:r>
              <a:rPr lang="fi-FI" dirty="0"/>
              <a:t> </a:t>
            </a:r>
            <a:r>
              <a:rPr lang="fi-FI" dirty="0" err="1"/>
              <a:t>types</a:t>
            </a: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/>
              <a:t>Site-specific</a:t>
            </a:r>
            <a:r>
              <a:rPr lang="fi-FI" dirty="0"/>
              <a:t> </a:t>
            </a:r>
            <a:r>
              <a:rPr lang="fi-FI" dirty="0" err="1"/>
              <a:t>models</a:t>
            </a:r>
            <a:endParaRPr lang="fi-FI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826217-FDAB-498C-B134-B26D9E6603B8}"/>
              </a:ext>
            </a:extLst>
          </p:cNvPr>
          <p:cNvSpPr/>
          <p:nvPr/>
        </p:nvSpPr>
        <p:spPr>
          <a:xfrm>
            <a:off x="298163" y="1152795"/>
            <a:ext cx="4301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/>
              <a:t>River </a:t>
            </a:r>
            <a:r>
              <a:rPr lang="fi-FI" dirty="0" err="1"/>
              <a:t>benthic</a:t>
            </a:r>
            <a:r>
              <a:rPr lang="fi-FI" dirty="0"/>
              <a:t> </a:t>
            </a:r>
            <a:r>
              <a:rPr lang="fi-FI" dirty="0" err="1"/>
              <a:t>invertebrates</a:t>
            </a:r>
            <a:r>
              <a:rPr lang="fi-FI" dirty="0"/>
              <a:t>, Eco </a:t>
            </a:r>
            <a:r>
              <a:rPr lang="fi-FI" dirty="0" err="1"/>
              <a:t>Zone</a:t>
            </a:r>
            <a:r>
              <a:rPr lang="fi-FI" dirty="0"/>
              <a:t> 1: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6D364E-62E6-456E-A1AA-AA354634AD9A}"/>
              </a:ext>
            </a:extLst>
          </p:cNvPr>
          <p:cNvSpPr/>
          <p:nvPr/>
        </p:nvSpPr>
        <p:spPr>
          <a:xfrm>
            <a:off x="1914525" y="3801145"/>
            <a:ext cx="4572000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>
              <a:buFont typeface="Symbol" panose="05050102010706020507" pitchFamily="18" charset="2"/>
              <a:buChar char="Þ"/>
            </a:pPr>
            <a:r>
              <a:rPr lang="fi-FI" dirty="0" err="1"/>
              <a:t>Need</a:t>
            </a:r>
            <a:r>
              <a:rPr lang="fi-FI" dirty="0"/>
              <a:t> to </a:t>
            </a:r>
            <a:r>
              <a:rPr lang="fi-FI" dirty="0" err="1"/>
              <a:t>evaluate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confidence</a:t>
            </a:r>
            <a:r>
              <a:rPr lang="fi-FI" dirty="0"/>
              <a:t> and </a:t>
            </a:r>
            <a:r>
              <a:rPr lang="fi-FI" dirty="0" err="1"/>
              <a:t>usability</a:t>
            </a:r>
            <a:r>
              <a:rPr lang="fi-FI" dirty="0"/>
              <a:t> </a:t>
            </a:r>
            <a:r>
              <a:rPr lang="fi-FI" dirty="0" err="1"/>
              <a:t>given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new</a:t>
            </a:r>
            <a:r>
              <a:rPr lang="fi-FI" dirty="0"/>
              <a:t> </a:t>
            </a:r>
            <a:r>
              <a:rPr lang="fi-FI" dirty="0" err="1"/>
              <a:t>types</a:t>
            </a:r>
            <a:r>
              <a:rPr lang="fi-FI" dirty="0"/>
              <a:t> 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i-FI" dirty="0" err="1"/>
              <a:t>Which</a:t>
            </a:r>
            <a:r>
              <a:rPr lang="fi-FI" dirty="0"/>
              <a:t> </a:t>
            </a:r>
            <a:r>
              <a:rPr lang="fi-FI" dirty="0" err="1"/>
              <a:t>can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used</a:t>
            </a:r>
            <a:r>
              <a:rPr lang="fi-FI" dirty="0"/>
              <a:t> and </a:t>
            </a:r>
            <a:r>
              <a:rPr lang="fi-FI" dirty="0" err="1"/>
              <a:t>which</a:t>
            </a:r>
            <a:r>
              <a:rPr lang="fi-FI" dirty="0"/>
              <a:t> </a:t>
            </a:r>
            <a:r>
              <a:rPr lang="fi-FI" dirty="0" err="1"/>
              <a:t>need</a:t>
            </a:r>
            <a:r>
              <a:rPr lang="fi-FI" dirty="0"/>
              <a:t> to </a:t>
            </a:r>
            <a:r>
              <a:rPr lang="fi-FI" dirty="0" err="1"/>
              <a:t>be</a:t>
            </a:r>
            <a:r>
              <a:rPr lang="fi-FI" dirty="0"/>
              <a:t> (</a:t>
            </a:r>
            <a:r>
              <a:rPr lang="fi-FI" dirty="0" err="1"/>
              <a:t>re</a:t>
            </a:r>
            <a:r>
              <a:rPr lang="fi-FI" dirty="0"/>
              <a:t>)-</a:t>
            </a:r>
            <a:r>
              <a:rPr lang="fi-FI" dirty="0" err="1"/>
              <a:t>established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2765119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0932D3-46A1-41B6-BE76-EF8088878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524" y="1200438"/>
            <a:ext cx="6838950" cy="3032125"/>
          </a:xfrm>
        </p:spPr>
        <p:txBody>
          <a:bodyPr/>
          <a:lstStyle/>
          <a:p>
            <a:r>
              <a:rPr lang="fi-FI" dirty="0" err="1"/>
              <a:t>Guidance</a:t>
            </a:r>
            <a:r>
              <a:rPr lang="fi-FI" dirty="0"/>
              <a:t> and </a:t>
            </a:r>
            <a:r>
              <a:rPr lang="fi-FI" dirty="0" err="1"/>
              <a:t>examples</a:t>
            </a:r>
            <a:endParaRPr lang="fi-FI" dirty="0"/>
          </a:p>
          <a:p>
            <a:pPr lvl="1"/>
            <a:r>
              <a:rPr lang="fi-FI" sz="1800" dirty="0" err="1"/>
              <a:t>Examples</a:t>
            </a:r>
            <a:r>
              <a:rPr lang="fi-FI" sz="1800" dirty="0"/>
              <a:t> </a:t>
            </a:r>
            <a:r>
              <a:rPr lang="fi-FI" sz="1800" dirty="0" err="1"/>
              <a:t>using</a:t>
            </a:r>
            <a:r>
              <a:rPr lang="fi-FI" sz="1800" dirty="0"/>
              <a:t> </a:t>
            </a:r>
            <a:r>
              <a:rPr lang="fi-FI" sz="1800" dirty="0" err="1"/>
              <a:t>Reference</a:t>
            </a:r>
            <a:r>
              <a:rPr lang="fi-FI" sz="1800" dirty="0"/>
              <a:t> Project data, for </a:t>
            </a:r>
            <a:r>
              <a:rPr lang="fi-FI" sz="1800" dirty="0" err="1"/>
              <a:t>all</a:t>
            </a:r>
            <a:r>
              <a:rPr lang="fi-FI" sz="1800" dirty="0"/>
              <a:t> </a:t>
            </a:r>
            <a:r>
              <a:rPr lang="fi-FI" sz="1800" dirty="0" err="1"/>
              <a:t>BQEs</a:t>
            </a:r>
            <a:endParaRPr lang="fi-FI" sz="1800" dirty="0"/>
          </a:p>
          <a:p>
            <a:pPr lvl="1"/>
            <a:r>
              <a:rPr lang="fi-FI" sz="1800" dirty="0"/>
              <a:t>How to </a:t>
            </a:r>
            <a:r>
              <a:rPr lang="fi-FI" sz="1800" dirty="0" err="1"/>
              <a:t>evaluate</a:t>
            </a:r>
            <a:r>
              <a:rPr lang="fi-FI" sz="1800" dirty="0"/>
              <a:t> </a:t>
            </a:r>
            <a:r>
              <a:rPr lang="fi-FI" sz="1800" dirty="0" err="1"/>
              <a:t>reference</a:t>
            </a:r>
            <a:r>
              <a:rPr lang="fi-FI" sz="1800" dirty="0"/>
              <a:t> </a:t>
            </a:r>
            <a:r>
              <a:rPr lang="fi-FI" sz="1800" dirty="0" err="1"/>
              <a:t>variation</a:t>
            </a:r>
            <a:r>
              <a:rPr lang="fi-FI" sz="1800" dirty="0"/>
              <a:t>, </a:t>
            </a:r>
            <a:r>
              <a:rPr lang="fi-FI" sz="1800" dirty="0" err="1"/>
              <a:t>how</a:t>
            </a:r>
            <a:r>
              <a:rPr lang="fi-FI" sz="1800" dirty="0"/>
              <a:t> to </a:t>
            </a:r>
            <a:r>
              <a:rPr lang="fi-FI" sz="1800" dirty="0" err="1"/>
              <a:t>estimate</a:t>
            </a:r>
            <a:r>
              <a:rPr lang="fi-FI" sz="1800" dirty="0"/>
              <a:t> </a:t>
            </a:r>
            <a:r>
              <a:rPr lang="fi-FI" sz="1800" dirty="0" err="1"/>
              <a:t>confidence</a:t>
            </a:r>
            <a:r>
              <a:rPr lang="fi-FI" sz="1800" dirty="0"/>
              <a:t> and </a:t>
            </a:r>
            <a:r>
              <a:rPr lang="fi-FI" sz="1800" dirty="0" err="1"/>
              <a:t>establish</a:t>
            </a:r>
            <a:r>
              <a:rPr lang="fi-FI" sz="1800" dirty="0"/>
              <a:t> H/G </a:t>
            </a:r>
            <a:r>
              <a:rPr lang="fi-FI" sz="1800" dirty="0" err="1"/>
              <a:t>class</a:t>
            </a:r>
            <a:r>
              <a:rPr lang="fi-FI" sz="1800" dirty="0"/>
              <a:t> </a:t>
            </a:r>
            <a:r>
              <a:rPr lang="fi-FI" sz="1800" dirty="0" err="1"/>
              <a:t>boundaries</a:t>
            </a:r>
            <a:endParaRPr lang="fi-FI" sz="1800" dirty="0"/>
          </a:p>
          <a:p>
            <a:pPr lvl="1"/>
            <a:r>
              <a:rPr lang="fi-FI" sz="1800" dirty="0"/>
              <a:t>Spatial </a:t>
            </a:r>
            <a:r>
              <a:rPr lang="fi-FI" sz="1800" dirty="0" err="1"/>
              <a:t>approach</a:t>
            </a:r>
            <a:r>
              <a:rPr lang="fi-FI" sz="1800" dirty="0"/>
              <a:t> and </a:t>
            </a:r>
            <a:r>
              <a:rPr lang="fi-FI" sz="1800" dirty="0" err="1"/>
              <a:t>modelling</a:t>
            </a:r>
            <a:r>
              <a:rPr lang="fi-FI" sz="1800" dirty="0"/>
              <a:t> </a:t>
            </a:r>
            <a:r>
              <a:rPr lang="fi-FI" sz="1800" dirty="0" err="1"/>
              <a:t>examples</a:t>
            </a:r>
            <a:endParaRPr lang="fi-FI" sz="1800" dirty="0"/>
          </a:p>
          <a:p>
            <a:r>
              <a:rPr lang="fi-FI" dirty="0"/>
              <a:t>Establishment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new</a:t>
            </a:r>
            <a:r>
              <a:rPr lang="fi-FI" dirty="0"/>
              <a:t> </a:t>
            </a:r>
            <a:r>
              <a:rPr lang="fi-FI" dirty="0" err="1"/>
              <a:t>type-specific</a:t>
            </a:r>
            <a:r>
              <a:rPr lang="fi-FI" dirty="0"/>
              <a:t> </a:t>
            </a:r>
            <a:r>
              <a:rPr lang="fi-FI" dirty="0" err="1"/>
              <a:t>reference</a:t>
            </a:r>
            <a:r>
              <a:rPr lang="fi-FI" dirty="0"/>
              <a:t> </a:t>
            </a:r>
            <a:r>
              <a:rPr lang="fi-FI" dirty="0" err="1"/>
              <a:t>values</a:t>
            </a:r>
            <a:r>
              <a:rPr lang="fi-FI" dirty="0"/>
              <a:t> and </a:t>
            </a:r>
            <a:r>
              <a:rPr lang="fi-FI" dirty="0" err="1"/>
              <a:t>class</a:t>
            </a:r>
            <a:r>
              <a:rPr lang="fi-FI" dirty="0"/>
              <a:t> </a:t>
            </a:r>
            <a:r>
              <a:rPr lang="fi-FI" dirty="0" err="1"/>
              <a:t>boundaries</a:t>
            </a:r>
            <a:endParaRPr lang="fi-FI" dirty="0"/>
          </a:p>
          <a:p>
            <a:r>
              <a:rPr lang="fi-FI" dirty="0" err="1"/>
              <a:t>Calculation</a:t>
            </a:r>
            <a:r>
              <a:rPr lang="fi-FI" dirty="0"/>
              <a:t> of </a:t>
            </a:r>
            <a:r>
              <a:rPr lang="fi-FI" dirty="0" err="1"/>
              <a:t>indices</a:t>
            </a:r>
            <a:r>
              <a:rPr lang="fi-FI" dirty="0"/>
              <a:t>, </a:t>
            </a:r>
            <a:r>
              <a:rPr lang="fi-FI" dirty="0" err="1"/>
              <a:t>EQRs</a:t>
            </a:r>
            <a:r>
              <a:rPr lang="fi-FI" dirty="0"/>
              <a:t> and BQE </a:t>
            </a:r>
            <a:r>
              <a:rPr lang="fi-FI" dirty="0" err="1"/>
              <a:t>classification</a:t>
            </a:r>
            <a:endParaRPr lang="fi-FI" dirty="0"/>
          </a:p>
          <a:p>
            <a:pPr lvl="1"/>
            <a:endParaRPr lang="fi-FI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B2DE44-07A7-41D1-B4E4-687262796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14</a:t>
            </a:fld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C6D2919-F8F3-4BE1-96DE-0DD4E894B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287" y="532900"/>
            <a:ext cx="7998691" cy="589828"/>
          </a:xfrm>
        </p:spPr>
        <p:txBody>
          <a:bodyPr/>
          <a:lstStyle/>
          <a:p>
            <a:r>
              <a:rPr lang="fi-FI" dirty="0" err="1"/>
              <a:t>Suggestions</a:t>
            </a:r>
            <a:r>
              <a:rPr lang="fi-FI" dirty="0"/>
              <a:t> of </a:t>
            </a:r>
            <a:r>
              <a:rPr lang="fi-FI" dirty="0" err="1"/>
              <a:t>next</a:t>
            </a:r>
            <a:r>
              <a:rPr lang="fi-FI" dirty="0"/>
              <a:t> </a:t>
            </a:r>
            <a:r>
              <a:rPr lang="fi-FI" dirty="0" err="1"/>
              <a:t>steps</a:t>
            </a:r>
            <a:r>
              <a:rPr lang="fi-FI" dirty="0"/>
              <a:t> in 6RBMP </a:t>
            </a:r>
          </a:p>
        </p:txBody>
      </p:sp>
    </p:spTree>
    <p:extLst>
      <p:ext uri="{BB962C8B-B14F-4D97-AF65-F5344CB8AC3E}">
        <p14:creationId xmlns:p14="http://schemas.microsoft.com/office/powerpoint/2010/main" val="139101499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B2655D-5494-49F1-BDB8-98212C0E3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technical considerations of reference conditions -approaches might not be transparent to the public, water users and stakeholders</a:t>
            </a:r>
          </a:p>
          <a:p>
            <a:r>
              <a:rPr lang="en-US" dirty="0"/>
              <a:t>But, given the importance of the considerations: for the judgement of the risk of individual water bodies failing to reach the overall objective good water status:</a:t>
            </a:r>
          </a:p>
          <a:p>
            <a:pPr marL="216000" lvl="1" indent="0">
              <a:buNone/>
            </a:pPr>
            <a:r>
              <a:rPr lang="en-US" dirty="0"/>
              <a:t>=&gt; It is important to involve the public, water users and stakeholders </a:t>
            </a:r>
            <a:r>
              <a:rPr lang="en-US" b="1" dirty="0"/>
              <a:t>to reach acceptance for the quality class boundaries</a:t>
            </a:r>
            <a:r>
              <a:rPr lang="en-US" dirty="0"/>
              <a:t> (also in line with Article 14 in the Directive to involve all interested parties</a:t>
            </a:r>
            <a:r>
              <a:rPr lang="fi-FI" dirty="0"/>
              <a:t>)</a:t>
            </a:r>
          </a:p>
          <a:p>
            <a:endParaRPr lang="en-US" dirty="0"/>
          </a:p>
          <a:p>
            <a:endParaRPr lang="fi-FI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2648F2-5189-4367-BCFE-9DCCD0293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15</a:t>
            </a:fld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E6B277B-50E0-4C2C-A367-528588870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526" y="363793"/>
            <a:ext cx="6532129" cy="791751"/>
          </a:xfrm>
        </p:spPr>
        <p:txBody>
          <a:bodyPr/>
          <a:lstStyle/>
          <a:p>
            <a:r>
              <a:rPr lang="fi-FI" dirty="0" err="1"/>
              <a:t>Final</a:t>
            </a:r>
            <a:r>
              <a:rPr lang="fi-FI" dirty="0"/>
              <a:t> </a:t>
            </a:r>
            <a:r>
              <a:rPr lang="fi-FI" dirty="0" err="1"/>
              <a:t>remark</a:t>
            </a:r>
            <a:r>
              <a:rPr lang="fi-FI" dirty="0"/>
              <a:t>: </a:t>
            </a:r>
            <a:r>
              <a:rPr lang="fi-FI" dirty="0" err="1"/>
              <a:t>important</a:t>
            </a:r>
            <a:r>
              <a:rPr lang="fi-FI" dirty="0"/>
              <a:t> to </a:t>
            </a:r>
            <a:r>
              <a:rPr lang="fi-FI" dirty="0" err="1"/>
              <a:t>reach</a:t>
            </a:r>
            <a:r>
              <a:rPr lang="fi-FI" dirty="0"/>
              <a:t> </a:t>
            </a:r>
            <a:r>
              <a:rPr lang="fi-FI" dirty="0" err="1"/>
              <a:t>wide</a:t>
            </a:r>
            <a:r>
              <a:rPr lang="fi-FI" dirty="0"/>
              <a:t> </a:t>
            </a:r>
            <a:r>
              <a:rPr lang="fi-FI" dirty="0" err="1"/>
              <a:t>acceptance</a:t>
            </a:r>
            <a:endParaRPr lang="fi-FI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ADBE76-9D3D-4BA5-8F21-CA872FBEAB15}"/>
              </a:ext>
            </a:extLst>
          </p:cNvPr>
          <p:cNvSpPr/>
          <p:nvPr/>
        </p:nvSpPr>
        <p:spPr>
          <a:xfrm>
            <a:off x="1299654" y="4895006"/>
            <a:ext cx="80864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EU CIS WFD Guidance Document N° 10 - Rivers and Lakes - Typology, Reference Conditions and Classification Systems</a:t>
            </a:r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2471186158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698" y="111777"/>
            <a:ext cx="1517287" cy="833642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081" y="4737505"/>
            <a:ext cx="6812424" cy="3150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9181FF-F433-4948-81F8-00F8077222DE}"/>
              </a:ext>
            </a:extLst>
          </p:cNvPr>
          <p:cNvSpPr txBox="1"/>
          <p:nvPr/>
        </p:nvSpPr>
        <p:spPr>
          <a:xfrm>
            <a:off x="1527201" y="1729509"/>
            <a:ext cx="5874739" cy="589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7537"/>
            <a:r>
              <a:rPr lang="en-US" sz="32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your attention!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757B954-C43D-4A01-853A-D93AF19953A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8443" y="3104029"/>
          <a:ext cx="4466692" cy="676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Document" r:id="rId5" imgW="5940848" imgH="900209" progId="Word.Document.12">
                  <p:embed/>
                </p:oleObj>
              </mc:Choice>
              <mc:Fallback>
                <p:oleObj name="Document" r:id="rId5" imgW="5940848" imgH="900209" progId="Word.Documen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757B954-C43D-4A01-853A-D93AF19953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88443" y="3104029"/>
                        <a:ext cx="4466692" cy="6768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6485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>
                <a:solidFill>
                  <a:srgbClr val="827C71">
                    <a:lumMod val="75000"/>
                  </a:srgbClr>
                </a:solidFill>
              </a:rPr>
              <a:pPr/>
              <a:t>17</a:t>
            </a:fld>
            <a:endParaRPr lang="fi-FI">
              <a:solidFill>
                <a:srgbClr val="827C71">
                  <a:lumMod val="75000"/>
                </a:srgbClr>
              </a:solidFill>
            </a:endParaRPr>
          </a:p>
        </p:txBody>
      </p:sp>
      <p:pic>
        <p:nvPicPr>
          <p:cNvPr id="3" name="Kuvan paikkamerkki 2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6" t="9302" r="12500"/>
          <a:stretch/>
        </p:blipFill>
        <p:spPr>
          <a:xfrm>
            <a:off x="4756246" y="520111"/>
            <a:ext cx="3692746" cy="3692746"/>
          </a:xfrm>
        </p:spPr>
      </p:pic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1152525" y="1344295"/>
            <a:ext cx="3890323" cy="219387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1600" dirty="0" err="1"/>
              <a:t>Thank</a:t>
            </a:r>
            <a:r>
              <a:rPr lang="fi-FI" sz="1600" dirty="0"/>
              <a:t> </a:t>
            </a:r>
            <a:r>
              <a:rPr lang="fi-FI" sz="1600" dirty="0" err="1"/>
              <a:t>you</a:t>
            </a:r>
            <a:r>
              <a:rPr lang="fi-FI" sz="1600" dirty="0"/>
              <a:t> for </a:t>
            </a:r>
            <a:r>
              <a:rPr lang="fi-FI" sz="1600" dirty="0" err="1"/>
              <a:t>the</a:t>
            </a:r>
            <a:r>
              <a:rPr lang="fi-FI" sz="1600" dirty="0"/>
              <a:t> </a:t>
            </a:r>
            <a:r>
              <a:rPr lang="fi-FI" sz="1600" dirty="0" err="1"/>
              <a:t>attention</a:t>
            </a:r>
            <a:r>
              <a:rPr lang="fi-FI" sz="1600" dirty="0"/>
              <a:t>!</a:t>
            </a:r>
            <a:br>
              <a:rPr lang="fi-FI" sz="1600" dirty="0"/>
            </a:br>
            <a:br>
              <a:rPr lang="fi-FI" sz="1600" dirty="0"/>
            </a:br>
            <a:r>
              <a:rPr lang="fi-FI" sz="1400" dirty="0" err="1"/>
              <a:t>Contact</a:t>
            </a:r>
            <a:r>
              <a:rPr lang="fi-FI" sz="1400" dirty="0"/>
              <a:t> info:</a:t>
            </a:r>
            <a:br>
              <a:rPr lang="fi-FI" sz="1400" dirty="0"/>
            </a:br>
            <a:r>
              <a:rPr lang="fi-FI" sz="1400" dirty="0" err="1"/>
              <a:t>Dr</a:t>
            </a:r>
            <a:r>
              <a:rPr lang="fi-FI" sz="1400" dirty="0"/>
              <a:t> Jukka Aroviita</a:t>
            </a:r>
            <a:br>
              <a:rPr lang="fi-FI" sz="1400" dirty="0"/>
            </a:br>
            <a:r>
              <a:rPr lang="fi-FI" sz="1400" dirty="0"/>
              <a:t>SYKE, </a:t>
            </a:r>
            <a:r>
              <a:rPr lang="fi-FI" sz="1400" dirty="0" err="1"/>
              <a:t>Freshwater</a:t>
            </a:r>
            <a:r>
              <a:rPr lang="fi-FI" sz="1400" dirty="0"/>
              <a:t> Centre</a:t>
            </a:r>
            <a:br>
              <a:rPr lang="fi-FI" sz="1400" dirty="0"/>
            </a:br>
            <a:r>
              <a:rPr lang="fi-FI" sz="1400" dirty="0"/>
              <a:t>Oulu, Finland</a:t>
            </a:r>
            <a:br>
              <a:rPr lang="fi-FI" sz="1400" dirty="0"/>
            </a:br>
            <a:r>
              <a:rPr lang="fi-FI" sz="1400" dirty="0" err="1">
                <a:hlinkClick r:id="rId3"/>
              </a:rPr>
              <a:t>jukka.aroviita@environment.fi</a:t>
            </a:r>
            <a:br>
              <a:rPr lang="fi-FI" sz="1400" dirty="0"/>
            </a:br>
            <a:r>
              <a:rPr lang="fi-FI" sz="1400" dirty="0"/>
              <a:t>tel #+358-400148724</a:t>
            </a:r>
            <a:br>
              <a:rPr lang="fi-FI" sz="1400" dirty="0"/>
            </a:br>
            <a:br>
              <a:rPr lang="fi-FI" sz="1400" dirty="0"/>
            </a:br>
            <a:r>
              <a:rPr lang="fi-FI" sz="1400" dirty="0">
                <a:hlinkClick r:id="rId4"/>
              </a:rPr>
              <a:t>http://www.syke.fi/en-us/experts/jukka_aroviita</a:t>
            </a:r>
            <a:br>
              <a:rPr lang="fi-FI" sz="1400" dirty="0"/>
            </a:br>
            <a:br>
              <a:rPr lang="fi-FI" sz="1400" dirty="0"/>
            </a:br>
            <a:r>
              <a:rPr lang="fi-FI" sz="1400" dirty="0"/>
              <a:t>      </a:t>
            </a:r>
            <a:r>
              <a:rPr lang="fi-FI" sz="1400" dirty="0">
                <a:solidFill>
                  <a:srgbClr val="189DF8"/>
                </a:solidFill>
                <a:hlinkClick r:id="rId5"/>
              </a:rPr>
              <a:t>@</a:t>
            </a:r>
            <a:r>
              <a:rPr lang="fi-FI" sz="1400" dirty="0" err="1">
                <a:solidFill>
                  <a:srgbClr val="189DF8"/>
                </a:solidFill>
                <a:hlinkClick r:id="rId5"/>
              </a:rPr>
              <a:t>JukkaAroviita</a:t>
            </a:r>
            <a:br>
              <a:rPr lang="fi-FI" sz="1400" dirty="0"/>
            </a:br>
            <a:endParaRPr lang="fi-FI" sz="1400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069" y="4448038"/>
            <a:ext cx="6842774" cy="438912"/>
          </a:xfrm>
          <a:prstGeom prst="rect">
            <a:avLst/>
          </a:prstGeom>
        </p:spPr>
      </p:pic>
      <p:pic>
        <p:nvPicPr>
          <p:cNvPr id="1027" name="Picture 3" descr="C:\Users\aroviita\AppData\Local\Temp\580b57fcd9996e24bc43c53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49" y="3481075"/>
            <a:ext cx="381513" cy="38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86995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565CEE-2EA7-4022-9CE4-E8F8A17BF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526" y="1172730"/>
            <a:ext cx="6838950" cy="3032125"/>
          </a:xfrm>
        </p:spPr>
        <p:txBody>
          <a:bodyPr/>
          <a:lstStyle/>
          <a:p>
            <a:r>
              <a:rPr lang="en-US" dirty="0"/>
              <a:t>WFD: Reference conditions and ecological class boundaries </a:t>
            </a:r>
            <a:r>
              <a:rPr lang="en-US" b="1" dirty="0"/>
              <a:t>must be established for all surface water body types and all relevant quality elements</a:t>
            </a:r>
          </a:p>
          <a:p>
            <a:endParaRPr lang="en-US" dirty="0"/>
          </a:p>
          <a:p>
            <a:r>
              <a:rPr lang="en-US" dirty="0"/>
              <a:t>The establishment of reference conditions and the establishment of ecological quality class boundaries </a:t>
            </a:r>
            <a:r>
              <a:rPr lang="en-US" b="1" dirty="0"/>
              <a:t>are closely interconnected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8EF886-70E7-4D31-A131-9CE1F25A8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D50D0C3-5895-4E20-BFC8-0EDD56AB9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General on </a:t>
            </a:r>
            <a:r>
              <a:rPr lang="en-US" dirty="0"/>
              <a:t>establishing reference conditions</a:t>
            </a:r>
            <a:endParaRPr lang="fi-FI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B7E2EE-D213-4F8A-93C6-9B36DC3389AA}"/>
              </a:ext>
            </a:extLst>
          </p:cNvPr>
          <p:cNvSpPr/>
          <p:nvPr/>
        </p:nvSpPr>
        <p:spPr>
          <a:xfrm>
            <a:off x="1299654" y="4867299"/>
            <a:ext cx="80864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EU CIS WFD Guidance Document N° 10 - Rivers and Lakes - Typology, Reference Conditions and Classification Systems</a:t>
            </a:r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23551328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6BE224-BD75-483A-85F9-1957D1D31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525" y="1366405"/>
            <a:ext cx="6838950" cy="3032125"/>
          </a:xfrm>
        </p:spPr>
        <p:txBody>
          <a:bodyPr/>
          <a:lstStyle/>
          <a:p>
            <a:r>
              <a:rPr lang="en-US" dirty="0"/>
              <a:t>The approaches for establishment of reference conditions and ecological quality class boundaries involve several technical considerations</a:t>
            </a:r>
          </a:p>
          <a:p>
            <a:endParaRPr lang="en-US" dirty="0"/>
          </a:p>
          <a:p>
            <a:r>
              <a:rPr lang="en-US" dirty="0"/>
              <a:t>The considerations are </a:t>
            </a:r>
            <a:r>
              <a:rPr lang="en-US" b="1" dirty="0"/>
              <a:t>crucial for the judgement of the risk that individual water bodies will fail to reach the overall objective good water status</a:t>
            </a:r>
          </a:p>
          <a:p>
            <a:endParaRPr lang="fi-FI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C564FB-1278-43B9-9CBC-B029DD537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3F3D90E-65E9-4A24-A33E-C4BED89C0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526" y="363793"/>
            <a:ext cx="6838950" cy="791751"/>
          </a:xfrm>
        </p:spPr>
        <p:txBody>
          <a:bodyPr/>
          <a:lstStyle/>
          <a:p>
            <a:r>
              <a:rPr lang="fi-FI" dirty="0" err="1"/>
              <a:t>Reference</a:t>
            </a:r>
            <a:r>
              <a:rPr lang="fi-FI" dirty="0"/>
              <a:t> </a:t>
            </a:r>
            <a:r>
              <a:rPr lang="fi-FI" dirty="0" err="1"/>
              <a:t>condition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crucial</a:t>
            </a:r>
            <a:r>
              <a:rPr lang="fi-FI" dirty="0"/>
              <a:t> for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outcome</a:t>
            </a:r>
            <a:r>
              <a:rPr lang="fi-FI" dirty="0"/>
              <a:t> of </a:t>
            </a:r>
            <a:r>
              <a:rPr lang="fi-FI" dirty="0" err="1"/>
              <a:t>classification</a:t>
            </a:r>
            <a:r>
              <a:rPr lang="fi-FI" dirty="0"/>
              <a:t> and </a:t>
            </a:r>
            <a:r>
              <a:rPr lang="fi-FI" dirty="0" err="1"/>
              <a:t>RBMPs</a:t>
            </a:r>
            <a:endParaRPr lang="fi-FI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799286-0792-4C3A-BB4B-54D104B8DF82}"/>
              </a:ext>
            </a:extLst>
          </p:cNvPr>
          <p:cNvSpPr/>
          <p:nvPr/>
        </p:nvSpPr>
        <p:spPr>
          <a:xfrm>
            <a:off x="1299654" y="4895006"/>
            <a:ext cx="80864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EU CIS WFD Guidance Document N° 10 - Rivers and Lakes - Typology, Reference Conditions and Classification Systems</a:t>
            </a:r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38831823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0CF8E8-87A0-4B15-B2FD-5C34DE512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Paramount to successful work is infrastructure consisting of:</a:t>
            </a:r>
          </a:p>
          <a:p>
            <a:pPr lvl="1"/>
            <a:r>
              <a:rPr lang="en-US" dirty="0"/>
              <a:t>Expertise</a:t>
            </a:r>
          </a:p>
          <a:p>
            <a:pPr lvl="1"/>
            <a:r>
              <a:rPr lang="en-US" dirty="0"/>
              <a:t>Available data and databases</a:t>
            </a:r>
          </a:p>
          <a:p>
            <a:pPr lvl="1"/>
            <a:r>
              <a:rPr lang="en-US" dirty="0"/>
              <a:t>Assessment methods</a:t>
            </a:r>
          </a:p>
          <a:p>
            <a:pPr lvl="1"/>
            <a:r>
              <a:rPr lang="en-US" dirty="0"/>
              <a:t>Models and other tools</a:t>
            </a:r>
          </a:p>
          <a:p>
            <a:pPr lvl="1"/>
            <a:r>
              <a:rPr lang="en-US" dirty="0"/>
              <a:t>Organizational structure </a:t>
            </a:r>
            <a:endParaRPr lang="fi-FI" dirty="0"/>
          </a:p>
          <a:p>
            <a:endParaRPr lang="fi-FI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C5D020-0479-44C1-8842-532EC56C7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B38A67E-9464-4EFD-AEB1-086FD7883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Need</a:t>
            </a:r>
            <a:r>
              <a:rPr lang="fi-FI" dirty="0"/>
              <a:t> for </a:t>
            </a:r>
            <a:r>
              <a:rPr lang="fi-FI" dirty="0" err="1"/>
              <a:t>infrastructure</a:t>
            </a:r>
            <a:endParaRPr lang="fi-FI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DE8BFB-ED71-4612-BF25-6CCD3CB40B17}"/>
              </a:ext>
            </a:extLst>
          </p:cNvPr>
          <p:cNvSpPr/>
          <p:nvPr/>
        </p:nvSpPr>
        <p:spPr>
          <a:xfrm>
            <a:off x="1299654" y="4876535"/>
            <a:ext cx="80864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EU CIS WFD Guidance Document N° 10 - Rivers and Lakes - Typology, Reference Conditions and Classification Systems</a:t>
            </a:r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427162659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/>
        </p:nvSpPr>
        <p:spPr>
          <a:xfrm>
            <a:off x="3116389" y="4907806"/>
            <a:ext cx="60276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00" i="1" dirty="0">
                <a:solidFill>
                  <a:schemeClr val="bg1">
                    <a:lumMod val="65000"/>
                  </a:schemeClr>
                </a:solidFill>
              </a:rPr>
              <a:t>WFD Guidance Document No 10 Rivers and Lakes – Typology, Reference Conditions and Classification</a:t>
            </a:r>
            <a:endParaRPr lang="fi-FI" sz="10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0935" y="161557"/>
            <a:ext cx="6100763" cy="4619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71B6FE56-8310-4274-A313-A0BE9860C607}"/>
              </a:ext>
            </a:extLst>
          </p:cNvPr>
          <p:cNvSpPr txBox="1"/>
          <p:nvPr/>
        </p:nvSpPr>
        <p:spPr>
          <a:xfrm>
            <a:off x="169817" y="808111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>
                <a:solidFill>
                  <a:srgbClr val="0066FF"/>
                </a:solidFill>
              </a:rPr>
              <a:t>REF COND!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99C22D1-0A05-44FA-8EDD-983EB5E24D59}"/>
              </a:ext>
            </a:extLst>
          </p:cNvPr>
          <p:cNvSpPr txBox="1"/>
          <p:nvPr/>
        </p:nvSpPr>
        <p:spPr>
          <a:xfrm>
            <a:off x="169817" y="2286515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>
                <a:solidFill>
                  <a:srgbClr val="0066FF"/>
                </a:solidFill>
              </a:rPr>
              <a:t>REF COND!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C794C3C6-0004-412D-8200-F74AD6E34445}"/>
              </a:ext>
            </a:extLst>
          </p:cNvPr>
          <p:cNvSpPr txBox="1"/>
          <p:nvPr/>
        </p:nvSpPr>
        <p:spPr>
          <a:xfrm>
            <a:off x="169817" y="3494204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>
                <a:solidFill>
                  <a:srgbClr val="0066FF"/>
                </a:solidFill>
              </a:rPr>
              <a:t>REF COND!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B1691CBD-848C-4797-8DE4-C656EBA66C6B}"/>
              </a:ext>
            </a:extLst>
          </p:cNvPr>
          <p:cNvSpPr txBox="1"/>
          <p:nvPr/>
        </p:nvSpPr>
        <p:spPr>
          <a:xfrm>
            <a:off x="6584551" y="1532462"/>
            <a:ext cx="19339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 err="1">
                <a:solidFill>
                  <a:schemeClr val="accent6">
                    <a:lumMod val="50000"/>
                  </a:schemeClr>
                </a:solidFill>
              </a:rPr>
              <a:t>The</a:t>
            </a:r>
            <a:r>
              <a:rPr lang="fi-FI" sz="2000" dirty="0">
                <a:solidFill>
                  <a:schemeClr val="accent6">
                    <a:lumMod val="50000"/>
                  </a:schemeClr>
                </a:solidFill>
              </a:rPr>
              <a:t> WFD </a:t>
            </a:r>
            <a:r>
              <a:rPr lang="fi-FI" sz="2000" dirty="0" err="1">
                <a:solidFill>
                  <a:schemeClr val="accent6">
                    <a:lumMod val="50000"/>
                  </a:schemeClr>
                </a:solidFill>
              </a:rPr>
              <a:t>assessment</a:t>
            </a:r>
            <a:r>
              <a:rPr lang="fi-FI" sz="2000" dirty="0">
                <a:solidFill>
                  <a:schemeClr val="accent6">
                    <a:lumMod val="50000"/>
                  </a:schemeClr>
                </a:solidFill>
              </a:rPr>
              <a:t> is </a:t>
            </a:r>
            <a:r>
              <a:rPr lang="fi-FI" sz="2000" dirty="0" err="1">
                <a:solidFill>
                  <a:schemeClr val="accent6">
                    <a:lumMod val="50000"/>
                  </a:schemeClr>
                </a:solidFill>
              </a:rPr>
              <a:t>based</a:t>
            </a:r>
            <a:r>
              <a:rPr lang="fi-FI" sz="2000" dirty="0">
                <a:solidFill>
                  <a:schemeClr val="accent6">
                    <a:lumMod val="50000"/>
                  </a:schemeClr>
                </a:solidFill>
              </a:rPr>
              <a:t> on </a:t>
            </a:r>
            <a:r>
              <a:rPr lang="fi-FI" sz="2000" b="1" i="1" dirty="0" err="1">
                <a:solidFill>
                  <a:schemeClr val="accent6">
                    <a:lumMod val="50000"/>
                  </a:schemeClr>
                </a:solidFill>
              </a:rPr>
              <a:t>measured</a:t>
            </a:r>
            <a:r>
              <a:rPr lang="fi-FI" sz="20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i-FI" sz="2000" b="1" i="1" dirty="0" err="1">
                <a:solidFill>
                  <a:schemeClr val="accent6">
                    <a:lumMod val="50000"/>
                  </a:schemeClr>
                </a:solidFill>
              </a:rPr>
              <a:t>deviation</a:t>
            </a:r>
            <a:r>
              <a:rPr lang="fi-FI" sz="20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i-FI" sz="2000" dirty="0" err="1">
                <a:solidFill>
                  <a:schemeClr val="accent6">
                    <a:lumMod val="50000"/>
                  </a:schemeClr>
                </a:solidFill>
              </a:rPr>
              <a:t>from</a:t>
            </a:r>
            <a:r>
              <a:rPr lang="fi-FI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i-FI" sz="2000" dirty="0" err="1">
                <a:solidFill>
                  <a:schemeClr val="accent6">
                    <a:lumMod val="50000"/>
                  </a:schemeClr>
                </a:solidFill>
              </a:rPr>
              <a:t>the</a:t>
            </a:r>
            <a:r>
              <a:rPr lang="fi-FI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i-FI" sz="2000" dirty="0" err="1">
                <a:solidFill>
                  <a:schemeClr val="accent6">
                    <a:lumMod val="50000"/>
                  </a:schemeClr>
                </a:solidFill>
              </a:rPr>
              <a:t>reference</a:t>
            </a:r>
            <a:r>
              <a:rPr lang="fi-FI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i-FI" sz="2000" dirty="0" err="1">
                <a:solidFill>
                  <a:schemeClr val="accent6">
                    <a:lumMod val="50000"/>
                  </a:schemeClr>
                </a:solidFill>
              </a:rPr>
              <a:t>conditions</a:t>
            </a:r>
            <a:r>
              <a:rPr lang="fi-FI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479073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0984C2-7C23-4833-9B99-9122828ED4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2126" y="1291421"/>
            <a:ext cx="5988122" cy="305197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5F5162-C12E-48A9-A1C9-0AD704658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880730A-DE73-498F-96F9-44A8E3061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017" y="380977"/>
            <a:ext cx="6838950" cy="791751"/>
          </a:xfrm>
        </p:spPr>
        <p:txBody>
          <a:bodyPr/>
          <a:lstStyle/>
          <a:p>
            <a:r>
              <a:rPr lang="fi-FI" dirty="0"/>
              <a:t>How </a:t>
            </a:r>
            <a:r>
              <a:rPr lang="fi-FI" dirty="0" err="1"/>
              <a:t>should</a:t>
            </a:r>
            <a:r>
              <a:rPr lang="fi-FI" dirty="0"/>
              <a:t> </a:t>
            </a:r>
            <a:r>
              <a:rPr lang="fi-FI" dirty="0" err="1"/>
              <a:t>reference</a:t>
            </a:r>
            <a:r>
              <a:rPr lang="fi-FI" dirty="0"/>
              <a:t> </a:t>
            </a:r>
            <a:r>
              <a:rPr lang="fi-FI" dirty="0" err="1"/>
              <a:t>condition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technically</a:t>
            </a:r>
            <a:r>
              <a:rPr lang="fi-FI" dirty="0"/>
              <a:t> </a:t>
            </a:r>
            <a:r>
              <a:rPr lang="fi-FI" dirty="0" err="1"/>
              <a:t>established</a:t>
            </a:r>
            <a:r>
              <a:rPr lang="fi-FI" dirty="0"/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47E0DB-708C-4902-8955-66665048761F}"/>
              </a:ext>
            </a:extLst>
          </p:cNvPr>
          <p:cNvSpPr/>
          <p:nvPr/>
        </p:nvSpPr>
        <p:spPr>
          <a:xfrm>
            <a:off x="1299654" y="4895006"/>
            <a:ext cx="80864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EU CIS WFD Guidance Document N° 10 - Rivers and Lakes - Typology, Reference Conditions and Classification Systems</a:t>
            </a:r>
            <a:endParaRPr lang="fi-FI" sz="1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FB54D1-D890-4275-8F28-ADFCABA17017}"/>
              </a:ext>
            </a:extLst>
          </p:cNvPr>
          <p:cNvSpPr txBox="1"/>
          <p:nvPr/>
        </p:nvSpPr>
        <p:spPr>
          <a:xfrm>
            <a:off x="7031074" y="1335664"/>
            <a:ext cx="1992853" cy="23083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i-FI" dirty="0" err="1"/>
              <a:t>Spatially</a:t>
            </a:r>
            <a:r>
              <a:rPr lang="fi-FI" dirty="0"/>
              <a:t> </a:t>
            </a:r>
            <a:r>
              <a:rPr lang="fi-FI" dirty="0" err="1"/>
              <a:t>based</a:t>
            </a:r>
            <a:endParaRPr lang="fi-FI" dirty="0"/>
          </a:p>
          <a:p>
            <a:r>
              <a:rPr lang="fi-FI" dirty="0"/>
              <a:t>(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typology</a:t>
            </a:r>
            <a:r>
              <a:rPr lang="fi-FI" dirty="0"/>
              <a:t>)</a:t>
            </a:r>
          </a:p>
          <a:p>
            <a:endParaRPr lang="fi-FI" dirty="0"/>
          </a:p>
          <a:p>
            <a:r>
              <a:rPr lang="fi-FI" dirty="0" err="1"/>
              <a:t>Modelling</a:t>
            </a:r>
            <a:endParaRPr lang="fi-FI" dirty="0"/>
          </a:p>
          <a:p>
            <a:endParaRPr lang="fi-FI" dirty="0"/>
          </a:p>
          <a:p>
            <a:r>
              <a:rPr lang="fi-FI" dirty="0"/>
              <a:t>Combination</a:t>
            </a:r>
          </a:p>
          <a:p>
            <a:endParaRPr lang="fi-FI" dirty="0"/>
          </a:p>
          <a:p>
            <a:r>
              <a:rPr lang="fi-FI" dirty="0" err="1"/>
              <a:t>Expert</a:t>
            </a:r>
            <a:r>
              <a:rPr lang="fi-FI" dirty="0"/>
              <a:t> </a:t>
            </a:r>
            <a:r>
              <a:rPr lang="fi-FI" dirty="0" err="1"/>
              <a:t>judgement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672133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1152525" y="1476431"/>
            <a:ext cx="6838950" cy="3032125"/>
          </a:xfrm>
        </p:spPr>
        <p:txBody>
          <a:bodyPr/>
          <a:lstStyle/>
          <a:p>
            <a:r>
              <a:rPr lang="en-US" dirty="0"/>
              <a:t>The most important thing is to have </a:t>
            </a:r>
            <a:r>
              <a:rPr lang="en-US" b="1" dirty="0"/>
              <a:t>sufficiently small reference site variation in biological indices/metrics within the types </a:t>
            </a:r>
          </a:p>
          <a:p>
            <a:r>
              <a:rPr lang="en-US" dirty="0"/>
              <a:t>Why?: To be able </a:t>
            </a:r>
            <a:r>
              <a:rPr lang="en-US" b="1" dirty="0"/>
              <a:t>to establish class boundaries </a:t>
            </a:r>
            <a:r>
              <a:rPr lang="en-US" dirty="0"/>
              <a:t>and to be able </a:t>
            </a:r>
            <a:r>
              <a:rPr lang="en-US" b="1" dirty="0"/>
              <a:t>to detect degradation of biological quality </a:t>
            </a:r>
          </a:p>
          <a:p>
            <a:r>
              <a:rPr lang="en-US" dirty="0"/>
              <a:t>Key considerations:</a:t>
            </a:r>
          </a:p>
          <a:p>
            <a:pPr marL="673200" lvl="1" indent="-457200">
              <a:buAutoNum type="arabicPeriod"/>
            </a:pPr>
            <a:r>
              <a:rPr lang="en-US" i="1" dirty="0"/>
              <a:t>What is the amount of natural variation within a type?</a:t>
            </a:r>
          </a:p>
          <a:p>
            <a:pPr marL="673200" lvl="1" indent="-457200">
              <a:buAutoNum type="arabicPeriod"/>
            </a:pPr>
            <a:r>
              <a:rPr lang="en-US" i="1" dirty="0"/>
              <a:t>What is the relationships of biological index/metric values to the measured pressures/stressors?</a:t>
            </a:r>
          </a:p>
          <a:p>
            <a:pPr marL="216000" lvl="1" indent="0">
              <a:buNone/>
            </a:pPr>
            <a:r>
              <a:rPr lang="en-US" dirty="0"/>
              <a:t>&lt;- These information are needed to know whether a method is good or not</a:t>
            </a: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1152525" y="399451"/>
            <a:ext cx="6838950" cy="791751"/>
          </a:xfrm>
        </p:spPr>
        <p:txBody>
          <a:bodyPr/>
          <a:lstStyle/>
          <a:p>
            <a:r>
              <a:rPr lang="en-US" dirty="0"/>
              <a:t>The important considerations for well-performing classification systems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16414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3"/>
          <p:cNvSpPr>
            <a:spLocks noChangeShapeType="1"/>
          </p:cNvSpPr>
          <p:nvPr/>
        </p:nvSpPr>
        <p:spPr bwMode="auto">
          <a:xfrm flipH="1">
            <a:off x="5864613" y="2801120"/>
            <a:ext cx="427703" cy="410730"/>
          </a:xfrm>
          <a:prstGeom prst="line">
            <a:avLst/>
          </a:prstGeom>
          <a:noFill/>
          <a:ln w="19050">
            <a:solidFill>
              <a:srgbClr val="00009A"/>
            </a:solidFill>
            <a:round/>
            <a:headEnd/>
            <a:tailEnd type="triangle" w="lg" len="lg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i-FI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4413249" y="897201"/>
            <a:ext cx="2258451" cy="574796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2435883" y="886689"/>
            <a:ext cx="1904295" cy="577059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2132076" y="897718"/>
            <a:ext cx="2281173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5725" algn="ctr" fontAlgn="auto">
              <a:spcBef>
                <a:spcPts val="0"/>
              </a:spcBef>
              <a:spcAft>
                <a:spcPts val="0"/>
              </a:spcAft>
            </a:pPr>
            <a:r>
              <a:rPr lang="fi-FI" sz="1600" b="1" dirty="0" err="1">
                <a:solidFill>
                  <a:prstClr val="black"/>
                </a:solidFill>
                <a:latin typeface="Calibri" pitchFamily="34" charset="0"/>
                <a:sym typeface="Wingdings" pitchFamily="2" charset="2"/>
              </a:rPr>
              <a:t>Not</a:t>
            </a:r>
            <a:r>
              <a:rPr lang="fi-FI" sz="1600" b="1" dirty="0">
                <a:solidFill>
                  <a:prstClr val="black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fi-FI" sz="1600" b="1" dirty="0" err="1">
                <a:solidFill>
                  <a:prstClr val="black"/>
                </a:solidFill>
                <a:latin typeface="Calibri" pitchFamily="34" charset="0"/>
                <a:sym typeface="Wingdings" pitchFamily="2" charset="2"/>
              </a:rPr>
              <a:t>acceptable</a:t>
            </a:r>
            <a:endParaRPr lang="fi-FI" sz="1600" b="1" dirty="0">
              <a:solidFill>
                <a:prstClr val="black"/>
              </a:solidFill>
              <a:latin typeface="Calibri" pitchFamily="34" charset="0"/>
              <a:sym typeface="Wingdings" pitchFamily="2" charset="2"/>
            </a:endParaRPr>
          </a:p>
          <a:p>
            <a:pPr marL="85725" algn="ctr" fontAlgn="auto">
              <a:spcBef>
                <a:spcPts val="0"/>
              </a:spcBef>
              <a:spcAft>
                <a:spcPts val="0"/>
              </a:spcAft>
            </a:pPr>
            <a:r>
              <a:rPr lang="fi-FI" sz="1600" b="1" dirty="0">
                <a:solidFill>
                  <a:prstClr val="black"/>
                </a:solidFill>
                <a:latin typeface="Calibri" pitchFamily="34" charset="0"/>
                <a:sym typeface="Wingdings" pitchFamily="2" charset="2"/>
              </a:rPr>
              <a:t>    </a:t>
            </a:r>
            <a:r>
              <a:rPr lang="fi-FI" sz="1600" b="1" dirty="0">
                <a:solidFill>
                  <a:prstClr val="black"/>
                </a:solidFill>
                <a:latin typeface="Calibri" pitchFamily="34" charset="0"/>
              </a:rPr>
              <a:t>=&gt; </a:t>
            </a:r>
            <a:r>
              <a:rPr lang="fi-FI" sz="1600" b="1" dirty="0" err="1">
                <a:solidFill>
                  <a:prstClr val="black"/>
                </a:solidFill>
                <a:latin typeface="Calibri" pitchFamily="34" charset="0"/>
              </a:rPr>
              <a:t>Restore</a:t>
            </a:r>
            <a:r>
              <a:rPr lang="fi-FI" sz="1600" b="1" dirty="0">
                <a:solidFill>
                  <a:prstClr val="black"/>
                </a:solidFill>
                <a:latin typeface="Calibri" pitchFamily="34" charset="0"/>
              </a:rPr>
              <a:t>/</a:t>
            </a:r>
            <a:r>
              <a:rPr lang="fi-FI" sz="1600" b="1" dirty="0" err="1">
                <a:solidFill>
                  <a:prstClr val="black"/>
                </a:solidFill>
                <a:latin typeface="Calibri" pitchFamily="34" charset="0"/>
              </a:rPr>
              <a:t>manage</a:t>
            </a:r>
            <a:endParaRPr lang="en-US" sz="16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4518478" y="915221"/>
            <a:ext cx="2050257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5725" algn="ctr" fontAlgn="auto">
              <a:spcBef>
                <a:spcPts val="0"/>
              </a:spcBef>
              <a:spcAft>
                <a:spcPts val="0"/>
              </a:spcAft>
            </a:pPr>
            <a:r>
              <a:rPr lang="fi-FI" sz="1600" b="1">
                <a:solidFill>
                  <a:prstClr val="black"/>
                </a:solidFill>
                <a:latin typeface="Calibri" pitchFamily="34" charset="0"/>
              </a:rPr>
              <a:t>Acceptable</a:t>
            </a:r>
            <a:endParaRPr lang="en-US" sz="1600" b="1" dirty="0">
              <a:solidFill>
                <a:prstClr val="black"/>
              </a:solidFill>
              <a:latin typeface="Calibri" pitchFamily="34" charset="0"/>
              <a:sym typeface="Wingdings" pitchFamily="2" charset="2"/>
            </a:endParaRPr>
          </a:p>
          <a:p>
            <a:pPr marL="85725" algn="ctr" fontAlgn="auto">
              <a:spcBef>
                <a:spcPts val="0"/>
              </a:spcBef>
              <a:spcAft>
                <a:spcPts val="0"/>
              </a:spcAft>
            </a:pPr>
            <a:r>
              <a:rPr lang="fi-FI" sz="1600" b="1">
                <a:solidFill>
                  <a:prstClr val="black"/>
                </a:solidFill>
                <a:latin typeface="Calibri" pitchFamily="34" charset="0"/>
                <a:sym typeface="Wingdings" pitchFamily="2" charset="2"/>
              </a:rPr>
              <a:t>=&gt; </a:t>
            </a:r>
            <a:r>
              <a:rPr lang="fi-FI" sz="1600" b="1" dirty="0" err="1">
                <a:solidFill>
                  <a:prstClr val="black"/>
                </a:solidFill>
                <a:latin typeface="Calibri" pitchFamily="34" charset="0"/>
                <a:sym typeface="Wingdings" pitchFamily="2" charset="2"/>
              </a:rPr>
              <a:t>Protect</a:t>
            </a:r>
            <a:endParaRPr lang="fi-FI" sz="1600" b="1" dirty="0">
              <a:solidFill>
                <a:prstClr val="black"/>
              </a:solidFill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6202413" y="2594489"/>
            <a:ext cx="1360049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5725" fontAlgn="auto">
              <a:spcBef>
                <a:spcPts val="0"/>
              </a:spcBef>
              <a:spcAft>
                <a:spcPts val="0"/>
              </a:spcAft>
            </a:pPr>
            <a:r>
              <a:rPr lang="fi-FI" sz="1600" b="1" dirty="0" err="1">
                <a:solidFill>
                  <a:srgbClr val="00009A"/>
                </a:solidFill>
                <a:latin typeface="Calibri"/>
              </a:rPr>
              <a:t>Variation</a:t>
            </a:r>
            <a:r>
              <a:rPr lang="fi-FI" sz="1600" b="1" dirty="0">
                <a:solidFill>
                  <a:srgbClr val="00009A"/>
                </a:solidFill>
                <a:latin typeface="Calibri"/>
              </a:rPr>
              <a:t> </a:t>
            </a:r>
            <a:r>
              <a:rPr lang="fi-FI" sz="1600" b="1" dirty="0" err="1">
                <a:solidFill>
                  <a:srgbClr val="00009A"/>
                </a:solidFill>
                <a:latin typeface="Calibri"/>
              </a:rPr>
              <a:t>among</a:t>
            </a:r>
            <a:r>
              <a:rPr lang="fi-FI" sz="1600" b="1" dirty="0">
                <a:solidFill>
                  <a:srgbClr val="00009A"/>
                </a:solidFill>
                <a:latin typeface="Calibri"/>
              </a:rPr>
              <a:t> </a:t>
            </a:r>
            <a:r>
              <a:rPr lang="fi-FI" sz="1600" b="1" dirty="0" err="1">
                <a:solidFill>
                  <a:srgbClr val="00009A"/>
                </a:solidFill>
                <a:latin typeface="Calibri"/>
              </a:rPr>
              <a:t>reference</a:t>
            </a:r>
            <a:r>
              <a:rPr lang="fi-FI" sz="1600" b="1" dirty="0">
                <a:solidFill>
                  <a:srgbClr val="00009A"/>
                </a:solidFill>
                <a:latin typeface="Calibri"/>
              </a:rPr>
              <a:t> </a:t>
            </a:r>
            <a:r>
              <a:rPr lang="fi-FI" sz="1600" b="1" dirty="0" err="1">
                <a:solidFill>
                  <a:srgbClr val="00009A"/>
                </a:solidFill>
                <a:latin typeface="Calibri"/>
              </a:rPr>
              <a:t>sites</a:t>
            </a:r>
            <a:endParaRPr lang="fi-FI" sz="1600" u="sng" dirty="0">
              <a:solidFill>
                <a:srgbClr val="00009A"/>
              </a:solidFill>
              <a:latin typeface="Calibri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4503112" y="4335417"/>
            <a:ext cx="140961" cy="89954"/>
          </a:xfrm>
          <a:prstGeom prst="rect">
            <a:avLst/>
          </a:pr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4644073" y="4245464"/>
            <a:ext cx="149356" cy="179907"/>
          </a:xfrm>
          <a:prstGeom prst="rect">
            <a:avLst/>
          </a:pr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4644073" y="4245464"/>
            <a:ext cx="149356" cy="179907"/>
          </a:xfrm>
          <a:prstGeom prst="rect">
            <a:avLst/>
          </a:prstGeom>
          <a:noFill/>
          <a:ln w="6" cap="rnd">
            <a:solidFill>
              <a:srgbClr val="A9A9A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4793430" y="3932811"/>
            <a:ext cx="142568" cy="492560"/>
          </a:xfrm>
          <a:prstGeom prst="rect">
            <a:avLst/>
          </a:pr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4793430" y="3932811"/>
            <a:ext cx="142568" cy="492560"/>
          </a:xfrm>
          <a:prstGeom prst="rect">
            <a:avLst/>
          </a:prstGeom>
          <a:noFill/>
          <a:ln w="6" cap="rnd">
            <a:solidFill>
              <a:srgbClr val="A9A9A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4935997" y="3661616"/>
            <a:ext cx="149356" cy="763755"/>
          </a:xfrm>
          <a:prstGeom prst="rect">
            <a:avLst/>
          </a:pr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4935997" y="3661616"/>
            <a:ext cx="149356" cy="763755"/>
          </a:xfrm>
          <a:prstGeom prst="rect">
            <a:avLst/>
          </a:prstGeom>
          <a:noFill/>
          <a:ln w="6" cap="rnd">
            <a:solidFill>
              <a:srgbClr val="A9A9A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5085353" y="3257675"/>
            <a:ext cx="142568" cy="1167696"/>
          </a:xfrm>
          <a:prstGeom prst="rect">
            <a:avLst/>
          </a:pr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5085353" y="3257675"/>
            <a:ext cx="142568" cy="1167696"/>
          </a:xfrm>
          <a:prstGeom prst="rect">
            <a:avLst/>
          </a:prstGeom>
          <a:noFill/>
          <a:ln w="6" cap="rnd">
            <a:solidFill>
              <a:srgbClr val="A9A9A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5227921" y="3040430"/>
            <a:ext cx="149356" cy="1384941"/>
          </a:xfrm>
          <a:prstGeom prst="rect">
            <a:avLst/>
          </a:pr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5227921" y="3040430"/>
            <a:ext cx="149356" cy="1384941"/>
          </a:xfrm>
          <a:prstGeom prst="rect">
            <a:avLst/>
          </a:prstGeom>
          <a:noFill/>
          <a:ln w="6" cap="rnd">
            <a:solidFill>
              <a:srgbClr val="A9A9A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5377277" y="2897862"/>
            <a:ext cx="142568" cy="1527509"/>
          </a:xfrm>
          <a:prstGeom prst="rect">
            <a:avLst/>
          </a:pr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5377277" y="2897862"/>
            <a:ext cx="142568" cy="1527509"/>
          </a:xfrm>
          <a:prstGeom prst="rect">
            <a:avLst/>
          </a:prstGeom>
          <a:noFill/>
          <a:ln w="6" cap="rnd">
            <a:solidFill>
              <a:srgbClr val="A9A9A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5519845" y="3103227"/>
            <a:ext cx="149356" cy="1322145"/>
          </a:xfrm>
          <a:prstGeom prst="rect">
            <a:avLst/>
          </a:pr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5519845" y="3103228"/>
            <a:ext cx="149356" cy="1322144"/>
          </a:xfrm>
          <a:prstGeom prst="rect">
            <a:avLst/>
          </a:prstGeom>
          <a:noFill/>
          <a:ln w="6" cap="rnd">
            <a:solidFill>
              <a:srgbClr val="A9A9A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5669201" y="3257675"/>
            <a:ext cx="142568" cy="1167696"/>
          </a:xfrm>
          <a:prstGeom prst="rect">
            <a:avLst/>
          </a:pr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5669201" y="3257675"/>
            <a:ext cx="142568" cy="1167696"/>
          </a:xfrm>
          <a:prstGeom prst="rect">
            <a:avLst/>
          </a:prstGeom>
          <a:noFill/>
          <a:ln w="6" cap="rnd">
            <a:solidFill>
              <a:srgbClr val="A9A9A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5811769" y="3539053"/>
            <a:ext cx="149356" cy="886318"/>
          </a:xfrm>
          <a:prstGeom prst="rect">
            <a:avLst/>
          </a:pr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Rectangle 26"/>
          <p:cNvSpPr>
            <a:spLocks noChangeArrowheads="1"/>
          </p:cNvSpPr>
          <p:nvPr/>
        </p:nvSpPr>
        <p:spPr bwMode="auto">
          <a:xfrm>
            <a:off x="5811769" y="3539053"/>
            <a:ext cx="149356" cy="886318"/>
          </a:xfrm>
          <a:prstGeom prst="rect">
            <a:avLst/>
          </a:prstGeom>
          <a:noFill/>
          <a:ln w="6" cap="rnd">
            <a:solidFill>
              <a:srgbClr val="A9A9A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Rectangle 27"/>
          <p:cNvSpPr>
            <a:spLocks noChangeArrowheads="1"/>
          </p:cNvSpPr>
          <p:nvPr/>
        </p:nvSpPr>
        <p:spPr bwMode="auto">
          <a:xfrm>
            <a:off x="5961125" y="3841523"/>
            <a:ext cx="142568" cy="583848"/>
          </a:xfrm>
          <a:prstGeom prst="rect">
            <a:avLst/>
          </a:pr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Rectangle 28"/>
          <p:cNvSpPr>
            <a:spLocks noChangeArrowheads="1"/>
          </p:cNvSpPr>
          <p:nvPr/>
        </p:nvSpPr>
        <p:spPr bwMode="auto">
          <a:xfrm>
            <a:off x="5961125" y="3841523"/>
            <a:ext cx="142568" cy="583848"/>
          </a:xfrm>
          <a:prstGeom prst="rect">
            <a:avLst/>
          </a:prstGeom>
          <a:noFill/>
          <a:ln w="6" cap="rnd">
            <a:solidFill>
              <a:srgbClr val="A9A9A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Rectangle 29"/>
          <p:cNvSpPr>
            <a:spLocks noChangeArrowheads="1"/>
          </p:cNvSpPr>
          <p:nvPr/>
        </p:nvSpPr>
        <p:spPr bwMode="auto">
          <a:xfrm>
            <a:off x="6103693" y="4145893"/>
            <a:ext cx="149356" cy="279478"/>
          </a:xfrm>
          <a:prstGeom prst="rect">
            <a:avLst/>
          </a:pr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Rectangle 30"/>
          <p:cNvSpPr>
            <a:spLocks noChangeArrowheads="1"/>
          </p:cNvSpPr>
          <p:nvPr/>
        </p:nvSpPr>
        <p:spPr bwMode="auto">
          <a:xfrm>
            <a:off x="6103693" y="4145893"/>
            <a:ext cx="149356" cy="279478"/>
          </a:xfrm>
          <a:prstGeom prst="rect">
            <a:avLst/>
          </a:prstGeom>
          <a:noFill/>
          <a:ln w="6" cap="rnd">
            <a:solidFill>
              <a:srgbClr val="A9A9A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Rectangle 31"/>
          <p:cNvSpPr>
            <a:spLocks noChangeArrowheads="1"/>
          </p:cNvSpPr>
          <p:nvPr/>
        </p:nvSpPr>
        <p:spPr bwMode="auto">
          <a:xfrm>
            <a:off x="6253049" y="4285632"/>
            <a:ext cx="142568" cy="139739"/>
          </a:xfrm>
          <a:prstGeom prst="rect">
            <a:avLst/>
          </a:pr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Rectangle 32"/>
          <p:cNvSpPr>
            <a:spLocks noChangeArrowheads="1"/>
          </p:cNvSpPr>
          <p:nvPr/>
        </p:nvSpPr>
        <p:spPr bwMode="auto">
          <a:xfrm>
            <a:off x="6253049" y="4285632"/>
            <a:ext cx="142568" cy="139739"/>
          </a:xfrm>
          <a:prstGeom prst="rect">
            <a:avLst/>
          </a:prstGeom>
          <a:noFill/>
          <a:ln w="6" cap="rnd">
            <a:solidFill>
              <a:srgbClr val="A9A9A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Line 39"/>
          <p:cNvSpPr>
            <a:spLocks noChangeShapeType="1"/>
          </p:cNvSpPr>
          <p:nvPr/>
        </p:nvSpPr>
        <p:spPr bwMode="auto">
          <a:xfrm>
            <a:off x="2437671" y="4540783"/>
            <a:ext cx="4249870" cy="0"/>
          </a:xfrm>
          <a:prstGeom prst="line">
            <a:avLst/>
          </a:prstGeom>
          <a:noFill/>
          <a:ln w="6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2419567" y="4534367"/>
            <a:ext cx="0" cy="73932"/>
          </a:xfrm>
          <a:prstGeom prst="line">
            <a:avLst/>
          </a:prstGeom>
          <a:noFill/>
          <a:ln w="6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Line 41"/>
          <p:cNvSpPr>
            <a:spLocks noChangeShapeType="1"/>
          </p:cNvSpPr>
          <p:nvPr/>
        </p:nvSpPr>
        <p:spPr bwMode="auto">
          <a:xfrm>
            <a:off x="5465534" y="4534367"/>
            <a:ext cx="0" cy="73932"/>
          </a:xfrm>
          <a:prstGeom prst="line">
            <a:avLst/>
          </a:prstGeom>
          <a:noFill/>
          <a:ln w="6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Rectangle 42"/>
          <p:cNvSpPr>
            <a:spLocks noChangeArrowheads="1"/>
          </p:cNvSpPr>
          <p:nvPr/>
        </p:nvSpPr>
        <p:spPr bwMode="auto">
          <a:xfrm>
            <a:off x="2334706" y="4618381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fi-FI" sz="1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i-FI" sz="16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43"/>
          <p:cNvSpPr>
            <a:spLocks noChangeArrowheads="1"/>
          </p:cNvSpPr>
          <p:nvPr/>
        </p:nvSpPr>
        <p:spPr bwMode="auto">
          <a:xfrm>
            <a:off x="5407828" y="4618381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fi-FI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i-FI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reeform 50"/>
          <p:cNvSpPr>
            <a:spLocks/>
          </p:cNvSpPr>
          <p:nvPr/>
        </p:nvSpPr>
        <p:spPr bwMode="auto">
          <a:xfrm>
            <a:off x="3493349" y="2897862"/>
            <a:ext cx="3406575" cy="1527509"/>
          </a:xfrm>
          <a:custGeom>
            <a:avLst/>
            <a:gdLst>
              <a:gd name="T0" fmla="*/ 6 w 580"/>
              <a:gd name="T1" fmla="*/ 209 h 209"/>
              <a:gd name="T2" fmla="*/ 18 w 580"/>
              <a:gd name="T3" fmla="*/ 209 h 209"/>
              <a:gd name="T4" fmla="*/ 30 w 580"/>
              <a:gd name="T5" fmla="*/ 209 h 209"/>
              <a:gd name="T6" fmla="*/ 42 w 580"/>
              <a:gd name="T7" fmla="*/ 209 h 209"/>
              <a:gd name="T8" fmla="*/ 54 w 580"/>
              <a:gd name="T9" fmla="*/ 209 h 209"/>
              <a:gd name="T10" fmla="*/ 66 w 580"/>
              <a:gd name="T11" fmla="*/ 209 h 209"/>
              <a:gd name="T12" fmla="*/ 79 w 580"/>
              <a:gd name="T13" fmla="*/ 209 h 209"/>
              <a:gd name="T14" fmla="*/ 91 w 580"/>
              <a:gd name="T15" fmla="*/ 209 h 209"/>
              <a:gd name="T16" fmla="*/ 103 w 580"/>
              <a:gd name="T17" fmla="*/ 209 h 209"/>
              <a:gd name="T18" fmla="*/ 115 w 580"/>
              <a:gd name="T19" fmla="*/ 209 h 209"/>
              <a:gd name="T20" fmla="*/ 127 w 580"/>
              <a:gd name="T21" fmla="*/ 208 h 209"/>
              <a:gd name="T22" fmla="*/ 139 w 580"/>
              <a:gd name="T23" fmla="*/ 207 h 209"/>
              <a:gd name="T24" fmla="*/ 151 w 580"/>
              <a:gd name="T25" fmla="*/ 206 h 209"/>
              <a:gd name="T26" fmla="*/ 163 w 580"/>
              <a:gd name="T27" fmla="*/ 203 h 209"/>
              <a:gd name="T28" fmla="*/ 175 w 580"/>
              <a:gd name="T29" fmla="*/ 199 h 209"/>
              <a:gd name="T30" fmla="*/ 187 w 580"/>
              <a:gd name="T31" fmla="*/ 194 h 209"/>
              <a:gd name="T32" fmla="*/ 199 w 580"/>
              <a:gd name="T33" fmla="*/ 186 h 209"/>
              <a:gd name="T34" fmla="*/ 211 w 580"/>
              <a:gd name="T35" fmla="*/ 175 h 209"/>
              <a:gd name="T36" fmla="*/ 223 w 580"/>
              <a:gd name="T37" fmla="*/ 162 h 209"/>
              <a:gd name="T38" fmla="*/ 235 w 580"/>
              <a:gd name="T39" fmla="*/ 146 h 209"/>
              <a:gd name="T40" fmla="*/ 247 w 580"/>
              <a:gd name="T41" fmla="*/ 126 h 209"/>
              <a:gd name="T42" fmla="*/ 259 w 580"/>
              <a:gd name="T43" fmla="*/ 104 h 209"/>
              <a:gd name="T44" fmla="*/ 271 w 580"/>
              <a:gd name="T45" fmla="*/ 81 h 209"/>
              <a:gd name="T46" fmla="*/ 283 w 580"/>
              <a:gd name="T47" fmla="*/ 58 h 209"/>
              <a:gd name="T48" fmla="*/ 295 w 580"/>
              <a:gd name="T49" fmla="*/ 37 h 209"/>
              <a:gd name="T50" fmla="*/ 307 w 580"/>
              <a:gd name="T51" fmla="*/ 19 h 209"/>
              <a:gd name="T52" fmla="*/ 319 w 580"/>
              <a:gd name="T53" fmla="*/ 7 h 209"/>
              <a:gd name="T54" fmla="*/ 331 w 580"/>
              <a:gd name="T55" fmla="*/ 0 h 209"/>
              <a:gd name="T56" fmla="*/ 343 w 580"/>
              <a:gd name="T57" fmla="*/ 1 h 209"/>
              <a:gd name="T58" fmla="*/ 355 w 580"/>
              <a:gd name="T59" fmla="*/ 8 h 209"/>
              <a:gd name="T60" fmla="*/ 367 w 580"/>
              <a:gd name="T61" fmla="*/ 21 h 209"/>
              <a:gd name="T62" fmla="*/ 379 w 580"/>
              <a:gd name="T63" fmla="*/ 40 h 209"/>
              <a:gd name="T64" fmla="*/ 391 w 580"/>
              <a:gd name="T65" fmla="*/ 61 h 209"/>
              <a:gd name="T66" fmla="*/ 403 w 580"/>
              <a:gd name="T67" fmla="*/ 84 h 209"/>
              <a:gd name="T68" fmla="*/ 416 w 580"/>
              <a:gd name="T69" fmla="*/ 107 h 209"/>
              <a:gd name="T70" fmla="*/ 428 w 580"/>
              <a:gd name="T71" fmla="*/ 129 h 209"/>
              <a:gd name="T72" fmla="*/ 440 w 580"/>
              <a:gd name="T73" fmla="*/ 148 h 209"/>
              <a:gd name="T74" fmla="*/ 452 w 580"/>
              <a:gd name="T75" fmla="*/ 164 h 209"/>
              <a:gd name="T76" fmla="*/ 464 w 580"/>
              <a:gd name="T77" fmla="*/ 177 h 209"/>
              <a:gd name="T78" fmla="*/ 476 w 580"/>
              <a:gd name="T79" fmla="*/ 187 h 209"/>
              <a:gd name="T80" fmla="*/ 488 w 580"/>
              <a:gd name="T81" fmla="*/ 194 h 209"/>
              <a:gd name="T82" fmla="*/ 500 w 580"/>
              <a:gd name="T83" fmla="*/ 200 h 209"/>
              <a:gd name="T84" fmla="*/ 512 w 580"/>
              <a:gd name="T85" fmla="*/ 203 h 209"/>
              <a:gd name="T86" fmla="*/ 524 w 580"/>
              <a:gd name="T87" fmla="*/ 206 h 209"/>
              <a:gd name="T88" fmla="*/ 536 w 580"/>
              <a:gd name="T89" fmla="*/ 207 h 209"/>
              <a:gd name="T90" fmla="*/ 548 w 580"/>
              <a:gd name="T91" fmla="*/ 208 h 209"/>
              <a:gd name="T92" fmla="*/ 560 w 580"/>
              <a:gd name="T93" fmla="*/ 209 h 209"/>
              <a:gd name="T94" fmla="*/ 572 w 580"/>
              <a:gd name="T95" fmla="*/ 209 h 209"/>
              <a:gd name="T96" fmla="*/ 580 w 580"/>
              <a:gd name="T97" fmla="*/ 209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80" h="209">
                <a:moveTo>
                  <a:pt x="0" y="209"/>
                </a:moveTo>
                <a:lnTo>
                  <a:pt x="6" y="209"/>
                </a:lnTo>
                <a:lnTo>
                  <a:pt x="12" y="209"/>
                </a:lnTo>
                <a:lnTo>
                  <a:pt x="18" y="209"/>
                </a:lnTo>
                <a:lnTo>
                  <a:pt x="24" y="209"/>
                </a:lnTo>
                <a:lnTo>
                  <a:pt x="30" y="209"/>
                </a:lnTo>
                <a:lnTo>
                  <a:pt x="36" y="209"/>
                </a:lnTo>
                <a:lnTo>
                  <a:pt x="42" y="209"/>
                </a:lnTo>
                <a:lnTo>
                  <a:pt x="48" y="209"/>
                </a:lnTo>
                <a:lnTo>
                  <a:pt x="54" y="209"/>
                </a:lnTo>
                <a:lnTo>
                  <a:pt x="60" y="209"/>
                </a:lnTo>
                <a:lnTo>
                  <a:pt x="66" y="209"/>
                </a:lnTo>
                <a:lnTo>
                  <a:pt x="72" y="209"/>
                </a:lnTo>
                <a:lnTo>
                  <a:pt x="79" y="209"/>
                </a:lnTo>
                <a:lnTo>
                  <a:pt x="85" y="209"/>
                </a:lnTo>
                <a:lnTo>
                  <a:pt x="91" y="209"/>
                </a:lnTo>
                <a:lnTo>
                  <a:pt x="97" y="209"/>
                </a:lnTo>
                <a:lnTo>
                  <a:pt x="103" y="209"/>
                </a:lnTo>
                <a:lnTo>
                  <a:pt x="109" y="209"/>
                </a:lnTo>
                <a:lnTo>
                  <a:pt x="115" y="209"/>
                </a:lnTo>
                <a:lnTo>
                  <a:pt x="121" y="208"/>
                </a:lnTo>
                <a:lnTo>
                  <a:pt x="127" y="208"/>
                </a:lnTo>
                <a:lnTo>
                  <a:pt x="133" y="208"/>
                </a:lnTo>
                <a:lnTo>
                  <a:pt x="139" y="207"/>
                </a:lnTo>
                <a:lnTo>
                  <a:pt x="145" y="206"/>
                </a:lnTo>
                <a:lnTo>
                  <a:pt x="151" y="206"/>
                </a:lnTo>
                <a:lnTo>
                  <a:pt x="157" y="204"/>
                </a:lnTo>
                <a:lnTo>
                  <a:pt x="163" y="203"/>
                </a:lnTo>
                <a:lnTo>
                  <a:pt x="169" y="201"/>
                </a:lnTo>
                <a:lnTo>
                  <a:pt x="175" y="199"/>
                </a:lnTo>
                <a:lnTo>
                  <a:pt x="181" y="197"/>
                </a:lnTo>
                <a:lnTo>
                  <a:pt x="187" y="194"/>
                </a:lnTo>
                <a:lnTo>
                  <a:pt x="193" y="190"/>
                </a:lnTo>
                <a:lnTo>
                  <a:pt x="199" y="186"/>
                </a:lnTo>
                <a:lnTo>
                  <a:pt x="205" y="181"/>
                </a:lnTo>
                <a:lnTo>
                  <a:pt x="211" y="175"/>
                </a:lnTo>
                <a:lnTo>
                  <a:pt x="217" y="169"/>
                </a:lnTo>
                <a:lnTo>
                  <a:pt x="223" y="162"/>
                </a:lnTo>
                <a:lnTo>
                  <a:pt x="229" y="154"/>
                </a:lnTo>
                <a:lnTo>
                  <a:pt x="235" y="146"/>
                </a:lnTo>
                <a:lnTo>
                  <a:pt x="241" y="136"/>
                </a:lnTo>
                <a:lnTo>
                  <a:pt x="247" y="126"/>
                </a:lnTo>
                <a:lnTo>
                  <a:pt x="253" y="116"/>
                </a:lnTo>
                <a:lnTo>
                  <a:pt x="259" y="104"/>
                </a:lnTo>
                <a:lnTo>
                  <a:pt x="265" y="93"/>
                </a:lnTo>
                <a:lnTo>
                  <a:pt x="271" y="81"/>
                </a:lnTo>
                <a:lnTo>
                  <a:pt x="277" y="70"/>
                </a:lnTo>
                <a:lnTo>
                  <a:pt x="283" y="58"/>
                </a:lnTo>
                <a:lnTo>
                  <a:pt x="289" y="48"/>
                </a:lnTo>
                <a:lnTo>
                  <a:pt x="295" y="37"/>
                </a:lnTo>
                <a:lnTo>
                  <a:pt x="301" y="28"/>
                </a:lnTo>
                <a:lnTo>
                  <a:pt x="307" y="19"/>
                </a:lnTo>
                <a:lnTo>
                  <a:pt x="313" y="12"/>
                </a:lnTo>
                <a:lnTo>
                  <a:pt x="319" y="7"/>
                </a:lnTo>
                <a:lnTo>
                  <a:pt x="325" y="3"/>
                </a:lnTo>
                <a:lnTo>
                  <a:pt x="331" y="0"/>
                </a:lnTo>
                <a:lnTo>
                  <a:pt x="337" y="0"/>
                </a:lnTo>
                <a:lnTo>
                  <a:pt x="343" y="1"/>
                </a:lnTo>
                <a:lnTo>
                  <a:pt x="349" y="3"/>
                </a:lnTo>
                <a:lnTo>
                  <a:pt x="355" y="8"/>
                </a:lnTo>
                <a:lnTo>
                  <a:pt x="361" y="14"/>
                </a:lnTo>
                <a:lnTo>
                  <a:pt x="367" y="21"/>
                </a:lnTo>
                <a:lnTo>
                  <a:pt x="373" y="30"/>
                </a:lnTo>
                <a:lnTo>
                  <a:pt x="379" y="40"/>
                </a:lnTo>
                <a:lnTo>
                  <a:pt x="385" y="50"/>
                </a:lnTo>
                <a:lnTo>
                  <a:pt x="391" y="61"/>
                </a:lnTo>
                <a:lnTo>
                  <a:pt x="397" y="73"/>
                </a:lnTo>
                <a:lnTo>
                  <a:pt x="403" y="84"/>
                </a:lnTo>
                <a:lnTo>
                  <a:pt x="410" y="96"/>
                </a:lnTo>
                <a:lnTo>
                  <a:pt x="416" y="107"/>
                </a:lnTo>
                <a:lnTo>
                  <a:pt x="422" y="118"/>
                </a:lnTo>
                <a:lnTo>
                  <a:pt x="428" y="129"/>
                </a:lnTo>
                <a:lnTo>
                  <a:pt x="434" y="138"/>
                </a:lnTo>
                <a:lnTo>
                  <a:pt x="440" y="148"/>
                </a:lnTo>
                <a:lnTo>
                  <a:pt x="446" y="156"/>
                </a:lnTo>
                <a:lnTo>
                  <a:pt x="452" y="164"/>
                </a:lnTo>
                <a:lnTo>
                  <a:pt x="458" y="171"/>
                </a:lnTo>
                <a:lnTo>
                  <a:pt x="464" y="177"/>
                </a:lnTo>
                <a:lnTo>
                  <a:pt x="470" y="182"/>
                </a:lnTo>
                <a:lnTo>
                  <a:pt x="476" y="187"/>
                </a:lnTo>
                <a:lnTo>
                  <a:pt x="482" y="191"/>
                </a:lnTo>
                <a:lnTo>
                  <a:pt x="488" y="194"/>
                </a:lnTo>
                <a:lnTo>
                  <a:pt x="494" y="197"/>
                </a:lnTo>
                <a:lnTo>
                  <a:pt x="500" y="200"/>
                </a:lnTo>
                <a:lnTo>
                  <a:pt x="506" y="202"/>
                </a:lnTo>
                <a:lnTo>
                  <a:pt x="512" y="203"/>
                </a:lnTo>
                <a:lnTo>
                  <a:pt x="518" y="205"/>
                </a:lnTo>
                <a:lnTo>
                  <a:pt x="524" y="206"/>
                </a:lnTo>
                <a:lnTo>
                  <a:pt x="530" y="207"/>
                </a:lnTo>
                <a:lnTo>
                  <a:pt x="536" y="207"/>
                </a:lnTo>
                <a:lnTo>
                  <a:pt x="542" y="208"/>
                </a:lnTo>
                <a:lnTo>
                  <a:pt x="548" y="208"/>
                </a:lnTo>
                <a:lnTo>
                  <a:pt x="554" y="209"/>
                </a:lnTo>
                <a:lnTo>
                  <a:pt x="560" y="209"/>
                </a:lnTo>
                <a:lnTo>
                  <a:pt x="566" y="209"/>
                </a:lnTo>
                <a:lnTo>
                  <a:pt x="572" y="209"/>
                </a:lnTo>
                <a:lnTo>
                  <a:pt x="578" y="209"/>
                </a:lnTo>
                <a:lnTo>
                  <a:pt x="580" y="209"/>
                </a:lnTo>
              </a:path>
            </a:pathLst>
          </a:custGeom>
          <a:noFill/>
          <a:ln w="19050" cap="rnd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Freeform 51"/>
          <p:cNvSpPr>
            <a:spLocks noEditPoints="1"/>
          </p:cNvSpPr>
          <p:nvPr/>
        </p:nvSpPr>
        <p:spPr bwMode="auto">
          <a:xfrm>
            <a:off x="5026516" y="1580810"/>
            <a:ext cx="0" cy="2905662"/>
          </a:xfrm>
          <a:custGeom>
            <a:avLst/>
            <a:gdLst>
              <a:gd name="T0" fmla="*/ 428 h 428"/>
              <a:gd name="T1" fmla="*/ 420 h 428"/>
              <a:gd name="T2" fmla="*/ 412 h 428"/>
              <a:gd name="T3" fmla="*/ 404 h 428"/>
              <a:gd name="T4" fmla="*/ 396 h 428"/>
              <a:gd name="T5" fmla="*/ 388 h 428"/>
              <a:gd name="T6" fmla="*/ 380 h 428"/>
              <a:gd name="T7" fmla="*/ 372 h 428"/>
              <a:gd name="T8" fmla="*/ 364 h 428"/>
              <a:gd name="T9" fmla="*/ 356 h 428"/>
              <a:gd name="T10" fmla="*/ 348 h 428"/>
              <a:gd name="T11" fmla="*/ 340 h 428"/>
              <a:gd name="T12" fmla="*/ 332 h 428"/>
              <a:gd name="T13" fmla="*/ 324 h 428"/>
              <a:gd name="T14" fmla="*/ 316 h 428"/>
              <a:gd name="T15" fmla="*/ 308 h 428"/>
              <a:gd name="T16" fmla="*/ 300 h 428"/>
              <a:gd name="T17" fmla="*/ 292 h 428"/>
              <a:gd name="T18" fmla="*/ 284 h 428"/>
              <a:gd name="T19" fmla="*/ 276 h 428"/>
              <a:gd name="T20" fmla="*/ 268 h 428"/>
              <a:gd name="T21" fmla="*/ 260 h 428"/>
              <a:gd name="T22" fmla="*/ 252 h 428"/>
              <a:gd name="T23" fmla="*/ 244 h 428"/>
              <a:gd name="T24" fmla="*/ 236 h 428"/>
              <a:gd name="T25" fmla="*/ 228 h 428"/>
              <a:gd name="T26" fmla="*/ 220 h 428"/>
              <a:gd name="T27" fmla="*/ 212 h 428"/>
              <a:gd name="T28" fmla="*/ 204 h 428"/>
              <a:gd name="T29" fmla="*/ 196 h 428"/>
              <a:gd name="T30" fmla="*/ 188 h 428"/>
              <a:gd name="T31" fmla="*/ 180 h 428"/>
              <a:gd name="T32" fmla="*/ 172 h 428"/>
              <a:gd name="T33" fmla="*/ 164 h 428"/>
              <a:gd name="T34" fmla="*/ 156 h 428"/>
              <a:gd name="T35" fmla="*/ 148 h 428"/>
              <a:gd name="T36" fmla="*/ 140 h 428"/>
              <a:gd name="T37" fmla="*/ 132 h 428"/>
              <a:gd name="T38" fmla="*/ 124 h 428"/>
              <a:gd name="T39" fmla="*/ 116 h 428"/>
              <a:gd name="T40" fmla="*/ 108 h 428"/>
              <a:gd name="T41" fmla="*/ 100 h 428"/>
              <a:gd name="T42" fmla="*/ 92 h 428"/>
              <a:gd name="T43" fmla="*/ 84 h 428"/>
              <a:gd name="T44" fmla="*/ 76 h 428"/>
              <a:gd name="T45" fmla="*/ 68 h 428"/>
              <a:gd name="T46" fmla="*/ 60 h 428"/>
              <a:gd name="T47" fmla="*/ 52 h 428"/>
              <a:gd name="T48" fmla="*/ 44 h 428"/>
              <a:gd name="T49" fmla="*/ 36 h 428"/>
              <a:gd name="T50" fmla="*/ 28 h 428"/>
              <a:gd name="T51" fmla="*/ 20 h 428"/>
              <a:gd name="T52" fmla="*/ 12 h 428"/>
              <a:gd name="T53" fmla="*/ 4 h 428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  <a:cxn ang="0">
                <a:pos x="0" y="T10"/>
              </a:cxn>
              <a:cxn ang="0">
                <a:pos x="0" y="T11"/>
              </a:cxn>
              <a:cxn ang="0">
                <a:pos x="0" y="T12"/>
              </a:cxn>
              <a:cxn ang="0">
                <a:pos x="0" y="T13"/>
              </a:cxn>
              <a:cxn ang="0">
                <a:pos x="0" y="T14"/>
              </a:cxn>
              <a:cxn ang="0">
                <a:pos x="0" y="T15"/>
              </a:cxn>
              <a:cxn ang="0">
                <a:pos x="0" y="T16"/>
              </a:cxn>
              <a:cxn ang="0">
                <a:pos x="0" y="T17"/>
              </a:cxn>
              <a:cxn ang="0">
                <a:pos x="0" y="T18"/>
              </a:cxn>
              <a:cxn ang="0">
                <a:pos x="0" y="T19"/>
              </a:cxn>
              <a:cxn ang="0">
                <a:pos x="0" y="T20"/>
              </a:cxn>
              <a:cxn ang="0">
                <a:pos x="0" y="T21"/>
              </a:cxn>
              <a:cxn ang="0">
                <a:pos x="0" y="T22"/>
              </a:cxn>
              <a:cxn ang="0">
                <a:pos x="0" y="T23"/>
              </a:cxn>
              <a:cxn ang="0">
                <a:pos x="0" y="T24"/>
              </a:cxn>
              <a:cxn ang="0">
                <a:pos x="0" y="T25"/>
              </a:cxn>
              <a:cxn ang="0">
                <a:pos x="0" y="T26"/>
              </a:cxn>
              <a:cxn ang="0">
                <a:pos x="0" y="T27"/>
              </a:cxn>
              <a:cxn ang="0">
                <a:pos x="0" y="T28"/>
              </a:cxn>
              <a:cxn ang="0">
                <a:pos x="0" y="T29"/>
              </a:cxn>
              <a:cxn ang="0">
                <a:pos x="0" y="T30"/>
              </a:cxn>
              <a:cxn ang="0">
                <a:pos x="0" y="T31"/>
              </a:cxn>
              <a:cxn ang="0">
                <a:pos x="0" y="T32"/>
              </a:cxn>
              <a:cxn ang="0">
                <a:pos x="0" y="T33"/>
              </a:cxn>
              <a:cxn ang="0">
                <a:pos x="0" y="T34"/>
              </a:cxn>
              <a:cxn ang="0">
                <a:pos x="0" y="T35"/>
              </a:cxn>
              <a:cxn ang="0">
                <a:pos x="0" y="T36"/>
              </a:cxn>
              <a:cxn ang="0">
                <a:pos x="0" y="T37"/>
              </a:cxn>
              <a:cxn ang="0">
                <a:pos x="0" y="T38"/>
              </a:cxn>
              <a:cxn ang="0">
                <a:pos x="0" y="T39"/>
              </a:cxn>
              <a:cxn ang="0">
                <a:pos x="0" y="T40"/>
              </a:cxn>
              <a:cxn ang="0">
                <a:pos x="0" y="T41"/>
              </a:cxn>
              <a:cxn ang="0">
                <a:pos x="0" y="T42"/>
              </a:cxn>
              <a:cxn ang="0">
                <a:pos x="0" y="T43"/>
              </a:cxn>
              <a:cxn ang="0">
                <a:pos x="0" y="T44"/>
              </a:cxn>
              <a:cxn ang="0">
                <a:pos x="0" y="T45"/>
              </a:cxn>
              <a:cxn ang="0">
                <a:pos x="0" y="T46"/>
              </a:cxn>
              <a:cxn ang="0">
                <a:pos x="0" y="T47"/>
              </a:cxn>
              <a:cxn ang="0">
                <a:pos x="0" y="T48"/>
              </a:cxn>
              <a:cxn ang="0">
                <a:pos x="0" y="T49"/>
              </a:cxn>
              <a:cxn ang="0">
                <a:pos x="0" y="T50"/>
              </a:cxn>
              <a:cxn ang="0">
                <a:pos x="0" y="T51"/>
              </a:cxn>
              <a:cxn ang="0">
                <a:pos x="0" y="T52"/>
              </a:cxn>
              <a:cxn ang="0">
                <a:pos x="0" y="T53"/>
              </a:cxn>
            </a:cxnLst>
            <a:rect l="0" t="0" r="r" b="b"/>
            <a:pathLst>
              <a:path h="428">
                <a:moveTo>
                  <a:pt x="0" y="420"/>
                </a:moveTo>
                <a:lnTo>
                  <a:pt x="0" y="412"/>
                </a:lnTo>
                <a:moveTo>
                  <a:pt x="0" y="404"/>
                </a:moveTo>
                <a:lnTo>
                  <a:pt x="0" y="396"/>
                </a:lnTo>
                <a:moveTo>
                  <a:pt x="0" y="388"/>
                </a:moveTo>
                <a:lnTo>
                  <a:pt x="0" y="380"/>
                </a:lnTo>
                <a:moveTo>
                  <a:pt x="0" y="372"/>
                </a:moveTo>
                <a:lnTo>
                  <a:pt x="0" y="364"/>
                </a:lnTo>
                <a:moveTo>
                  <a:pt x="0" y="356"/>
                </a:moveTo>
                <a:lnTo>
                  <a:pt x="0" y="348"/>
                </a:lnTo>
                <a:moveTo>
                  <a:pt x="0" y="340"/>
                </a:moveTo>
                <a:lnTo>
                  <a:pt x="0" y="332"/>
                </a:lnTo>
                <a:moveTo>
                  <a:pt x="0" y="324"/>
                </a:moveTo>
                <a:lnTo>
                  <a:pt x="0" y="316"/>
                </a:lnTo>
                <a:moveTo>
                  <a:pt x="0" y="308"/>
                </a:moveTo>
                <a:lnTo>
                  <a:pt x="0" y="300"/>
                </a:lnTo>
                <a:moveTo>
                  <a:pt x="0" y="292"/>
                </a:moveTo>
                <a:lnTo>
                  <a:pt x="0" y="284"/>
                </a:lnTo>
                <a:moveTo>
                  <a:pt x="0" y="276"/>
                </a:moveTo>
                <a:lnTo>
                  <a:pt x="0" y="268"/>
                </a:lnTo>
                <a:moveTo>
                  <a:pt x="0" y="260"/>
                </a:moveTo>
                <a:lnTo>
                  <a:pt x="0" y="252"/>
                </a:lnTo>
                <a:moveTo>
                  <a:pt x="0" y="244"/>
                </a:moveTo>
                <a:lnTo>
                  <a:pt x="0" y="236"/>
                </a:lnTo>
                <a:moveTo>
                  <a:pt x="0" y="228"/>
                </a:moveTo>
                <a:lnTo>
                  <a:pt x="0" y="220"/>
                </a:lnTo>
                <a:moveTo>
                  <a:pt x="0" y="212"/>
                </a:moveTo>
                <a:lnTo>
                  <a:pt x="0" y="204"/>
                </a:lnTo>
                <a:moveTo>
                  <a:pt x="0" y="196"/>
                </a:moveTo>
                <a:lnTo>
                  <a:pt x="0" y="188"/>
                </a:lnTo>
                <a:moveTo>
                  <a:pt x="0" y="180"/>
                </a:moveTo>
                <a:lnTo>
                  <a:pt x="0" y="172"/>
                </a:lnTo>
                <a:moveTo>
                  <a:pt x="0" y="164"/>
                </a:moveTo>
                <a:lnTo>
                  <a:pt x="0" y="156"/>
                </a:lnTo>
                <a:moveTo>
                  <a:pt x="0" y="148"/>
                </a:moveTo>
                <a:lnTo>
                  <a:pt x="0" y="140"/>
                </a:lnTo>
                <a:moveTo>
                  <a:pt x="0" y="132"/>
                </a:moveTo>
                <a:lnTo>
                  <a:pt x="0" y="124"/>
                </a:lnTo>
                <a:moveTo>
                  <a:pt x="0" y="116"/>
                </a:moveTo>
                <a:lnTo>
                  <a:pt x="0" y="108"/>
                </a:lnTo>
                <a:moveTo>
                  <a:pt x="0" y="100"/>
                </a:moveTo>
                <a:lnTo>
                  <a:pt x="0" y="92"/>
                </a:lnTo>
                <a:moveTo>
                  <a:pt x="0" y="84"/>
                </a:moveTo>
                <a:lnTo>
                  <a:pt x="0" y="76"/>
                </a:lnTo>
                <a:moveTo>
                  <a:pt x="0" y="68"/>
                </a:moveTo>
                <a:lnTo>
                  <a:pt x="0" y="60"/>
                </a:lnTo>
                <a:moveTo>
                  <a:pt x="0" y="52"/>
                </a:moveTo>
                <a:lnTo>
                  <a:pt x="0" y="44"/>
                </a:lnTo>
                <a:moveTo>
                  <a:pt x="0" y="36"/>
                </a:moveTo>
                <a:lnTo>
                  <a:pt x="0" y="28"/>
                </a:lnTo>
                <a:moveTo>
                  <a:pt x="0" y="20"/>
                </a:moveTo>
                <a:lnTo>
                  <a:pt x="0" y="12"/>
                </a:lnTo>
                <a:moveTo>
                  <a:pt x="0" y="4"/>
                </a:moveTo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Rectangle 52"/>
          <p:cNvSpPr>
            <a:spLocks noChangeArrowheads="1"/>
          </p:cNvSpPr>
          <p:nvPr/>
        </p:nvSpPr>
        <p:spPr bwMode="auto">
          <a:xfrm>
            <a:off x="5041044" y="1569226"/>
            <a:ext cx="1596202" cy="344242"/>
          </a:xfrm>
          <a:prstGeom prst="rect">
            <a:avLst/>
          </a:prstGeom>
          <a:solidFill>
            <a:srgbClr val="6495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i-FI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Rectangle 53"/>
          <p:cNvSpPr>
            <a:spLocks noChangeArrowheads="1"/>
          </p:cNvSpPr>
          <p:nvPr/>
        </p:nvSpPr>
        <p:spPr bwMode="auto">
          <a:xfrm>
            <a:off x="5206837" y="1603587"/>
            <a:ext cx="45525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fi-FI" sz="1600" b="1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High</a:t>
            </a:r>
            <a:endParaRPr lang="fi-FI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5"/>
          <p:cNvSpPr>
            <a:spLocks noChangeArrowheads="1"/>
          </p:cNvSpPr>
          <p:nvPr/>
        </p:nvSpPr>
        <p:spPr bwMode="auto">
          <a:xfrm>
            <a:off x="4372516" y="1580810"/>
            <a:ext cx="644948" cy="332658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i-FI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Rectangle 56"/>
          <p:cNvSpPr>
            <a:spLocks noChangeArrowheads="1"/>
          </p:cNvSpPr>
          <p:nvPr/>
        </p:nvSpPr>
        <p:spPr bwMode="auto">
          <a:xfrm>
            <a:off x="4441141" y="1614755"/>
            <a:ext cx="53540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fi-FI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Good</a:t>
            </a:r>
            <a:endParaRPr lang="fi-FI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58"/>
          <p:cNvSpPr>
            <a:spLocks noChangeArrowheads="1"/>
          </p:cNvSpPr>
          <p:nvPr/>
        </p:nvSpPr>
        <p:spPr bwMode="auto">
          <a:xfrm>
            <a:off x="3709464" y="1580810"/>
            <a:ext cx="644948" cy="33265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i-FI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Freeform 60"/>
          <p:cNvSpPr>
            <a:spLocks noEditPoints="1"/>
          </p:cNvSpPr>
          <p:nvPr/>
        </p:nvSpPr>
        <p:spPr bwMode="auto">
          <a:xfrm>
            <a:off x="3709464" y="1580810"/>
            <a:ext cx="0" cy="2932817"/>
          </a:xfrm>
          <a:custGeom>
            <a:avLst/>
            <a:gdLst>
              <a:gd name="T0" fmla="*/ 428 h 432"/>
              <a:gd name="T1" fmla="*/ 420 h 432"/>
              <a:gd name="T2" fmla="*/ 412 h 432"/>
              <a:gd name="T3" fmla="*/ 404 h 432"/>
              <a:gd name="T4" fmla="*/ 396 h 432"/>
              <a:gd name="T5" fmla="*/ 388 h 432"/>
              <a:gd name="T6" fmla="*/ 380 h 432"/>
              <a:gd name="T7" fmla="*/ 372 h 432"/>
              <a:gd name="T8" fmla="*/ 364 h 432"/>
              <a:gd name="T9" fmla="*/ 356 h 432"/>
              <a:gd name="T10" fmla="*/ 348 h 432"/>
              <a:gd name="T11" fmla="*/ 340 h 432"/>
              <a:gd name="T12" fmla="*/ 332 h 432"/>
              <a:gd name="T13" fmla="*/ 324 h 432"/>
              <a:gd name="T14" fmla="*/ 316 h 432"/>
              <a:gd name="T15" fmla="*/ 308 h 432"/>
              <a:gd name="T16" fmla="*/ 300 h 432"/>
              <a:gd name="T17" fmla="*/ 292 h 432"/>
              <a:gd name="T18" fmla="*/ 284 h 432"/>
              <a:gd name="T19" fmla="*/ 276 h 432"/>
              <a:gd name="T20" fmla="*/ 268 h 432"/>
              <a:gd name="T21" fmla="*/ 260 h 432"/>
              <a:gd name="T22" fmla="*/ 252 h 432"/>
              <a:gd name="T23" fmla="*/ 244 h 432"/>
              <a:gd name="T24" fmla="*/ 236 h 432"/>
              <a:gd name="T25" fmla="*/ 228 h 432"/>
              <a:gd name="T26" fmla="*/ 220 h 432"/>
              <a:gd name="T27" fmla="*/ 212 h 432"/>
              <a:gd name="T28" fmla="*/ 204 h 432"/>
              <a:gd name="T29" fmla="*/ 196 h 432"/>
              <a:gd name="T30" fmla="*/ 188 h 432"/>
              <a:gd name="T31" fmla="*/ 180 h 432"/>
              <a:gd name="T32" fmla="*/ 172 h 432"/>
              <a:gd name="T33" fmla="*/ 164 h 432"/>
              <a:gd name="T34" fmla="*/ 156 h 432"/>
              <a:gd name="T35" fmla="*/ 148 h 432"/>
              <a:gd name="T36" fmla="*/ 140 h 432"/>
              <a:gd name="T37" fmla="*/ 132 h 432"/>
              <a:gd name="T38" fmla="*/ 124 h 432"/>
              <a:gd name="T39" fmla="*/ 116 h 432"/>
              <a:gd name="T40" fmla="*/ 108 h 432"/>
              <a:gd name="T41" fmla="*/ 100 h 432"/>
              <a:gd name="T42" fmla="*/ 92 h 432"/>
              <a:gd name="T43" fmla="*/ 84 h 432"/>
              <a:gd name="T44" fmla="*/ 76 h 432"/>
              <a:gd name="T45" fmla="*/ 68 h 432"/>
              <a:gd name="T46" fmla="*/ 60 h 432"/>
              <a:gd name="T47" fmla="*/ 52 h 432"/>
              <a:gd name="T48" fmla="*/ 44 h 432"/>
              <a:gd name="T49" fmla="*/ 36 h 432"/>
              <a:gd name="T50" fmla="*/ 28 h 432"/>
              <a:gd name="T51" fmla="*/ 20 h 432"/>
              <a:gd name="T52" fmla="*/ 12 h 432"/>
              <a:gd name="T53" fmla="*/ 4 h 43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  <a:cxn ang="0">
                <a:pos x="0" y="T10"/>
              </a:cxn>
              <a:cxn ang="0">
                <a:pos x="0" y="T11"/>
              </a:cxn>
              <a:cxn ang="0">
                <a:pos x="0" y="T12"/>
              </a:cxn>
              <a:cxn ang="0">
                <a:pos x="0" y="T13"/>
              </a:cxn>
              <a:cxn ang="0">
                <a:pos x="0" y="T14"/>
              </a:cxn>
              <a:cxn ang="0">
                <a:pos x="0" y="T15"/>
              </a:cxn>
              <a:cxn ang="0">
                <a:pos x="0" y="T16"/>
              </a:cxn>
              <a:cxn ang="0">
                <a:pos x="0" y="T17"/>
              </a:cxn>
              <a:cxn ang="0">
                <a:pos x="0" y="T18"/>
              </a:cxn>
              <a:cxn ang="0">
                <a:pos x="0" y="T19"/>
              </a:cxn>
              <a:cxn ang="0">
                <a:pos x="0" y="T20"/>
              </a:cxn>
              <a:cxn ang="0">
                <a:pos x="0" y="T21"/>
              </a:cxn>
              <a:cxn ang="0">
                <a:pos x="0" y="T22"/>
              </a:cxn>
              <a:cxn ang="0">
                <a:pos x="0" y="T23"/>
              </a:cxn>
              <a:cxn ang="0">
                <a:pos x="0" y="T24"/>
              </a:cxn>
              <a:cxn ang="0">
                <a:pos x="0" y="T25"/>
              </a:cxn>
              <a:cxn ang="0">
                <a:pos x="0" y="T26"/>
              </a:cxn>
              <a:cxn ang="0">
                <a:pos x="0" y="T27"/>
              </a:cxn>
              <a:cxn ang="0">
                <a:pos x="0" y="T28"/>
              </a:cxn>
              <a:cxn ang="0">
                <a:pos x="0" y="T29"/>
              </a:cxn>
              <a:cxn ang="0">
                <a:pos x="0" y="T30"/>
              </a:cxn>
              <a:cxn ang="0">
                <a:pos x="0" y="T31"/>
              </a:cxn>
              <a:cxn ang="0">
                <a:pos x="0" y="T32"/>
              </a:cxn>
              <a:cxn ang="0">
                <a:pos x="0" y="T33"/>
              </a:cxn>
              <a:cxn ang="0">
                <a:pos x="0" y="T34"/>
              </a:cxn>
              <a:cxn ang="0">
                <a:pos x="0" y="T35"/>
              </a:cxn>
              <a:cxn ang="0">
                <a:pos x="0" y="T36"/>
              </a:cxn>
              <a:cxn ang="0">
                <a:pos x="0" y="T37"/>
              </a:cxn>
              <a:cxn ang="0">
                <a:pos x="0" y="T38"/>
              </a:cxn>
              <a:cxn ang="0">
                <a:pos x="0" y="T39"/>
              </a:cxn>
              <a:cxn ang="0">
                <a:pos x="0" y="T40"/>
              </a:cxn>
              <a:cxn ang="0">
                <a:pos x="0" y="T41"/>
              </a:cxn>
              <a:cxn ang="0">
                <a:pos x="0" y="T42"/>
              </a:cxn>
              <a:cxn ang="0">
                <a:pos x="0" y="T43"/>
              </a:cxn>
              <a:cxn ang="0">
                <a:pos x="0" y="T44"/>
              </a:cxn>
              <a:cxn ang="0">
                <a:pos x="0" y="T45"/>
              </a:cxn>
              <a:cxn ang="0">
                <a:pos x="0" y="T46"/>
              </a:cxn>
              <a:cxn ang="0">
                <a:pos x="0" y="T47"/>
              </a:cxn>
              <a:cxn ang="0">
                <a:pos x="0" y="T48"/>
              </a:cxn>
              <a:cxn ang="0">
                <a:pos x="0" y="T49"/>
              </a:cxn>
              <a:cxn ang="0">
                <a:pos x="0" y="T50"/>
              </a:cxn>
              <a:cxn ang="0">
                <a:pos x="0" y="T51"/>
              </a:cxn>
              <a:cxn ang="0">
                <a:pos x="0" y="T52"/>
              </a:cxn>
              <a:cxn ang="0">
                <a:pos x="0" y="T53"/>
              </a:cxn>
            </a:cxnLst>
            <a:rect l="0" t="0" r="r" b="b"/>
            <a:pathLst>
              <a:path h="432">
                <a:moveTo>
                  <a:pt x="0" y="428"/>
                </a:moveTo>
                <a:lnTo>
                  <a:pt x="0" y="424"/>
                </a:lnTo>
                <a:moveTo>
                  <a:pt x="0" y="420"/>
                </a:moveTo>
                <a:lnTo>
                  <a:pt x="0" y="416"/>
                </a:lnTo>
                <a:moveTo>
                  <a:pt x="0" y="412"/>
                </a:moveTo>
                <a:lnTo>
                  <a:pt x="0" y="408"/>
                </a:lnTo>
                <a:moveTo>
                  <a:pt x="0" y="404"/>
                </a:moveTo>
                <a:lnTo>
                  <a:pt x="0" y="400"/>
                </a:lnTo>
                <a:moveTo>
                  <a:pt x="0" y="396"/>
                </a:moveTo>
                <a:lnTo>
                  <a:pt x="0" y="392"/>
                </a:lnTo>
                <a:moveTo>
                  <a:pt x="0" y="388"/>
                </a:moveTo>
                <a:lnTo>
                  <a:pt x="0" y="384"/>
                </a:lnTo>
                <a:moveTo>
                  <a:pt x="0" y="380"/>
                </a:moveTo>
                <a:lnTo>
                  <a:pt x="0" y="376"/>
                </a:lnTo>
                <a:moveTo>
                  <a:pt x="0" y="372"/>
                </a:moveTo>
                <a:lnTo>
                  <a:pt x="0" y="368"/>
                </a:lnTo>
                <a:moveTo>
                  <a:pt x="0" y="364"/>
                </a:moveTo>
                <a:lnTo>
                  <a:pt x="0" y="360"/>
                </a:lnTo>
                <a:moveTo>
                  <a:pt x="0" y="356"/>
                </a:moveTo>
                <a:lnTo>
                  <a:pt x="0" y="352"/>
                </a:lnTo>
                <a:moveTo>
                  <a:pt x="0" y="348"/>
                </a:moveTo>
                <a:lnTo>
                  <a:pt x="0" y="344"/>
                </a:lnTo>
                <a:moveTo>
                  <a:pt x="0" y="340"/>
                </a:moveTo>
                <a:lnTo>
                  <a:pt x="0" y="336"/>
                </a:lnTo>
                <a:moveTo>
                  <a:pt x="0" y="332"/>
                </a:moveTo>
                <a:lnTo>
                  <a:pt x="0" y="328"/>
                </a:lnTo>
                <a:moveTo>
                  <a:pt x="0" y="324"/>
                </a:moveTo>
                <a:lnTo>
                  <a:pt x="0" y="320"/>
                </a:lnTo>
                <a:moveTo>
                  <a:pt x="0" y="316"/>
                </a:moveTo>
                <a:lnTo>
                  <a:pt x="0" y="312"/>
                </a:lnTo>
                <a:moveTo>
                  <a:pt x="0" y="308"/>
                </a:moveTo>
                <a:lnTo>
                  <a:pt x="0" y="304"/>
                </a:lnTo>
                <a:moveTo>
                  <a:pt x="0" y="300"/>
                </a:moveTo>
                <a:lnTo>
                  <a:pt x="0" y="296"/>
                </a:lnTo>
                <a:moveTo>
                  <a:pt x="0" y="292"/>
                </a:moveTo>
                <a:lnTo>
                  <a:pt x="0" y="288"/>
                </a:lnTo>
                <a:moveTo>
                  <a:pt x="0" y="284"/>
                </a:moveTo>
                <a:lnTo>
                  <a:pt x="0" y="280"/>
                </a:lnTo>
                <a:moveTo>
                  <a:pt x="0" y="276"/>
                </a:moveTo>
                <a:lnTo>
                  <a:pt x="0" y="272"/>
                </a:lnTo>
                <a:moveTo>
                  <a:pt x="0" y="268"/>
                </a:moveTo>
                <a:lnTo>
                  <a:pt x="0" y="264"/>
                </a:lnTo>
                <a:moveTo>
                  <a:pt x="0" y="260"/>
                </a:moveTo>
                <a:lnTo>
                  <a:pt x="0" y="256"/>
                </a:lnTo>
                <a:moveTo>
                  <a:pt x="0" y="252"/>
                </a:moveTo>
                <a:lnTo>
                  <a:pt x="0" y="248"/>
                </a:lnTo>
                <a:moveTo>
                  <a:pt x="0" y="244"/>
                </a:moveTo>
                <a:lnTo>
                  <a:pt x="0" y="240"/>
                </a:lnTo>
                <a:moveTo>
                  <a:pt x="0" y="236"/>
                </a:moveTo>
                <a:lnTo>
                  <a:pt x="0" y="232"/>
                </a:lnTo>
                <a:moveTo>
                  <a:pt x="0" y="228"/>
                </a:moveTo>
                <a:lnTo>
                  <a:pt x="0" y="224"/>
                </a:lnTo>
                <a:moveTo>
                  <a:pt x="0" y="220"/>
                </a:moveTo>
                <a:lnTo>
                  <a:pt x="0" y="216"/>
                </a:lnTo>
                <a:moveTo>
                  <a:pt x="0" y="212"/>
                </a:moveTo>
                <a:lnTo>
                  <a:pt x="0" y="208"/>
                </a:lnTo>
                <a:moveTo>
                  <a:pt x="0" y="204"/>
                </a:moveTo>
                <a:lnTo>
                  <a:pt x="0" y="200"/>
                </a:lnTo>
                <a:moveTo>
                  <a:pt x="0" y="196"/>
                </a:moveTo>
                <a:lnTo>
                  <a:pt x="0" y="192"/>
                </a:lnTo>
                <a:moveTo>
                  <a:pt x="0" y="188"/>
                </a:moveTo>
                <a:lnTo>
                  <a:pt x="0" y="184"/>
                </a:lnTo>
                <a:moveTo>
                  <a:pt x="0" y="180"/>
                </a:moveTo>
                <a:lnTo>
                  <a:pt x="0" y="176"/>
                </a:lnTo>
                <a:moveTo>
                  <a:pt x="0" y="172"/>
                </a:moveTo>
                <a:lnTo>
                  <a:pt x="0" y="168"/>
                </a:lnTo>
                <a:moveTo>
                  <a:pt x="0" y="164"/>
                </a:moveTo>
                <a:lnTo>
                  <a:pt x="0" y="160"/>
                </a:lnTo>
                <a:moveTo>
                  <a:pt x="0" y="156"/>
                </a:moveTo>
                <a:lnTo>
                  <a:pt x="0" y="152"/>
                </a:lnTo>
                <a:moveTo>
                  <a:pt x="0" y="148"/>
                </a:moveTo>
                <a:lnTo>
                  <a:pt x="0" y="144"/>
                </a:lnTo>
                <a:moveTo>
                  <a:pt x="0" y="140"/>
                </a:moveTo>
                <a:lnTo>
                  <a:pt x="0" y="136"/>
                </a:lnTo>
                <a:moveTo>
                  <a:pt x="0" y="132"/>
                </a:moveTo>
                <a:lnTo>
                  <a:pt x="0" y="128"/>
                </a:lnTo>
                <a:moveTo>
                  <a:pt x="0" y="124"/>
                </a:moveTo>
                <a:lnTo>
                  <a:pt x="0" y="120"/>
                </a:lnTo>
                <a:moveTo>
                  <a:pt x="0" y="116"/>
                </a:moveTo>
                <a:lnTo>
                  <a:pt x="0" y="112"/>
                </a:lnTo>
                <a:moveTo>
                  <a:pt x="0" y="108"/>
                </a:moveTo>
                <a:lnTo>
                  <a:pt x="0" y="104"/>
                </a:lnTo>
                <a:moveTo>
                  <a:pt x="0" y="100"/>
                </a:moveTo>
                <a:lnTo>
                  <a:pt x="0" y="96"/>
                </a:lnTo>
                <a:moveTo>
                  <a:pt x="0" y="92"/>
                </a:moveTo>
                <a:lnTo>
                  <a:pt x="0" y="88"/>
                </a:lnTo>
                <a:moveTo>
                  <a:pt x="0" y="84"/>
                </a:moveTo>
                <a:lnTo>
                  <a:pt x="0" y="80"/>
                </a:lnTo>
                <a:moveTo>
                  <a:pt x="0" y="76"/>
                </a:moveTo>
                <a:lnTo>
                  <a:pt x="0" y="72"/>
                </a:lnTo>
                <a:moveTo>
                  <a:pt x="0" y="68"/>
                </a:moveTo>
                <a:lnTo>
                  <a:pt x="0" y="64"/>
                </a:lnTo>
                <a:moveTo>
                  <a:pt x="0" y="60"/>
                </a:moveTo>
                <a:lnTo>
                  <a:pt x="0" y="56"/>
                </a:lnTo>
                <a:moveTo>
                  <a:pt x="0" y="52"/>
                </a:moveTo>
                <a:lnTo>
                  <a:pt x="0" y="48"/>
                </a:lnTo>
                <a:moveTo>
                  <a:pt x="0" y="44"/>
                </a:moveTo>
                <a:lnTo>
                  <a:pt x="0" y="40"/>
                </a:lnTo>
                <a:moveTo>
                  <a:pt x="0" y="36"/>
                </a:moveTo>
                <a:lnTo>
                  <a:pt x="0" y="32"/>
                </a:lnTo>
                <a:moveTo>
                  <a:pt x="0" y="28"/>
                </a:moveTo>
                <a:lnTo>
                  <a:pt x="0" y="24"/>
                </a:lnTo>
                <a:moveTo>
                  <a:pt x="0" y="20"/>
                </a:moveTo>
                <a:lnTo>
                  <a:pt x="0" y="16"/>
                </a:lnTo>
                <a:moveTo>
                  <a:pt x="0" y="12"/>
                </a:moveTo>
                <a:lnTo>
                  <a:pt x="0" y="8"/>
                </a:lnTo>
                <a:moveTo>
                  <a:pt x="0" y="4"/>
                </a:moveTo>
              </a:path>
            </a:pathLst>
          </a:custGeom>
          <a:noFill/>
          <a:ln w="6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Rectangle 63"/>
          <p:cNvSpPr>
            <a:spLocks noChangeArrowheads="1"/>
          </p:cNvSpPr>
          <p:nvPr/>
        </p:nvSpPr>
        <p:spPr bwMode="auto">
          <a:xfrm>
            <a:off x="2419567" y="1580810"/>
            <a:ext cx="644948" cy="332658"/>
          </a:xfrm>
          <a:prstGeom prst="rect">
            <a:avLst/>
          </a:prstGeom>
          <a:solidFill>
            <a:srgbClr val="EE63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i-FI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Rectangle 64"/>
          <p:cNvSpPr>
            <a:spLocks noChangeArrowheads="1"/>
          </p:cNvSpPr>
          <p:nvPr/>
        </p:nvSpPr>
        <p:spPr bwMode="auto">
          <a:xfrm>
            <a:off x="3064515" y="1580810"/>
            <a:ext cx="644948" cy="332658"/>
          </a:xfrm>
          <a:prstGeom prst="rect">
            <a:avLst/>
          </a:prstGeom>
          <a:solidFill>
            <a:srgbClr val="FFA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i-FI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Freeform 61"/>
          <p:cNvSpPr>
            <a:spLocks noEditPoints="1"/>
          </p:cNvSpPr>
          <p:nvPr/>
        </p:nvSpPr>
        <p:spPr bwMode="auto">
          <a:xfrm>
            <a:off x="3064515" y="1580810"/>
            <a:ext cx="0" cy="2932817"/>
          </a:xfrm>
          <a:custGeom>
            <a:avLst/>
            <a:gdLst>
              <a:gd name="T0" fmla="*/ 428 h 432"/>
              <a:gd name="T1" fmla="*/ 420 h 432"/>
              <a:gd name="T2" fmla="*/ 412 h 432"/>
              <a:gd name="T3" fmla="*/ 404 h 432"/>
              <a:gd name="T4" fmla="*/ 396 h 432"/>
              <a:gd name="T5" fmla="*/ 388 h 432"/>
              <a:gd name="T6" fmla="*/ 380 h 432"/>
              <a:gd name="T7" fmla="*/ 372 h 432"/>
              <a:gd name="T8" fmla="*/ 364 h 432"/>
              <a:gd name="T9" fmla="*/ 356 h 432"/>
              <a:gd name="T10" fmla="*/ 348 h 432"/>
              <a:gd name="T11" fmla="*/ 340 h 432"/>
              <a:gd name="T12" fmla="*/ 332 h 432"/>
              <a:gd name="T13" fmla="*/ 324 h 432"/>
              <a:gd name="T14" fmla="*/ 316 h 432"/>
              <a:gd name="T15" fmla="*/ 308 h 432"/>
              <a:gd name="T16" fmla="*/ 300 h 432"/>
              <a:gd name="T17" fmla="*/ 292 h 432"/>
              <a:gd name="T18" fmla="*/ 284 h 432"/>
              <a:gd name="T19" fmla="*/ 276 h 432"/>
              <a:gd name="T20" fmla="*/ 268 h 432"/>
              <a:gd name="T21" fmla="*/ 260 h 432"/>
              <a:gd name="T22" fmla="*/ 252 h 432"/>
              <a:gd name="T23" fmla="*/ 244 h 432"/>
              <a:gd name="T24" fmla="*/ 236 h 432"/>
              <a:gd name="T25" fmla="*/ 228 h 432"/>
              <a:gd name="T26" fmla="*/ 220 h 432"/>
              <a:gd name="T27" fmla="*/ 212 h 432"/>
              <a:gd name="T28" fmla="*/ 204 h 432"/>
              <a:gd name="T29" fmla="*/ 196 h 432"/>
              <a:gd name="T30" fmla="*/ 188 h 432"/>
              <a:gd name="T31" fmla="*/ 180 h 432"/>
              <a:gd name="T32" fmla="*/ 172 h 432"/>
              <a:gd name="T33" fmla="*/ 164 h 432"/>
              <a:gd name="T34" fmla="*/ 156 h 432"/>
              <a:gd name="T35" fmla="*/ 148 h 432"/>
              <a:gd name="T36" fmla="*/ 140 h 432"/>
              <a:gd name="T37" fmla="*/ 132 h 432"/>
              <a:gd name="T38" fmla="*/ 124 h 432"/>
              <a:gd name="T39" fmla="*/ 116 h 432"/>
              <a:gd name="T40" fmla="*/ 108 h 432"/>
              <a:gd name="T41" fmla="*/ 100 h 432"/>
              <a:gd name="T42" fmla="*/ 92 h 432"/>
              <a:gd name="T43" fmla="*/ 84 h 432"/>
              <a:gd name="T44" fmla="*/ 76 h 432"/>
              <a:gd name="T45" fmla="*/ 68 h 432"/>
              <a:gd name="T46" fmla="*/ 60 h 432"/>
              <a:gd name="T47" fmla="*/ 52 h 432"/>
              <a:gd name="T48" fmla="*/ 44 h 432"/>
              <a:gd name="T49" fmla="*/ 36 h 432"/>
              <a:gd name="T50" fmla="*/ 28 h 432"/>
              <a:gd name="T51" fmla="*/ 20 h 432"/>
              <a:gd name="T52" fmla="*/ 12 h 432"/>
              <a:gd name="T53" fmla="*/ 4 h 43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  <a:cxn ang="0">
                <a:pos x="0" y="T10"/>
              </a:cxn>
              <a:cxn ang="0">
                <a:pos x="0" y="T11"/>
              </a:cxn>
              <a:cxn ang="0">
                <a:pos x="0" y="T12"/>
              </a:cxn>
              <a:cxn ang="0">
                <a:pos x="0" y="T13"/>
              </a:cxn>
              <a:cxn ang="0">
                <a:pos x="0" y="T14"/>
              </a:cxn>
              <a:cxn ang="0">
                <a:pos x="0" y="T15"/>
              </a:cxn>
              <a:cxn ang="0">
                <a:pos x="0" y="T16"/>
              </a:cxn>
              <a:cxn ang="0">
                <a:pos x="0" y="T17"/>
              </a:cxn>
              <a:cxn ang="0">
                <a:pos x="0" y="T18"/>
              </a:cxn>
              <a:cxn ang="0">
                <a:pos x="0" y="T19"/>
              </a:cxn>
              <a:cxn ang="0">
                <a:pos x="0" y="T20"/>
              </a:cxn>
              <a:cxn ang="0">
                <a:pos x="0" y="T21"/>
              </a:cxn>
              <a:cxn ang="0">
                <a:pos x="0" y="T22"/>
              </a:cxn>
              <a:cxn ang="0">
                <a:pos x="0" y="T23"/>
              </a:cxn>
              <a:cxn ang="0">
                <a:pos x="0" y="T24"/>
              </a:cxn>
              <a:cxn ang="0">
                <a:pos x="0" y="T25"/>
              </a:cxn>
              <a:cxn ang="0">
                <a:pos x="0" y="T26"/>
              </a:cxn>
              <a:cxn ang="0">
                <a:pos x="0" y="T27"/>
              </a:cxn>
              <a:cxn ang="0">
                <a:pos x="0" y="T28"/>
              </a:cxn>
              <a:cxn ang="0">
                <a:pos x="0" y="T29"/>
              </a:cxn>
              <a:cxn ang="0">
                <a:pos x="0" y="T30"/>
              </a:cxn>
              <a:cxn ang="0">
                <a:pos x="0" y="T31"/>
              </a:cxn>
              <a:cxn ang="0">
                <a:pos x="0" y="T32"/>
              </a:cxn>
              <a:cxn ang="0">
                <a:pos x="0" y="T33"/>
              </a:cxn>
              <a:cxn ang="0">
                <a:pos x="0" y="T34"/>
              </a:cxn>
              <a:cxn ang="0">
                <a:pos x="0" y="T35"/>
              </a:cxn>
              <a:cxn ang="0">
                <a:pos x="0" y="T36"/>
              </a:cxn>
              <a:cxn ang="0">
                <a:pos x="0" y="T37"/>
              </a:cxn>
              <a:cxn ang="0">
                <a:pos x="0" y="T38"/>
              </a:cxn>
              <a:cxn ang="0">
                <a:pos x="0" y="T39"/>
              </a:cxn>
              <a:cxn ang="0">
                <a:pos x="0" y="T40"/>
              </a:cxn>
              <a:cxn ang="0">
                <a:pos x="0" y="T41"/>
              </a:cxn>
              <a:cxn ang="0">
                <a:pos x="0" y="T42"/>
              </a:cxn>
              <a:cxn ang="0">
                <a:pos x="0" y="T43"/>
              </a:cxn>
              <a:cxn ang="0">
                <a:pos x="0" y="T44"/>
              </a:cxn>
              <a:cxn ang="0">
                <a:pos x="0" y="T45"/>
              </a:cxn>
              <a:cxn ang="0">
                <a:pos x="0" y="T46"/>
              </a:cxn>
              <a:cxn ang="0">
                <a:pos x="0" y="T47"/>
              </a:cxn>
              <a:cxn ang="0">
                <a:pos x="0" y="T48"/>
              </a:cxn>
              <a:cxn ang="0">
                <a:pos x="0" y="T49"/>
              </a:cxn>
              <a:cxn ang="0">
                <a:pos x="0" y="T50"/>
              </a:cxn>
              <a:cxn ang="0">
                <a:pos x="0" y="T51"/>
              </a:cxn>
              <a:cxn ang="0">
                <a:pos x="0" y="T52"/>
              </a:cxn>
              <a:cxn ang="0">
                <a:pos x="0" y="T53"/>
              </a:cxn>
            </a:cxnLst>
            <a:rect l="0" t="0" r="r" b="b"/>
            <a:pathLst>
              <a:path h="432">
                <a:moveTo>
                  <a:pt x="0" y="428"/>
                </a:moveTo>
                <a:lnTo>
                  <a:pt x="0" y="424"/>
                </a:lnTo>
                <a:moveTo>
                  <a:pt x="0" y="420"/>
                </a:moveTo>
                <a:lnTo>
                  <a:pt x="0" y="416"/>
                </a:lnTo>
                <a:moveTo>
                  <a:pt x="0" y="412"/>
                </a:moveTo>
                <a:lnTo>
                  <a:pt x="0" y="408"/>
                </a:lnTo>
                <a:moveTo>
                  <a:pt x="0" y="404"/>
                </a:moveTo>
                <a:lnTo>
                  <a:pt x="0" y="400"/>
                </a:lnTo>
                <a:moveTo>
                  <a:pt x="0" y="396"/>
                </a:moveTo>
                <a:lnTo>
                  <a:pt x="0" y="392"/>
                </a:lnTo>
                <a:moveTo>
                  <a:pt x="0" y="388"/>
                </a:moveTo>
                <a:lnTo>
                  <a:pt x="0" y="384"/>
                </a:lnTo>
                <a:moveTo>
                  <a:pt x="0" y="380"/>
                </a:moveTo>
                <a:lnTo>
                  <a:pt x="0" y="376"/>
                </a:lnTo>
                <a:moveTo>
                  <a:pt x="0" y="372"/>
                </a:moveTo>
                <a:lnTo>
                  <a:pt x="0" y="368"/>
                </a:lnTo>
                <a:moveTo>
                  <a:pt x="0" y="364"/>
                </a:moveTo>
                <a:lnTo>
                  <a:pt x="0" y="360"/>
                </a:lnTo>
                <a:moveTo>
                  <a:pt x="0" y="356"/>
                </a:moveTo>
                <a:lnTo>
                  <a:pt x="0" y="352"/>
                </a:lnTo>
                <a:moveTo>
                  <a:pt x="0" y="348"/>
                </a:moveTo>
                <a:lnTo>
                  <a:pt x="0" y="344"/>
                </a:lnTo>
                <a:moveTo>
                  <a:pt x="0" y="340"/>
                </a:moveTo>
                <a:lnTo>
                  <a:pt x="0" y="336"/>
                </a:lnTo>
                <a:moveTo>
                  <a:pt x="0" y="332"/>
                </a:moveTo>
                <a:lnTo>
                  <a:pt x="0" y="328"/>
                </a:lnTo>
                <a:moveTo>
                  <a:pt x="0" y="324"/>
                </a:moveTo>
                <a:lnTo>
                  <a:pt x="0" y="320"/>
                </a:lnTo>
                <a:moveTo>
                  <a:pt x="0" y="316"/>
                </a:moveTo>
                <a:lnTo>
                  <a:pt x="0" y="312"/>
                </a:lnTo>
                <a:moveTo>
                  <a:pt x="0" y="308"/>
                </a:moveTo>
                <a:lnTo>
                  <a:pt x="0" y="304"/>
                </a:lnTo>
                <a:moveTo>
                  <a:pt x="0" y="300"/>
                </a:moveTo>
                <a:lnTo>
                  <a:pt x="0" y="296"/>
                </a:lnTo>
                <a:moveTo>
                  <a:pt x="0" y="292"/>
                </a:moveTo>
                <a:lnTo>
                  <a:pt x="0" y="288"/>
                </a:lnTo>
                <a:moveTo>
                  <a:pt x="0" y="284"/>
                </a:moveTo>
                <a:lnTo>
                  <a:pt x="0" y="280"/>
                </a:lnTo>
                <a:moveTo>
                  <a:pt x="0" y="276"/>
                </a:moveTo>
                <a:lnTo>
                  <a:pt x="0" y="272"/>
                </a:lnTo>
                <a:moveTo>
                  <a:pt x="0" y="268"/>
                </a:moveTo>
                <a:lnTo>
                  <a:pt x="0" y="264"/>
                </a:lnTo>
                <a:moveTo>
                  <a:pt x="0" y="260"/>
                </a:moveTo>
                <a:lnTo>
                  <a:pt x="0" y="256"/>
                </a:lnTo>
                <a:moveTo>
                  <a:pt x="0" y="252"/>
                </a:moveTo>
                <a:lnTo>
                  <a:pt x="0" y="248"/>
                </a:lnTo>
                <a:moveTo>
                  <a:pt x="0" y="244"/>
                </a:moveTo>
                <a:lnTo>
                  <a:pt x="0" y="240"/>
                </a:lnTo>
                <a:moveTo>
                  <a:pt x="0" y="236"/>
                </a:moveTo>
                <a:lnTo>
                  <a:pt x="0" y="232"/>
                </a:lnTo>
                <a:moveTo>
                  <a:pt x="0" y="228"/>
                </a:moveTo>
                <a:lnTo>
                  <a:pt x="0" y="224"/>
                </a:lnTo>
                <a:moveTo>
                  <a:pt x="0" y="220"/>
                </a:moveTo>
                <a:lnTo>
                  <a:pt x="0" y="216"/>
                </a:lnTo>
                <a:moveTo>
                  <a:pt x="0" y="212"/>
                </a:moveTo>
                <a:lnTo>
                  <a:pt x="0" y="208"/>
                </a:lnTo>
                <a:moveTo>
                  <a:pt x="0" y="204"/>
                </a:moveTo>
                <a:lnTo>
                  <a:pt x="0" y="200"/>
                </a:lnTo>
                <a:moveTo>
                  <a:pt x="0" y="196"/>
                </a:moveTo>
                <a:lnTo>
                  <a:pt x="0" y="192"/>
                </a:lnTo>
                <a:moveTo>
                  <a:pt x="0" y="188"/>
                </a:moveTo>
                <a:lnTo>
                  <a:pt x="0" y="184"/>
                </a:lnTo>
                <a:moveTo>
                  <a:pt x="0" y="180"/>
                </a:moveTo>
                <a:lnTo>
                  <a:pt x="0" y="176"/>
                </a:lnTo>
                <a:moveTo>
                  <a:pt x="0" y="172"/>
                </a:moveTo>
                <a:lnTo>
                  <a:pt x="0" y="168"/>
                </a:lnTo>
                <a:moveTo>
                  <a:pt x="0" y="164"/>
                </a:moveTo>
                <a:lnTo>
                  <a:pt x="0" y="160"/>
                </a:lnTo>
                <a:moveTo>
                  <a:pt x="0" y="156"/>
                </a:moveTo>
                <a:lnTo>
                  <a:pt x="0" y="152"/>
                </a:lnTo>
                <a:moveTo>
                  <a:pt x="0" y="148"/>
                </a:moveTo>
                <a:lnTo>
                  <a:pt x="0" y="144"/>
                </a:lnTo>
                <a:moveTo>
                  <a:pt x="0" y="140"/>
                </a:moveTo>
                <a:lnTo>
                  <a:pt x="0" y="136"/>
                </a:lnTo>
                <a:moveTo>
                  <a:pt x="0" y="132"/>
                </a:moveTo>
                <a:lnTo>
                  <a:pt x="0" y="128"/>
                </a:lnTo>
                <a:moveTo>
                  <a:pt x="0" y="124"/>
                </a:moveTo>
                <a:lnTo>
                  <a:pt x="0" y="120"/>
                </a:lnTo>
                <a:moveTo>
                  <a:pt x="0" y="116"/>
                </a:moveTo>
                <a:lnTo>
                  <a:pt x="0" y="112"/>
                </a:lnTo>
                <a:moveTo>
                  <a:pt x="0" y="108"/>
                </a:moveTo>
                <a:lnTo>
                  <a:pt x="0" y="104"/>
                </a:lnTo>
                <a:moveTo>
                  <a:pt x="0" y="100"/>
                </a:moveTo>
                <a:lnTo>
                  <a:pt x="0" y="96"/>
                </a:lnTo>
                <a:moveTo>
                  <a:pt x="0" y="92"/>
                </a:moveTo>
                <a:lnTo>
                  <a:pt x="0" y="88"/>
                </a:lnTo>
                <a:moveTo>
                  <a:pt x="0" y="84"/>
                </a:moveTo>
                <a:lnTo>
                  <a:pt x="0" y="80"/>
                </a:lnTo>
                <a:moveTo>
                  <a:pt x="0" y="76"/>
                </a:moveTo>
                <a:lnTo>
                  <a:pt x="0" y="72"/>
                </a:lnTo>
                <a:moveTo>
                  <a:pt x="0" y="68"/>
                </a:moveTo>
                <a:lnTo>
                  <a:pt x="0" y="64"/>
                </a:lnTo>
                <a:moveTo>
                  <a:pt x="0" y="60"/>
                </a:moveTo>
                <a:lnTo>
                  <a:pt x="0" y="56"/>
                </a:lnTo>
                <a:moveTo>
                  <a:pt x="0" y="52"/>
                </a:moveTo>
                <a:lnTo>
                  <a:pt x="0" y="48"/>
                </a:lnTo>
                <a:moveTo>
                  <a:pt x="0" y="44"/>
                </a:moveTo>
                <a:lnTo>
                  <a:pt x="0" y="40"/>
                </a:lnTo>
                <a:moveTo>
                  <a:pt x="0" y="36"/>
                </a:moveTo>
                <a:lnTo>
                  <a:pt x="0" y="32"/>
                </a:lnTo>
                <a:moveTo>
                  <a:pt x="0" y="28"/>
                </a:moveTo>
                <a:lnTo>
                  <a:pt x="0" y="24"/>
                </a:lnTo>
                <a:moveTo>
                  <a:pt x="0" y="20"/>
                </a:moveTo>
                <a:lnTo>
                  <a:pt x="0" y="16"/>
                </a:lnTo>
                <a:moveTo>
                  <a:pt x="0" y="12"/>
                </a:moveTo>
                <a:lnTo>
                  <a:pt x="0" y="8"/>
                </a:lnTo>
                <a:moveTo>
                  <a:pt x="0" y="4"/>
                </a:moveTo>
              </a:path>
            </a:pathLst>
          </a:custGeom>
          <a:noFill/>
          <a:ln w="6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Freeform 62"/>
          <p:cNvSpPr>
            <a:spLocks noEditPoints="1"/>
          </p:cNvSpPr>
          <p:nvPr/>
        </p:nvSpPr>
        <p:spPr bwMode="auto">
          <a:xfrm>
            <a:off x="2419567" y="1580810"/>
            <a:ext cx="0" cy="2932817"/>
          </a:xfrm>
          <a:custGeom>
            <a:avLst/>
            <a:gdLst>
              <a:gd name="T0" fmla="*/ 428 h 432"/>
              <a:gd name="T1" fmla="*/ 420 h 432"/>
              <a:gd name="T2" fmla="*/ 412 h 432"/>
              <a:gd name="T3" fmla="*/ 404 h 432"/>
              <a:gd name="T4" fmla="*/ 396 h 432"/>
              <a:gd name="T5" fmla="*/ 388 h 432"/>
              <a:gd name="T6" fmla="*/ 380 h 432"/>
              <a:gd name="T7" fmla="*/ 372 h 432"/>
              <a:gd name="T8" fmla="*/ 364 h 432"/>
              <a:gd name="T9" fmla="*/ 356 h 432"/>
              <a:gd name="T10" fmla="*/ 348 h 432"/>
              <a:gd name="T11" fmla="*/ 340 h 432"/>
              <a:gd name="T12" fmla="*/ 332 h 432"/>
              <a:gd name="T13" fmla="*/ 324 h 432"/>
              <a:gd name="T14" fmla="*/ 316 h 432"/>
              <a:gd name="T15" fmla="*/ 308 h 432"/>
              <a:gd name="T16" fmla="*/ 300 h 432"/>
              <a:gd name="T17" fmla="*/ 292 h 432"/>
              <a:gd name="T18" fmla="*/ 284 h 432"/>
              <a:gd name="T19" fmla="*/ 276 h 432"/>
              <a:gd name="T20" fmla="*/ 268 h 432"/>
              <a:gd name="T21" fmla="*/ 260 h 432"/>
              <a:gd name="T22" fmla="*/ 252 h 432"/>
              <a:gd name="T23" fmla="*/ 244 h 432"/>
              <a:gd name="T24" fmla="*/ 236 h 432"/>
              <a:gd name="T25" fmla="*/ 228 h 432"/>
              <a:gd name="T26" fmla="*/ 220 h 432"/>
              <a:gd name="T27" fmla="*/ 212 h 432"/>
              <a:gd name="T28" fmla="*/ 204 h 432"/>
              <a:gd name="T29" fmla="*/ 196 h 432"/>
              <a:gd name="T30" fmla="*/ 188 h 432"/>
              <a:gd name="T31" fmla="*/ 180 h 432"/>
              <a:gd name="T32" fmla="*/ 172 h 432"/>
              <a:gd name="T33" fmla="*/ 164 h 432"/>
              <a:gd name="T34" fmla="*/ 156 h 432"/>
              <a:gd name="T35" fmla="*/ 148 h 432"/>
              <a:gd name="T36" fmla="*/ 140 h 432"/>
              <a:gd name="T37" fmla="*/ 132 h 432"/>
              <a:gd name="T38" fmla="*/ 124 h 432"/>
              <a:gd name="T39" fmla="*/ 116 h 432"/>
              <a:gd name="T40" fmla="*/ 108 h 432"/>
              <a:gd name="T41" fmla="*/ 100 h 432"/>
              <a:gd name="T42" fmla="*/ 92 h 432"/>
              <a:gd name="T43" fmla="*/ 84 h 432"/>
              <a:gd name="T44" fmla="*/ 76 h 432"/>
              <a:gd name="T45" fmla="*/ 68 h 432"/>
              <a:gd name="T46" fmla="*/ 60 h 432"/>
              <a:gd name="T47" fmla="*/ 52 h 432"/>
              <a:gd name="T48" fmla="*/ 44 h 432"/>
              <a:gd name="T49" fmla="*/ 36 h 432"/>
              <a:gd name="T50" fmla="*/ 28 h 432"/>
              <a:gd name="T51" fmla="*/ 20 h 432"/>
              <a:gd name="T52" fmla="*/ 12 h 432"/>
              <a:gd name="T53" fmla="*/ 4 h 43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  <a:cxn ang="0">
                <a:pos x="0" y="T10"/>
              </a:cxn>
              <a:cxn ang="0">
                <a:pos x="0" y="T11"/>
              </a:cxn>
              <a:cxn ang="0">
                <a:pos x="0" y="T12"/>
              </a:cxn>
              <a:cxn ang="0">
                <a:pos x="0" y="T13"/>
              </a:cxn>
              <a:cxn ang="0">
                <a:pos x="0" y="T14"/>
              </a:cxn>
              <a:cxn ang="0">
                <a:pos x="0" y="T15"/>
              </a:cxn>
              <a:cxn ang="0">
                <a:pos x="0" y="T16"/>
              </a:cxn>
              <a:cxn ang="0">
                <a:pos x="0" y="T17"/>
              </a:cxn>
              <a:cxn ang="0">
                <a:pos x="0" y="T18"/>
              </a:cxn>
              <a:cxn ang="0">
                <a:pos x="0" y="T19"/>
              </a:cxn>
              <a:cxn ang="0">
                <a:pos x="0" y="T20"/>
              </a:cxn>
              <a:cxn ang="0">
                <a:pos x="0" y="T21"/>
              </a:cxn>
              <a:cxn ang="0">
                <a:pos x="0" y="T22"/>
              </a:cxn>
              <a:cxn ang="0">
                <a:pos x="0" y="T23"/>
              </a:cxn>
              <a:cxn ang="0">
                <a:pos x="0" y="T24"/>
              </a:cxn>
              <a:cxn ang="0">
                <a:pos x="0" y="T25"/>
              </a:cxn>
              <a:cxn ang="0">
                <a:pos x="0" y="T26"/>
              </a:cxn>
              <a:cxn ang="0">
                <a:pos x="0" y="T27"/>
              </a:cxn>
              <a:cxn ang="0">
                <a:pos x="0" y="T28"/>
              </a:cxn>
              <a:cxn ang="0">
                <a:pos x="0" y="T29"/>
              </a:cxn>
              <a:cxn ang="0">
                <a:pos x="0" y="T30"/>
              </a:cxn>
              <a:cxn ang="0">
                <a:pos x="0" y="T31"/>
              </a:cxn>
              <a:cxn ang="0">
                <a:pos x="0" y="T32"/>
              </a:cxn>
              <a:cxn ang="0">
                <a:pos x="0" y="T33"/>
              </a:cxn>
              <a:cxn ang="0">
                <a:pos x="0" y="T34"/>
              </a:cxn>
              <a:cxn ang="0">
                <a:pos x="0" y="T35"/>
              </a:cxn>
              <a:cxn ang="0">
                <a:pos x="0" y="T36"/>
              </a:cxn>
              <a:cxn ang="0">
                <a:pos x="0" y="T37"/>
              </a:cxn>
              <a:cxn ang="0">
                <a:pos x="0" y="T38"/>
              </a:cxn>
              <a:cxn ang="0">
                <a:pos x="0" y="T39"/>
              </a:cxn>
              <a:cxn ang="0">
                <a:pos x="0" y="T40"/>
              </a:cxn>
              <a:cxn ang="0">
                <a:pos x="0" y="T41"/>
              </a:cxn>
              <a:cxn ang="0">
                <a:pos x="0" y="T42"/>
              </a:cxn>
              <a:cxn ang="0">
                <a:pos x="0" y="T43"/>
              </a:cxn>
              <a:cxn ang="0">
                <a:pos x="0" y="T44"/>
              </a:cxn>
              <a:cxn ang="0">
                <a:pos x="0" y="T45"/>
              </a:cxn>
              <a:cxn ang="0">
                <a:pos x="0" y="T46"/>
              </a:cxn>
              <a:cxn ang="0">
                <a:pos x="0" y="T47"/>
              </a:cxn>
              <a:cxn ang="0">
                <a:pos x="0" y="T48"/>
              </a:cxn>
              <a:cxn ang="0">
                <a:pos x="0" y="T49"/>
              </a:cxn>
              <a:cxn ang="0">
                <a:pos x="0" y="T50"/>
              </a:cxn>
              <a:cxn ang="0">
                <a:pos x="0" y="T51"/>
              </a:cxn>
              <a:cxn ang="0">
                <a:pos x="0" y="T52"/>
              </a:cxn>
              <a:cxn ang="0">
                <a:pos x="0" y="T53"/>
              </a:cxn>
            </a:cxnLst>
            <a:rect l="0" t="0" r="r" b="b"/>
            <a:pathLst>
              <a:path h="432">
                <a:moveTo>
                  <a:pt x="0" y="428"/>
                </a:moveTo>
                <a:lnTo>
                  <a:pt x="0" y="424"/>
                </a:lnTo>
                <a:moveTo>
                  <a:pt x="0" y="420"/>
                </a:moveTo>
                <a:lnTo>
                  <a:pt x="0" y="416"/>
                </a:lnTo>
                <a:moveTo>
                  <a:pt x="0" y="412"/>
                </a:moveTo>
                <a:lnTo>
                  <a:pt x="0" y="408"/>
                </a:lnTo>
                <a:moveTo>
                  <a:pt x="0" y="404"/>
                </a:moveTo>
                <a:lnTo>
                  <a:pt x="0" y="400"/>
                </a:lnTo>
                <a:moveTo>
                  <a:pt x="0" y="396"/>
                </a:moveTo>
                <a:lnTo>
                  <a:pt x="0" y="392"/>
                </a:lnTo>
                <a:moveTo>
                  <a:pt x="0" y="388"/>
                </a:moveTo>
                <a:lnTo>
                  <a:pt x="0" y="384"/>
                </a:lnTo>
                <a:moveTo>
                  <a:pt x="0" y="380"/>
                </a:moveTo>
                <a:lnTo>
                  <a:pt x="0" y="376"/>
                </a:lnTo>
                <a:moveTo>
                  <a:pt x="0" y="372"/>
                </a:moveTo>
                <a:lnTo>
                  <a:pt x="0" y="368"/>
                </a:lnTo>
                <a:moveTo>
                  <a:pt x="0" y="364"/>
                </a:moveTo>
                <a:lnTo>
                  <a:pt x="0" y="360"/>
                </a:lnTo>
                <a:moveTo>
                  <a:pt x="0" y="356"/>
                </a:moveTo>
                <a:lnTo>
                  <a:pt x="0" y="352"/>
                </a:lnTo>
                <a:moveTo>
                  <a:pt x="0" y="348"/>
                </a:moveTo>
                <a:lnTo>
                  <a:pt x="0" y="344"/>
                </a:lnTo>
                <a:moveTo>
                  <a:pt x="0" y="340"/>
                </a:moveTo>
                <a:lnTo>
                  <a:pt x="0" y="336"/>
                </a:lnTo>
                <a:moveTo>
                  <a:pt x="0" y="332"/>
                </a:moveTo>
                <a:lnTo>
                  <a:pt x="0" y="328"/>
                </a:lnTo>
                <a:moveTo>
                  <a:pt x="0" y="324"/>
                </a:moveTo>
                <a:lnTo>
                  <a:pt x="0" y="320"/>
                </a:lnTo>
                <a:moveTo>
                  <a:pt x="0" y="316"/>
                </a:moveTo>
                <a:lnTo>
                  <a:pt x="0" y="312"/>
                </a:lnTo>
                <a:moveTo>
                  <a:pt x="0" y="308"/>
                </a:moveTo>
                <a:lnTo>
                  <a:pt x="0" y="304"/>
                </a:lnTo>
                <a:moveTo>
                  <a:pt x="0" y="300"/>
                </a:moveTo>
                <a:lnTo>
                  <a:pt x="0" y="296"/>
                </a:lnTo>
                <a:moveTo>
                  <a:pt x="0" y="292"/>
                </a:moveTo>
                <a:lnTo>
                  <a:pt x="0" y="288"/>
                </a:lnTo>
                <a:moveTo>
                  <a:pt x="0" y="284"/>
                </a:moveTo>
                <a:lnTo>
                  <a:pt x="0" y="280"/>
                </a:lnTo>
                <a:moveTo>
                  <a:pt x="0" y="276"/>
                </a:moveTo>
                <a:lnTo>
                  <a:pt x="0" y="272"/>
                </a:lnTo>
                <a:moveTo>
                  <a:pt x="0" y="268"/>
                </a:moveTo>
                <a:lnTo>
                  <a:pt x="0" y="264"/>
                </a:lnTo>
                <a:moveTo>
                  <a:pt x="0" y="260"/>
                </a:moveTo>
                <a:lnTo>
                  <a:pt x="0" y="256"/>
                </a:lnTo>
                <a:moveTo>
                  <a:pt x="0" y="252"/>
                </a:moveTo>
                <a:lnTo>
                  <a:pt x="0" y="248"/>
                </a:lnTo>
                <a:moveTo>
                  <a:pt x="0" y="244"/>
                </a:moveTo>
                <a:lnTo>
                  <a:pt x="0" y="240"/>
                </a:lnTo>
                <a:moveTo>
                  <a:pt x="0" y="236"/>
                </a:moveTo>
                <a:lnTo>
                  <a:pt x="0" y="232"/>
                </a:lnTo>
                <a:moveTo>
                  <a:pt x="0" y="228"/>
                </a:moveTo>
                <a:lnTo>
                  <a:pt x="0" y="224"/>
                </a:lnTo>
                <a:moveTo>
                  <a:pt x="0" y="220"/>
                </a:moveTo>
                <a:lnTo>
                  <a:pt x="0" y="216"/>
                </a:lnTo>
                <a:moveTo>
                  <a:pt x="0" y="212"/>
                </a:moveTo>
                <a:lnTo>
                  <a:pt x="0" y="208"/>
                </a:lnTo>
                <a:moveTo>
                  <a:pt x="0" y="204"/>
                </a:moveTo>
                <a:lnTo>
                  <a:pt x="0" y="200"/>
                </a:lnTo>
                <a:moveTo>
                  <a:pt x="0" y="196"/>
                </a:moveTo>
                <a:lnTo>
                  <a:pt x="0" y="192"/>
                </a:lnTo>
                <a:moveTo>
                  <a:pt x="0" y="188"/>
                </a:moveTo>
                <a:lnTo>
                  <a:pt x="0" y="184"/>
                </a:lnTo>
                <a:moveTo>
                  <a:pt x="0" y="180"/>
                </a:moveTo>
                <a:lnTo>
                  <a:pt x="0" y="176"/>
                </a:lnTo>
                <a:moveTo>
                  <a:pt x="0" y="172"/>
                </a:moveTo>
                <a:lnTo>
                  <a:pt x="0" y="168"/>
                </a:lnTo>
                <a:moveTo>
                  <a:pt x="0" y="164"/>
                </a:moveTo>
                <a:lnTo>
                  <a:pt x="0" y="160"/>
                </a:lnTo>
                <a:moveTo>
                  <a:pt x="0" y="156"/>
                </a:moveTo>
                <a:lnTo>
                  <a:pt x="0" y="152"/>
                </a:lnTo>
                <a:moveTo>
                  <a:pt x="0" y="148"/>
                </a:moveTo>
                <a:lnTo>
                  <a:pt x="0" y="144"/>
                </a:lnTo>
                <a:moveTo>
                  <a:pt x="0" y="140"/>
                </a:moveTo>
                <a:lnTo>
                  <a:pt x="0" y="136"/>
                </a:lnTo>
                <a:moveTo>
                  <a:pt x="0" y="132"/>
                </a:moveTo>
                <a:lnTo>
                  <a:pt x="0" y="128"/>
                </a:lnTo>
                <a:moveTo>
                  <a:pt x="0" y="124"/>
                </a:moveTo>
                <a:lnTo>
                  <a:pt x="0" y="120"/>
                </a:lnTo>
                <a:moveTo>
                  <a:pt x="0" y="116"/>
                </a:moveTo>
                <a:lnTo>
                  <a:pt x="0" y="112"/>
                </a:lnTo>
                <a:moveTo>
                  <a:pt x="0" y="108"/>
                </a:moveTo>
                <a:lnTo>
                  <a:pt x="0" y="104"/>
                </a:lnTo>
                <a:moveTo>
                  <a:pt x="0" y="100"/>
                </a:moveTo>
                <a:lnTo>
                  <a:pt x="0" y="96"/>
                </a:lnTo>
                <a:moveTo>
                  <a:pt x="0" y="92"/>
                </a:moveTo>
                <a:lnTo>
                  <a:pt x="0" y="88"/>
                </a:lnTo>
                <a:moveTo>
                  <a:pt x="0" y="84"/>
                </a:moveTo>
                <a:lnTo>
                  <a:pt x="0" y="80"/>
                </a:lnTo>
                <a:moveTo>
                  <a:pt x="0" y="76"/>
                </a:moveTo>
                <a:lnTo>
                  <a:pt x="0" y="72"/>
                </a:lnTo>
                <a:moveTo>
                  <a:pt x="0" y="68"/>
                </a:moveTo>
                <a:lnTo>
                  <a:pt x="0" y="64"/>
                </a:lnTo>
                <a:moveTo>
                  <a:pt x="0" y="60"/>
                </a:moveTo>
                <a:lnTo>
                  <a:pt x="0" y="56"/>
                </a:lnTo>
                <a:moveTo>
                  <a:pt x="0" y="52"/>
                </a:moveTo>
                <a:lnTo>
                  <a:pt x="0" y="48"/>
                </a:lnTo>
                <a:moveTo>
                  <a:pt x="0" y="44"/>
                </a:moveTo>
                <a:lnTo>
                  <a:pt x="0" y="40"/>
                </a:lnTo>
                <a:moveTo>
                  <a:pt x="0" y="36"/>
                </a:moveTo>
                <a:lnTo>
                  <a:pt x="0" y="32"/>
                </a:lnTo>
                <a:moveTo>
                  <a:pt x="0" y="28"/>
                </a:moveTo>
                <a:lnTo>
                  <a:pt x="0" y="24"/>
                </a:lnTo>
                <a:moveTo>
                  <a:pt x="0" y="20"/>
                </a:moveTo>
                <a:lnTo>
                  <a:pt x="0" y="16"/>
                </a:lnTo>
                <a:moveTo>
                  <a:pt x="0" y="12"/>
                </a:moveTo>
                <a:lnTo>
                  <a:pt x="0" y="8"/>
                </a:lnTo>
                <a:moveTo>
                  <a:pt x="0" y="4"/>
                </a:moveTo>
              </a:path>
            </a:pathLst>
          </a:custGeom>
          <a:noFill/>
          <a:ln w="6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Freeform 54"/>
          <p:cNvSpPr>
            <a:spLocks noEditPoints="1"/>
          </p:cNvSpPr>
          <p:nvPr/>
        </p:nvSpPr>
        <p:spPr bwMode="auto">
          <a:xfrm>
            <a:off x="4372516" y="1580810"/>
            <a:ext cx="0" cy="2905662"/>
          </a:xfrm>
          <a:custGeom>
            <a:avLst/>
            <a:gdLst>
              <a:gd name="T0" fmla="*/ 428 h 428"/>
              <a:gd name="T1" fmla="*/ 420 h 428"/>
              <a:gd name="T2" fmla="*/ 412 h 428"/>
              <a:gd name="T3" fmla="*/ 404 h 428"/>
              <a:gd name="T4" fmla="*/ 396 h 428"/>
              <a:gd name="T5" fmla="*/ 388 h 428"/>
              <a:gd name="T6" fmla="*/ 380 h 428"/>
              <a:gd name="T7" fmla="*/ 372 h 428"/>
              <a:gd name="T8" fmla="*/ 364 h 428"/>
              <a:gd name="T9" fmla="*/ 356 h 428"/>
              <a:gd name="T10" fmla="*/ 348 h 428"/>
              <a:gd name="T11" fmla="*/ 340 h 428"/>
              <a:gd name="T12" fmla="*/ 332 h 428"/>
              <a:gd name="T13" fmla="*/ 324 h 428"/>
              <a:gd name="T14" fmla="*/ 316 h 428"/>
              <a:gd name="T15" fmla="*/ 308 h 428"/>
              <a:gd name="T16" fmla="*/ 300 h 428"/>
              <a:gd name="T17" fmla="*/ 292 h 428"/>
              <a:gd name="T18" fmla="*/ 284 h 428"/>
              <a:gd name="T19" fmla="*/ 276 h 428"/>
              <a:gd name="T20" fmla="*/ 268 h 428"/>
              <a:gd name="T21" fmla="*/ 260 h 428"/>
              <a:gd name="T22" fmla="*/ 252 h 428"/>
              <a:gd name="T23" fmla="*/ 244 h 428"/>
              <a:gd name="T24" fmla="*/ 236 h 428"/>
              <a:gd name="T25" fmla="*/ 228 h 428"/>
              <a:gd name="T26" fmla="*/ 220 h 428"/>
              <a:gd name="T27" fmla="*/ 212 h 428"/>
              <a:gd name="T28" fmla="*/ 204 h 428"/>
              <a:gd name="T29" fmla="*/ 196 h 428"/>
              <a:gd name="T30" fmla="*/ 188 h 428"/>
              <a:gd name="T31" fmla="*/ 180 h 428"/>
              <a:gd name="T32" fmla="*/ 172 h 428"/>
              <a:gd name="T33" fmla="*/ 164 h 428"/>
              <a:gd name="T34" fmla="*/ 156 h 428"/>
              <a:gd name="T35" fmla="*/ 148 h 428"/>
              <a:gd name="T36" fmla="*/ 140 h 428"/>
              <a:gd name="T37" fmla="*/ 132 h 428"/>
              <a:gd name="T38" fmla="*/ 124 h 428"/>
              <a:gd name="T39" fmla="*/ 116 h 428"/>
              <a:gd name="T40" fmla="*/ 108 h 428"/>
              <a:gd name="T41" fmla="*/ 100 h 428"/>
              <a:gd name="T42" fmla="*/ 92 h 428"/>
              <a:gd name="T43" fmla="*/ 84 h 428"/>
              <a:gd name="T44" fmla="*/ 76 h 428"/>
              <a:gd name="T45" fmla="*/ 68 h 428"/>
              <a:gd name="T46" fmla="*/ 60 h 428"/>
              <a:gd name="T47" fmla="*/ 52 h 428"/>
              <a:gd name="T48" fmla="*/ 44 h 428"/>
              <a:gd name="T49" fmla="*/ 36 h 428"/>
              <a:gd name="T50" fmla="*/ 28 h 428"/>
              <a:gd name="T51" fmla="*/ 20 h 428"/>
              <a:gd name="T52" fmla="*/ 12 h 428"/>
              <a:gd name="T53" fmla="*/ 4 h 428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  <a:cxn ang="0">
                <a:pos x="0" y="T10"/>
              </a:cxn>
              <a:cxn ang="0">
                <a:pos x="0" y="T11"/>
              </a:cxn>
              <a:cxn ang="0">
                <a:pos x="0" y="T12"/>
              </a:cxn>
              <a:cxn ang="0">
                <a:pos x="0" y="T13"/>
              </a:cxn>
              <a:cxn ang="0">
                <a:pos x="0" y="T14"/>
              </a:cxn>
              <a:cxn ang="0">
                <a:pos x="0" y="T15"/>
              </a:cxn>
              <a:cxn ang="0">
                <a:pos x="0" y="T16"/>
              </a:cxn>
              <a:cxn ang="0">
                <a:pos x="0" y="T17"/>
              </a:cxn>
              <a:cxn ang="0">
                <a:pos x="0" y="T18"/>
              </a:cxn>
              <a:cxn ang="0">
                <a:pos x="0" y="T19"/>
              </a:cxn>
              <a:cxn ang="0">
                <a:pos x="0" y="T20"/>
              </a:cxn>
              <a:cxn ang="0">
                <a:pos x="0" y="T21"/>
              </a:cxn>
              <a:cxn ang="0">
                <a:pos x="0" y="T22"/>
              </a:cxn>
              <a:cxn ang="0">
                <a:pos x="0" y="T23"/>
              </a:cxn>
              <a:cxn ang="0">
                <a:pos x="0" y="T24"/>
              </a:cxn>
              <a:cxn ang="0">
                <a:pos x="0" y="T25"/>
              </a:cxn>
              <a:cxn ang="0">
                <a:pos x="0" y="T26"/>
              </a:cxn>
              <a:cxn ang="0">
                <a:pos x="0" y="T27"/>
              </a:cxn>
              <a:cxn ang="0">
                <a:pos x="0" y="T28"/>
              </a:cxn>
              <a:cxn ang="0">
                <a:pos x="0" y="T29"/>
              </a:cxn>
              <a:cxn ang="0">
                <a:pos x="0" y="T30"/>
              </a:cxn>
              <a:cxn ang="0">
                <a:pos x="0" y="T31"/>
              </a:cxn>
              <a:cxn ang="0">
                <a:pos x="0" y="T32"/>
              </a:cxn>
              <a:cxn ang="0">
                <a:pos x="0" y="T33"/>
              </a:cxn>
              <a:cxn ang="0">
                <a:pos x="0" y="T34"/>
              </a:cxn>
              <a:cxn ang="0">
                <a:pos x="0" y="T35"/>
              </a:cxn>
              <a:cxn ang="0">
                <a:pos x="0" y="T36"/>
              </a:cxn>
              <a:cxn ang="0">
                <a:pos x="0" y="T37"/>
              </a:cxn>
              <a:cxn ang="0">
                <a:pos x="0" y="T38"/>
              </a:cxn>
              <a:cxn ang="0">
                <a:pos x="0" y="T39"/>
              </a:cxn>
              <a:cxn ang="0">
                <a:pos x="0" y="T40"/>
              </a:cxn>
              <a:cxn ang="0">
                <a:pos x="0" y="T41"/>
              </a:cxn>
              <a:cxn ang="0">
                <a:pos x="0" y="T42"/>
              </a:cxn>
              <a:cxn ang="0">
                <a:pos x="0" y="T43"/>
              </a:cxn>
              <a:cxn ang="0">
                <a:pos x="0" y="T44"/>
              </a:cxn>
              <a:cxn ang="0">
                <a:pos x="0" y="T45"/>
              </a:cxn>
              <a:cxn ang="0">
                <a:pos x="0" y="T46"/>
              </a:cxn>
              <a:cxn ang="0">
                <a:pos x="0" y="T47"/>
              </a:cxn>
              <a:cxn ang="0">
                <a:pos x="0" y="T48"/>
              </a:cxn>
              <a:cxn ang="0">
                <a:pos x="0" y="T49"/>
              </a:cxn>
              <a:cxn ang="0">
                <a:pos x="0" y="T50"/>
              </a:cxn>
              <a:cxn ang="0">
                <a:pos x="0" y="T51"/>
              </a:cxn>
              <a:cxn ang="0">
                <a:pos x="0" y="T52"/>
              </a:cxn>
              <a:cxn ang="0">
                <a:pos x="0" y="T53"/>
              </a:cxn>
            </a:cxnLst>
            <a:rect l="0" t="0" r="r" b="b"/>
            <a:pathLst>
              <a:path h="428">
                <a:moveTo>
                  <a:pt x="0" y="420"/>
                </a:moveTo>
                <a:lnTo>
                  <a:pt x="0" y="412"/>
                </a:lnTo>
                <a:moveTo>
                  <a:pt x="0" y="404"/>
                </a:moveTo>
                <a:lnTo>
                  <a:pt x="0" y="396"/>
                </a:lnTo>
                <a:moveTo>
                  <a:pt x="0" y="388"/>
                </a:moveTo>
                <a:lnTo>
                  <a:pt x="0" y="380"/>
                </a:lnTo>
                <a:moveTo>
                  <a:pt x="0" y="372"/>
                </a:moveTo>
                <a:lnTo>
                  <a:pt x="0" y="364"/>
                </a:lnTo>
                <a:moveTo>
                  <a:pt x="0" y="356"/>
                </a:moveTo>
                <a:lnTo>
                  <a:pt x="0" y="348"/>
                </a:lnTo>
                <a:moveTo>
                  <a:pt x="0" y="340"/>
                </a:moveTo>
                <a:lnTo>
                  <a:pt x="0" y="332"/>
                </a:lnTo>
                <a:moveTo>
                  <a:pt x="0" y="324"/>
                </a:moveTo>
                <a:lnTo>
                  <a:pt x="0" y="316"/>
                </a:lnTo>
                <a:moveTo>
                  <a:pt x="0" y="308"/>
                </a:moveTo>
                <a:lnTo>
                  <a:pt x="0" y="300"/>
                </a:lnTo>
                <a:moveTo>
                  <a:pt x="0" y="292"/>
                </a:moveTo>
                <a:lnTo>
                  <a:pt x="0" y="284"/>
                </a:lnTo>
                <a:moveTo>
                  <a:pt x="0" y="276"/>
                </a:moveTo>
                <a:lnTo>
                  <a:pt x="0" y="268"/>
                </a:lnTo>
                <a:moveTo>
                  <a:pt x="0" y="260"/>
                </a:moveTo>
                <a:lnTo>
                  <a:pt x="0" y="252"/>
                </a:lnTo>
                <a:moveTo>
                  <a:pt x="0" y="244"/>
                </a:moveTo>
                <a:lnTo>
                  <a:pt x="0" y="236"/>
                </a:lnTo>
                <a:moveTo>
                  <a:pt x="0" y="228"/>
                </a:moveTo>
                <a:lnTo>
                  <a:pt x="0" y="220"/>
                </a:lnTo>
                <a:moveTo>
                  <a:pt x="0" y="212"/>
                </a:moveTo>
                <a:lnTo>
                  <a:pt x="0" y="204"/>
                </a:lnTo>
                <a:moveTo>
                  <a:pt x="0" y="196"/>
                </a:moveTo>
                <a:lnTo>
                  <a:pt x="0" y="188"/>
                </a:lnTo>
                <a:moveTo>
                  <a:pt x="0" y="180"/>
                </a:moveTo>
                <a:lnTo>
                  <a:pt x="0" y="172"/>
                </a:lnTo>
                <a:moveTo>
                  <a:pt x="0" y="164"/>
                </a:moveTo>
                <a:lnTo>
                  <a:pt x="0" y="156"/>
                </a:lnTo>
                <a:moveTo>
                  <a:pt x="0" y="148"/>
                </a:moveTo>
                <a:lnTo>
                  <a:pt x="0" y="140"/>
                </a:lnTo>
                <a:moveTo>
                  <a:pt x="0" y="132"/>
                </a:moveTo>
                <a:lnTo>
                  <a:pt x="0" y="124"/>
                </a:lnTo>
                <a:moveTo>
                  <a:pt x="0" y="116"/>
                </a:moveTo>
                <a:lnTo>
                  <a:pt x="0" y="108"/>
                </a:lnTo>
                <a:moveTo>
                  <a:pt x="0" y="100"/>
                </a:moveTo>
                <a:lnTo>
                  <a:pt x="0" y="92"/>
                </a:lnTo>
                <a:moveTo>
                  <a:pt x="0" y="84"/>
                </a:moveTo>
                <a:lnTo>
                  <a:pt x="0" y="76"/>
                </a:lnTo>
                <a:moveTo>
                  <a:pt x="0" y="68"/>
                </a:moveTo>
                <a:lnTo>
                  <a:pt x="0" y="60"/>
                </a:lnTo>
                <a:moveTo>
                  <a:pt x="0" y="52"/>
                </a:moveTo>
                <a:lnTo>
                  <a:pt x="0" y="44"/>
                </a:lnTo>
                <a:moveTo>
                  <a:pt x="0" y="36"/>
                </a:moveTo>
                <a:lnTo>
                  <a:pt x="0" y="28"/>
                </a:lnTo>
                <a:moveTo>
                  <a:pt x="0" y="20"/>
                </a:moveTo>
                <a:lnTo>
                  <a:pt x="0" y="12"/>
                </a:lnTo>
                <a:moveTo>
                  <a:pt x="0" y="4"/>
                </a:moveTo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Rectangle 59"/>
          <p:cNvSpPr>
            <a:spLocks noChangeArrowheads="1"/>
          </p:cNvSpPr>
          <p:nvPr/>
        </p:nvSpPr>
        <p:spPr bwMode="auto">
          <a:xfrm>
            <a:off x="3833185" y="1614755"/>
            <a:ext cx="47929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fi-FI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Mod</a:t>
            </a:r>
            <a:r>
              <a:rPr lang="fi-FI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i-FI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ectangle 65"/>
          <p:cNvSpPr>
            <a:spLocks noChangeArrowheads="1"/>
          </p:cNvSpPr>
          <p:nvPr/>
        </p:nvSpPr>
        <p:spPr bwMode="auto">
          <a:xfrm>
            <a:off x="2568348" y="1614098"/>
            <a:ext cx="38632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fi-FI" sz="1600" b="1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Bad</a:t>
            </a:r>
            <a:endParaRPr lang="fi-FI" sz="1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ectangle 66"/>
          <p:cNvSpPr>
            <a:spLocks noChangeArrowheads="1"/>
          </p:cNvSpPr>
          <p:nvPr/>
        </p:nvSpPr>
        <p:spPr bwMode="auto">
          <a:xfrm>
            <a:off x="3170022" y="1614098"/>
            <a:ext cx="4664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fi-FI" sz="1600" b="1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Poor</a:t>
            </a:r>
            <a:endParaRPr lang="fi-FI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Otsikko 71"/>
          <p:cNvSpPr>
            <a:spLocks noGrp="1"/>
          </p:cNvSpPr>
          <p:nvPr>
            <p:ph type="title"/>
          </p:nvPr>
        </p:nvSpPr>
        <p:spPr>
          <a:xfrm>
            <a:off x="198120" y="99029"/>
            <a:ext cx="8923020" cy="787401"/>
          </a:xfrm>
        </p:spPr>
        <p:txBody>
          <a:bodyPr/>
          <a:lstStyle/>
          <a:p>
            <a:r>
              <a:rPr lang="fi-FI" dirty="0" err="1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fi-FI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i-FI" dirty="0" err="1">
                <a:solidFill>
                  <a:schemeClr val="accent2">
                    <a:lumMod val="75000"/>
                  </a:schemeClr>
                </a:solidFill>
              </a:rPr>
              <a:t>importance</a:t>
            </a:r>
            <a:r>
              <a:rPr lang="fi-FI" dirty="0">
                <a:solidFill>
                  <a:schemeClr val="accent2">
                    <a:lumMod val="75000"/>
                  </a:schemeClr>
                </a:solidFill>
              </a:rPr>
              <a:t> of </a:t>
            </a:r>
            <a:r>
              <a:rPr lang="fi-FI" dirty="0" err="1">
                <a:solidFill>
                  <a:schemeClr val="accent2">
                    <a:lumMod val="75000"/>
                  </a:schemeClr>
                </a:solidFill>
              </a:rPr>
              <a:t>reference</a:t>
            </a:r>
            <a:r>
              <a:rPr lang="fi-FI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i-FI" dirty="0" err="1">
                <a:solidFill>
                  <a:schemeClr val="accent2">
                    <a:lumMod val="75000"/>
                  </a:schemeClr>
                </a:solidFill>
              </a:rPr>
              <a:t>variation</a:t>
            </a:r>
            <a:r>
              <a:rPr lang="fi-FI" dirty="0">
                <a:solidFill>
                  <a:schemeClr val="accent2">
                    <a:lumMod val="75000"/>
                  </a:schemeClr>
                </a:solidFill>
              </a:rPr>
              <a:t> on </a:t>
            </a:r>
            <a:r>
              <a:rPr lang="fi-FI" dirty="0" err="1">
                <a:solidFill>
                  <a:schemeClr val="accent2">
                    <a:lumMod val="75000"/>
                  </a:schemeClr>
                </a:solidFill>
              </a:rPr>
              <a:t>classification</a:t>
            </a:r>
            <a:r>
              <a:rPr lang="fi-FI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i-FI" dirty="0" err="1">
                <a:solidFill>
                  <a:schemeClr val="accent2">
                    <a:lumMod val="75000"/>
                  </a:schemeClr>
                </a:solidFill>
              </a:rPr>
              <a:t>system</a:t>
            </a:r>
            <a:r>
              <a:rPr lang="fi-FI" dirty="0">
                <a:solidFill>
                  <a:schemeClr val="accent2">
                    <a:lumMod val="75000"/>
                  </a:schemeClr>
                </a:solidFill>
              </a:rPr>
              <a:t> and </a:t>
            </a:r>
            <a:r>
              <a:rPr lang="fi-FI" dirty="0" err="1">
                <a:solidFill>
                  <a:schemeClr val="accent2">
                    <a:lumMod val="75000"/>
                  </a:schemeClr>
                </a:solidFill>
              </a:rPr>
              <a:t>assessment</a:t>
            </a:r>
            <a:r>
              <a:rPr lang="fi-FI" dirty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177781" y="1538212"/>
            <a:ext cx="1805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WFD </a:t>
            </a:r>
            <a:r>
              <a:rPr lang="fi-FI" b="1" dirty="0" err="1"/>
              <a:t>Classes</a:t>
            </a:r>
            <a:r>
              <a:rPr lang="fi-FI" b="1" dirty="0"/>
              <a:t>:</a:t>
            </a:r>
          </a:p>
        </p:txBody>
      </p:sp>
      <p:sp>
        <p:nvSpPr>
          <p:cNvPr id="70" name="Tekstiruutu 69">
            <a:extLst>
              <a:ext uri="{FF2B5EF4-FFF2-40B4-BE49-F238E27FC236}">
                <a16:creationId xmlns:a16="http://schemas.microsoft.com/office/drawing/2014/main" id="{1F38D74D-14D7-4933-B655-14877659A1A5}"/>
              </a:ext>
            </a:extLst>
          </p:cNvPr>
          <p:cNvSpPr txBox="1"/>
          <p:nvPr/>
        </p:nvSpPr>
        <p:spPr>
          <a:xfrm>
            <a:off x="158294" y="990552"/>
            <a:ext cx="1805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WFD </a:t>
            </a:r>
            <a:r>
              <a:rPr lang="fi-FI" b="1" dirty="0" err="1"/>
              <a:t>Goals</a:t>
            </a:r>
            <a:r>
              <a:rPr lang="fi-FI" b="1" dirty="0"/>
              <a:t>:</a:t>
            </a:r>
          </a:p>
        </p:txBody>
      </p:sp>
      <p:sp>
        <p:nvSpPr>
          <p:cNvPr id="71" name="Text Box 14">
            <a:extLst>
              <a:ext uri="{FF2B5EF4-FFF2-40B4-BE49-F238E27FC236}">
                <a16:creationId xmlns:a16="http://schemas.microsoft.com/office/drawing/2014/main" id="{2BB86D8A-7455-4AC3-9EEA-3B8633CA5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5470" y="4814491"/>
            <a:ext cx="341285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85725" algn="ctr" fontAlgn="auto">
              <a:spcBef>
                <a:spcPts val="0"/>
              </a:spcBef>
              <a:spcAft>
                <a:spcPts val="0"/>
              </a:spcAft>
            </a:pPr>
            <a:r>
              <a:rPr lang="fi-FI" sz="1600" b="1" dirty="0" err="1">
                <a:solidFill>
                  <a:prstClr val="black"/>
                </a:solidFill>
                <a:latin typeface="Calibri"/>
              </a:rPr>
              <a:t>Ecological</a:t>
            </a:r>
            <a:r>
              <a:rPr lang="fi-FI" sz="1600" b="1" dirty="0">
                <a:solidFill>
                  <a:prstClr val="black"/>
                </a:solidFill>
                <a:latin typeface="Calibri"/>
              </a:rPr>
              <a:t>  </a:t>
            </a:r>
            <a:r>
              <a:rPr lang="fi-FI" sz="1600" b="1" dirty="0" err="1">
                <a:solidFill>
                  <a:prstClr val="black"/>
                </a:solidFill>
                <a:latin typeface="Calibri"/>
              </a:rPr>
              <a:t>quality</a:t>
            </a:r>
            <a:r>
              <a:rPr lang="fi-FI" sz="1600" b="1" dirty="0">
                <a:solidFill>
                  <a:prstClr val="black"/>
                </a:solidFill>
                <a:latin typeface="Calibri"/>
              </a:rPr>
              <a:t> (EQR of an </a:t>
            </a:r>
            <a:r>
              <a:rPr lang="fi-FI" sz="1600" b="1" dirty="0" err="1">
                <a:solidFill>
                  <a:prstClr val="black"/>
                </a:solidFill>
                <a:latin typeface="Calibri"/>
              </a:rPr>
              <a:t>index</a:t>
            </a:r>
            <a:r>
              <a:rPr lang="fi-FI" sz="1600" b="1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4592055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262E94-FE88-42D3-B9DC-B0EC7063F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262" y="438682"/>
            <a:ext cx="6838950" cy="791751"/>
          </a:xfrm>
        </p:spPr>
        <p:txBody>
          <a:bodyPr/>
          <a:lstStyle/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number</a:t>
            </a:r>
            <a:r>
              <a:rPr lang="fi-FI" dirty="0"/>
              <a:t> of </a:t>
            </a:r>
            <a:r>
              <a:rPr lang="fi-FI" dirty="0" err="1"/>
              <a:t>Reference</a:t>
            </a:r>
            <a:r>
              <a:rPr lang="fi-FI" dirty="0"/>
              <a:t> Project </a:t>
            </a:r>
            <a:r>
              <a:rPr lang="fi-FI" dirty="0" err="1"/>
              <a:t>reference</a:t>
            </a:r>
            <a:r>
              <a:rPr lang="fi-FI" dirty="0"/>
              <a:t> </a:t>
            </a:r>
            <a:r>
              <a:rPr lang="fi-FI" dirty="0" err="1"/>
              <a:t>sites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6 </a:t>
            </a:r>
            <a:r>
              <a:rPr lang="fi-FI" dirty="0" err="1"/>
              <a:t>Basins</a:t>
            </a:r>
            <a:endParaRPr lang="fi-FI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B9AA5B8-F75A-4D85-B594-F0AC192FD3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3262" y="1423608"/>
            <a:ext cx="5337453" cy="28364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BF74B4-FFF7-4EEF-8DD7-24CD0F00ADC5}"/>
              </a:ext>
            </a:extLst>
          </p:cNvPr>
          <p:cNvSpPr txBox="1"/>
          <p:nvPr/>
        </p:nvSpPr>
        <p:spPr>
          <a:xfrm>
            <a:off x="6703145" y="1157748"/>
            <a:ext cx="2031999" cy="369331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i-FI" dirty="0"/>
              <a:t>In </a:t>
            </a:r>
            <a:r>
              <a:rPr lang="fi-FI" dirty="0" err="1"/>
              <a:t>most</a:t>
            </a:r>
            <a:r>
              <a:rPr lang="fi-FI" dirty="0"/>
              <a:t> </a:t>
            </a:r>
            <a:r>
              <a:rPr lang="fi-FI" dirty="0" err="1"/>
              <a:t>cases</a:t>
            </a:r>
            <a:r>
              <a:rPr lang="fi-FI" dirty="0"/>
              <a:t> &lt;5 </a:t>
            </a:r>
            <a:r>
              <a:rPr lang="fi-FI" dirty="0" err="1"/>
              <a:t>sites</a:t>
            </a:r>
            <a:r>
              <a:rPr lang="fi-FI" dirty="0"/>
              <a:t> per </a:t>
            </a:r>
            <a:r>
              <a:rPr lang="fi-FI" dirty="0" err="1"/>
              <a:t>type</a:t>
            </a:r>
            <a:r>
              <a:rPr lang="fi-FI" dirty="0"/>
              <a:t> per HBCB.</a:t>
            </a:r>
          </a:p>
          <a:p>
            <a:endParaRPr lang="fi-FI" dirty="0"/>
          </a:p>
          <a:p>
            <a:r>
              <a:rPr lang="fi-FI" b="1" dirty="0"/>
              <a:t>=&gt; </a:t>
            </a:r>
            <a:r>
              <a:rPr lang="fi-FI" b="1" dirty="0" err="1"/>
              <a:t>Clear</a:t>
            </a:r>
            <a:r>
              <a:rPr lang="fi-FI" b="1" dirty="0"/>
              <a:t> </a:t>
            </a:r>
            <a:r>
              <a:rPr lang="fi-FI" b="1" dirty="0" err="1"/>
              <a:t>need</a:t>
            </a:r>
            <a:r>
              <a:rPr lang="fi-FI" b="1" dirty="0"/>
              <a:t> to </a:t>
            </a:r>
            <a:r>
              <a:rPr lang="fi-FI" b="1" dirty="0" err="1"/>
              <a:t>use</a:t>
            </a:r>
            <a:r>
              <a:rPr lang="fi-FI" b="1" dirty="0"/>
              <a:t> data </a:t>
            </a:r>
            <a:r>
              <a:rPr lang="fi-FI" b="1" dirty="0" err="1"/>
              <a:t>from</a:t>
            </a:r>
            <a:r>
              <a:rPr lang="fi-FI" b="1" dirty="0"/>
              <a:t> </a:t>
            </a:r>
            <a:r>
              <a:rPr lang="fi-FI" b="1" dirty="0" err="1"/>
              <a:t>other</a:t>
            </a:r>
            <a:r>
              <a:rPr lang="fi-FI" b="1" dirty="0"/>
              <a:t> </a:t>
            </a:r>
            <a:r>
              <a:rPr lang="fi-FI" b="1" dirty="0" err="1"/>
              <a:t>basins</a:t>
            </a:r>
            <a:r>
              <a:rPr lang="fi-FI" b="1" dirty="0"/>
              <a:t> and </a:t>
            </a:r>
            <a:r>
              <a:rPr lang="fi-FI" b="1" dirty="0" err="1"/>
              <a:t>modelling</a:t>
            </a:r>
            <a:r>
              <a:rPr lang="fi-FI" b="1" dirty="0"/>
              <a:t> to </a:t>
            </a:r>
            <a:r>
              <a:rPr lang="fi-FI" b="1" dirty="0" err="1"/>
              <a:t>increase</a:t>
            </a:r>
            <a:r>
              <a:rPr lang="fi-FI" b="1" dirty="0"/>
              <a:t> </a:t>
            </a:r>
            <a:r>
              <a:rPr lang="fi-FI" b="1" dirty="0" err="1"/>
              <a:t>confidence</a:t>
            </a:r>
            <a:r>
              <a:rPr lang="fi-FI" b="1" dirty="0"/>
              <a:t> and to </a:t>
            </a:r>
            <a:r>
              <a:rPr lang="fi-FI" b="1" dirty="0" err="1"/>
              <a:t>fill</a:t>
            </a:r>
            <a:r>
              <a:rPr lang="fi-FI" b="1" dirty="0"/>
              <a:t> in </a:t>
            </a:r>
            <a:r>
              <a:rPr lang="fi-FI" b="1" dirty="0" err="1"/>
              <a:t>the</a:t>
            </a:r>
            <a:r>
              <a:rPr lang="fi-FI" b="1" dirty="0"/>
              <a:t> </a:t>
            </a:r>
            <a:r>
              <a:rPr lang="fi-FI" b="1" dirty="0" err="1"/>
              <a:t>types</a:t>
            </a:r>
            <a:r>
              <a:rPr lang="fi-FI" b="1" dirty="0"/>
              <a:t> </a:t>
            </a:r>
            <a:r>
              <a:rPr lang="fi-FI" b="1" dirty="0" err="1"/>
              <a:t>with</a:t>
            </a:r>
            <a:r>
              <a:rPr lang="fi-FI" b="1" dirty="0"/>
              <a:t> no </a:t>
            </a:r>
            <a:r>
              <a:rPr lang="fi-FI" b="1" dirty="0" err="1"/>
              <a:t>reference</a:t>
            </a:r>
            <a:r>
              <a:rPr lang="fi-FI" b="1" dirty="0"/>
              <a:t> </a:t>
            </a:r>
            <a:r>
              <a:rPr lang="fi-FI" b="1" dirty="0" err="1"/>
              <a:t>sites</a:t>
            </a:r>
            <a:r>
              <a:rPr lang="fi-FI" b="1" dirty="0"/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095C47-0A18-4D48-9CD5-C35AA700275F}"/>
              </a:ext>
            </a:extLst>
          </p:cNvPr>
          <p:cNvSpPr/>
          <p:nvPr/>
        </p:nvSpPr>
        <p:spPr>
          <a:xfrm>
            <a:off x="1916529" y="4704818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1000" dirty="0" err="1"/>
              <a:t>Evolution</a:t>
            </a:r>
            <a:r>
              <a:rPr lang="fi-FI" sz="1000" dirty="0"/>
              <a:t> of </a:t>
            </a:r>
            <a:r>
              <a:rPr lang="fi-FI" sz="1000" dirty="0" err="1"/>
              <a:t>all</a:t>
            </a:r>
            <a:r>
              <a:rPr lang="fi-FI" sz="1000" dirty="0"/>
              <a:t> </a:t>
            </a:r>
            <a:r>
              <a:rPr lang="fi-FI" sz="1000" dirty="0" err="1"/>
              <a:t>companents</a:t>
            </a:r>
            <a:r>
              <a:rPr lang="fi-FI" sz="1000" dirty="0"/>
              <a:t> </a:t>
            </a:r>
            <a:r>
              <a:rPr lang="fi-FI" sz="1000" dirty="0" err="1"/>
              <a:t>Ref</a:t>
            </a:r>
            <a:r>
              <a:rPr lang="fi-FI" sz="1000" dirty="0"/>
              <a:t> stations_6RB_newtypes_table.xlsx</a:t>
            </a:r>
          </a:p>
        </p:txBody>
      </p:sp>
    </p:spTree>
    <p:extLst>
      <p:ext uri="{BB962C8B-B14F-4D97-AF65-F5344CB8AC3E}">
        <p14:creationId xmlns:p14="http://schemas.microsoft.com/office/powerpoint/2010/main" val="250723353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SYKE_ppt_POHJA_FIN_v19102017">
  <a:themeElements>
    <a:clrScheme name="SYKE">
      <a:dk1>
        <a:sysClr val="windowText" lastClr="000000"/>
      </a:dk1>
      <a:lt1>
        <a:sysClr val="window" lastClr="FFFFFF"/>
      </a:lt1>
      <a:dk2>
        <a:srgbClr val="68A8AA"/>
      </a:dk2>
      <a:lt2>
        <a:srgbClr val="9DCFEF"/>
      </a:lt2>
      <a:accent1>
        <a:srgbClr val="ABA395"/>
      </a:accent1>
      <a:accent2>
        <a:srgbClr val="D5A315"/>
      </a:accent2>
      <a:accent3>
        <a:srgbClr val="827C71"/>
      </a:accent3>
      <a:accent4>
        <a:srgbClr val="BBC122"/>
      </a:accent4>
      <a:accent5>
        <a:srgbClr val="BF621E"/>
      </a:accent5>
      <a:accent6>
        <a:srgbClr val="9D7B25"/>
      </a:accent6>
      <a:hlink>
        <a:srgbClr val="4F8083"/>
      </a:hlink>
      <a:folHlink>
        <a:srgbClr val="68A8AA"/>
      </a:folHlink>
    </a:clrScheme>
    <a:fontScheme name="SYK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SYKE_ppt_POHJA_ENG_v19102017">
  <a:themeElements>
    <a:clrScheme name="SYKE">
      <a:dk1>
        <a:sysClr val="windowText" lastClr="000000"/>
      </a:dk1>
      <a:lt1>
        <a:sysClr val="window" lastClr="FFFFFF"/>
      </a:lt1>
      <a:dk2>
        <a:srgbClr val="68A8AA"/>
      </a:dk2>
      <a:lt2>
        <a:srgbClr val="9DCFEF"/>
      </a:lt2>
      <a:accent1>
        <a:srgbClr val="ABA395"/>
      </a:accent1>
      <a:accent2>
        <a:srgbClr val="D5A315"/>
      </a:accent2>
      <a:accent3>
        <a:srgbClr val="827C71"/>
      </a:accent3>
      <a:accent4>
        <a:srgbClr val="BBC122"/>
      </a:accent4>
      <a:accent5>
        <a:srgbClr val="BF621E"/>
      </a:accent5>
      <a:accent6>
        <a:srgbClr val="9D7B25"/>
      </a:accent6>
      <a:hlink>
        <a:srgbClr val="4F8083"/>
      </a:hlink>
      <a:folHlink>
        <a:srgbClr val="68A8AA"/>
      </a:folHlink>
    </a:clrScheme>
    <a:fontScheme name="SYK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F7DB880163C0347A7A53A929637A1A0" ma:contentTypeVersion="2" ma:contentTypeDescription="Luo uusi asiakirja." ma:contentTypeScope="" ma:versionID="de17a2c55a1f727f941789c0f25d3768">
  <xsd:schema xmlns:xsd="http://www.w3.org/2001/XMLSchema" xmlns:xs="http://www.w3.org/2001/XMLSchema" xmlns:p="http://schemas.microsoft.com/office/2006/metadata/properties" xmlns:ns2="a6a23f2e-7bc5-49e2-8a1f-2a7c97658e41" targetNamespace="http://schemas.microsoft.com/office/2006/metadata/properties" ma:root="true" ma:fieldsID="601a0a66a14cb7e7f44cc188556c282e" ns2:_="">
    <xsd:import namespace="a6a23f2e-7bc5-49e2-8a1f-2a7c97658e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a23f2e-7bc5-49e2-8a1f-2a7c97658e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967BD5-5075-43A4-84F4-DD3ED941DD36}">
  <ds:schemaRefs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a6a23f2e-7bc5-49e2-8a1f-2a7c97658e41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2A0C3E3-97E7-4ED1-A393-0939F091DD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24BF63-860E-48B6-8D87-D8295A3867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a23f2e-7bc5-49e2-8a1f-2a7c97658e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SYKE_ppt_POHJA_FIN_v19102017</Template>
  <TotalTime>0</TotalTime>
  <Words>958</Words>
  <Application>Microsoft Office PowerPoint</Application>
  <PresentationFormat>On-screen Show (16:9)</PresentationFormat>
  <Paragraphs>125</Paragraphs>
  <Slides>17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Calibri</vt:lpstr>
      <vt:lpstr>Courier New</vt:lpstr>
      <vt:lpstr>Futura Bk BT</vt:lpstr>
      <vt:lpstr>Futura Hv BT</vt:lpstr>
      <vt:lpstr>Symbol</vt:lpstr>
      <vt:lpstr>Tahoma</vt:lpstr>
      <vt:lpstr>SYKE_ppt_POHJA_FIN_v19102017</vt:lpstr>
      <vt:lpstr>1_SYKE_ppt_POHJA_ENG_v19102017</vt:lpstr>
      <vt:lpstr>Ofis Teması</vt:lpstr>
      <vt:lpstr>Document</vt:lpstr>
      <vt:lpstr>PowerPoint Presentation</vt:lpstr>
      <vt:lpstr>General on establishing reference conditions</vt:lpstr>
      <vt:lpstr>Reference condition are crucial for the outcome of classification and RBMPs</vt:lpstr>
      <vt:lpstr>Need for infrastructure</vt:lpstr>
      <vt:lpstr>PowerPoint Presentation</vt:lpstr>
      <vt:lpstr>How should reference condition be technically established?</vt:lpstr>
      <vt:lpstr>The important considerations for well-performing classification systems</vt:lpstr>
      <vt:lpstr>The importance of reference variation on classification system and assessment:</vt:lpstr>
      <vt:lpstr>The number of Reference Project reference sites in the 6 Basins</vt:lpstr>
      <vt:lpstr>What data are in minimum needed to establish type-specific reference conditions for 6RBMP?</vt:lpstr>
      <vt:lpstr>BQE indices and metrics in Reference Project and in 6RBMP</vt:lpstr>
      <vt:lpstr>Step-by-step approach for establishing reference conditions and class boundaries for BQEs</vt:lpstr>
      <vt:lpstr>Current situation of RC between BQEs</vt:lpstr>
      <vt:lpstr>Suggestions of next steps in 6RBMP </vt:lpstr>
      <vt:lpstr>Final remark: important to reach wide acceptance</vt:lpstr>
      <vt:lpstr>PowerPoint Presentation</vt:lpstr>
      <vt:lpstr>Thank you for the attention!  Contact info: Dr Jukka Aroviita SYKE, Freshwater Centre Oulu, Finland jukka.aroviita@environment.fi tel #+358-400148724  http://www.syke.fi/en-us/experts/jukka_aroviita        @JukkaAroviita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2018-05-28T11:06:27Z</dcterms:created>
  <dcterms:modified xsi:type="dcterms:W3CDTF">2022-05-27T08:32:47Z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0x0101001F7DB880163C0347A7A53A929637A1A0</vt:lpwstr>
  </property>
</Properties>
</file>