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728" r:id="rId2"/>
    <p:sldId id="699" r:id="rId3"/>
    <p:sldId id="700" r:id="rId4"/>
    <p:sldId id="743" r:id="rId5"/>
    <p:sldId id="744" r:id="rId6"/>
    <p:sldId id="745" r:id="rId7"/>
    <p:sldId id="748" r:id="rId8"/>
    <p:sldId id="780" r:id="rId9"/>
    <p:sldId id="749" r:id="rId10"/>
    <p:sldId id="750" r:id="rId11"/>
    <p:sldId id="751" r:id="rId12"/>
    <p:sldId id="752" r:id="rId13"/>
    <p:sldId id="753" r:id="rId14"/>
    <p:sldId id="754" r:id="rId15"/>
    <p:sldId id="759" r:id="rId16"/>
    <p:sldId id="761" r:id="rId17"/>
    <p:sldId id="762" r:id="rId18"/>
    <p:sldId id="757" r:id="rId19"/>
    <p:sldId id="781" r:id="rId20"/>
    <p:sldId id="715" r:id="rId21"/>
    <p:sldId id="716" r:id="rId22"/>
    <p:sldId id="717" r:id="rId23"/>
    <p:sldId id="779" r:id="rId24"/>
    <p:sldId id="767" r:id="rId25"/>
    <p:sldId id="732" r:id="rId26"/>
    <p:sldId id="731" r:id="rId27"/>
    <p:sldId id="735" r:id="rId28"/>
    <p:sldId id="736" r:id="rId29"/>
    <p:sldId id="730" r:id="rId30"/>
    <p:sldId id="770" r:id="rId31"/>
    <p:sldId id="771" r:id="rId32"/>
    <p:sldId id="727" r:id="rId33"/>
    <p:sldId id="785" r:id="rId34"/>
    <p:sldId id="782" r:id="rId35"/>
    <p:sldId id="737" r:id="rId36"/>
    <p:sldId id="784" r:id="rId37"/>
  </p:sldIdLst>
  <p:sldSz cx="12160250" cy="6840538"/>
  <p:notesSz cx="6858000" cy="9144000"/>
  <p:custDataLst>
    <p:tags r:id="rId39"/>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83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r" initials="u" lastIdx="1" clrIdx="0">
    <p:extLst>
      <p:ext uri="{19B8F6BF-5375-455C-9EA6-DF929625EA0E}">
        <p15:presenceInfo xmlns:p15="http://schemas.microsoft.com/office/powerpoint/2012/main" userId="use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FFFFFF"/>
    <a:srgbClr val="CC9900"/>
    <a:srgbClr val="C04E92"/>
    <a:srgbClr val="FF0066"/>
    <a:srgbClr val="5FA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26" autoAdjust="0"/>
  </p:normalViewPr>
  <p:slideViewPr>
    <p:cSldViewPr>
      <p:cViewPr varScale="1">
        <p:scale>
          <a:sx n="69" d="100"/>
          <a:sy n="69" d="100"/>
        </p:scale>
        <p:origin x="492" y="48"/>
      </p:cViewPr>
      <p:guideLst>
        <p:guide orient="horz" pos="2155"/>
        <p:guide pos="3830"/>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lgi%20TURAN\Desktop\6basin\6basin-kusak\&#246;rnek%20grafi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elgi%20TURAN\Desktop\n.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elgi%20TURAN\Desktop\n.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Isparta Merkez Nüfus Projeksiyonu</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Sayfa1!$B$1</c:f>
              <c:strCache>
                <c:ptCount val="1"/>
                <c:pt idx="0">
                  <c:v>İller Bankası</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Sayfa1!$A$2:$A$31</c:f>
              <c:numCache>
                <c:formatCode>General</c:formatCode>
                <c:ptCount val="3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2025</c:v>
                </c:pt>
                <c:pt idx="16">
                  <c:v>2026</c:v>
                </c:pt>
                <c:pt idx="17">
                  <c:v>2027</c:v>
                </c:pt>
                <c:pt idx="18">
                  <c:v>2028</c:v>
                </c:pt>
                <c:pt idx="19">
                  <c:v>2029</c:v>
                </c:pt>
                <c:pt idx="20">
                  <c:v>2030</c:v>
                </c:pt>
                <c:pt idx="21">
                  <c:v>2031</c:v>
                </c:pt>
                <c:pt idx="22">
                  <c:v>2035</c:v>
                </c:pt>
                <c:pt idx="23">
                  <c:v>2037</c:v>
                </c:pt>
                <c:pt idx="24">
                  <c:v>2040</c:v>
                </c:pt>
                <c:pt idx="25">
                  <c:v>2043</c:v>
                </c:pt>
                <c:pt idx="26">
                  <c:v>2045</c:v>
                </c:pt>
                <c:pt idx="27">
                  <c:v>2049</c:v>
                </c:pt>
                <c:pt idx="28">
                  <c:v>2050</c:v>
                </c:pt>
                <c:pt idx="29">
                  <c:v>2055</c:v>
                </c:pt>
              </c:numCache>
            </c:numRef>
          </c:cat>
          <c:val>
            <c:numRef>
              <c:f>Sayfa1!$B$2:$B$31</c:f>
              <c:numCache>
                <c:formatCode>#,##0</c:formatCode>
                <c:ptCount val="30"/>
                <c:pt idx="0">
                  <c:v>184735</c:v>
                </c:pt>
                <c:pt idx="1">
                  <c:v>175815</c:v>
                </c:pt>
                <c:pt idx="2">
                  <c:v>190084</c:v>
                </c:pt>
                <c:pt idx="3">
                  <c:v>222556</c:v>
                </c:pt>
                <c:pt idx="4">
                  <c:v>192093</c:v>
                </c:pt>
                <c:pt idx="5">
                  <c:v>198385</c:v>
                </c:pt>
                <c:pt idx="6">
                  <c:v>201873</c:v>
                </c:pt>
                <c:pt idx="7">
                  <c:v>207266</c:v>
                </c:pt>
                <c:pt idx="8">
                  <c:v>214096</c:v>
                </c:pt>
                <c:pt idx="9">
                  <c:v>220322</c:v>
                </c:pt>
                <c:pt idx="10">
                  <c:v>230011</c:v>
                </c:pt>
                <c:pt idx="11">
                  <c:v>236749</c:v>
                </c:pt>
                <c:pt idx="12">
                  <c:v>243020</c:v>
                </c:pt>
                <c:pt idx="13">
                  <c:v>240723</c:v>
                </c:pt>
                <c:pt idx="14">
                  <c:v>245784</c:v>
                </c:pt>
                <c:pt idx="15">
                  <c:v>265849.63988601579</c:v>
                </c:pt>
                <c:pt idx="16">
                  <c:v>271074.31190353964</c:v>
                </c:pt>
                <c:pt idx="17">
                  <c:v>276358.17209460022</c:v>
                </c:pt>
                <c:pt idx="18">
                  <c:v>281700.68819331884</c:v>
                </c:pt>
                <c:pt idx="19">
                  <c:v>287101.28924123949</c:v>
                </c:pt>
                <c:pt idx="20">
                  <c:v>292559.36519332993</c:v>
                </c:pt>
                <c:pt idx="21">
                  <c:v>298074.26654759474</c:v>
                </c:pt>
                <c:pt idx="22">
                  <c:v>320384.75079421239</c:v>
                </c:pt>
                <c:pt idx="23">
                  <c:v>331949.28945710411</c:v>
                </c:pt>
                <c:pt idx="24">
                  <c:v>349587.08299817424</c:v>
                </c:pt>
                <c:pt idx="25">
                  <c:v>367639.77719143749</c:v>
                </c:pt>
                <c:pt idx="26">
                  <c:v>379950.00661968143</c:v>
                </c:pt>
                <c:pt idx="27">
                  <c:v>404797.1056740387</c:v>
                </c:pt>
                <c:pt idx="28">
                  <c:v>411193.78861992952</c:v>
                </c:pt>
                <c:pt idx="29">
                  <c:v>442972.49097686273</c:v>
                </c:pt>
              </c:numCache>
            </c:numRef>
          </c:val>
          <c:smooth val="0"/>
          <c:extLst>
            <c:ext xmlns:c16="http://schemas.microsoft.com/office/drawing/2014/chart" uri="{C3380CC4-5D6E-409C-BE32-E72D297353CC}">
              <c16:uniqueId val="{00000000-BFA1-42DB-8A5B-91F622C1CC38}"/>
            </c:ext>
          </c:extLst>
        </c:ser>
        <c:ser>
          <c:idx val="1"/>
          <c:order val="1"/>
          <c:tx>
            <c:strRef>
              <c:f>Sayfa1!$C$1</c:f>
              <c:strCache>
                <c:ptCount val="1"/>
                <c:pt idx="0">
                  <c:v>Aritmetik Artış Yöntemi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Sayfa1!$A$2:$A$31</c:f>
              <c:numCache>
                <c:formatCode>General</c:formatCode>
                <c:ptCount val="3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2025</c:v>
                </c:pt>
                <c:pt idx="16">
                  <c:v>2026</c:v>
                </c:pt>
                <c:pt idx="17">
                  <c:v>2027</c:v>
                </c:pt>
                <c:pt idx="18">
                  <c:v>2028</c:v>
                </c:pt>
                <c:pt idx="19">
                  <c:v>2029</c:v>
                </c:pt>
                <c:pt idx="20">
                  <c:v>2030</c:v>
                </c:pt>
                <c:pt idx="21">
                  <c:v>2031</c:v>
                </c:pt>
                <c:pt idx="22">
                  <c:v>2035</c:v>
                </c:pt>
                <c:pt idx="23">
                  <c:v>2037</c:v>
                </c:pt>
                <c:pt idx="24">
                  <c:v>2040</c:v>
                </c:pt>
                <c:pt idx="25">
                  <c:v>2043</c:v>
                </c:pt>
                <c:pt idx="26">
                  <c:v>2045</c:v>
                </c:pt>
                <c:pt idx="27">
                  <c:v>2049</c:v>
                </c:pt>
                <c:pt idx="28">
                  <c:v>2050</c:v>
                </c:pt>
                <c:pt idx="29">
                  <c:v>2055</c:v>
                </c:pt>
              </c:numCache>
            </c:numRef>
          </c:cat>
          <c:val>
            <c:numRef>
              <c:f>Sayfa1!$C$2:$C$31</c:f>
              <c:numCache>
                <c:formatCode>General</c:formatCode>
                <c:ptCount val="30"/>
                <c:pt idx="14" formatCode="#,##0">
                  <c:v>245784</c:v>
                </c:pt>
                <c:pt idx="15" formatCode="#,##0">
                  <c:v>263784</c:v>
                </c:pt>
                <c:pt idx="16" formatCode="#,##0">
                  <c:v>268275.66666666669</c:v>
                </c:pt>
                <c:pt idx="17" formatCode="#,##0">
                  <c:v>272759</c:v>
                </c:pt>
                <c:pt idx="18" formatCode="#,##0">
                  <c:v>277234</c:v>
                </c:pt>
                <c:pt idx="19" formatCode="#,##0">
                  <c:v>281700.66666666669</c:v>
                </c:pt>
                <c:pt idx="20" formatCode="#,##0">
                  <c:v>286159</c:v>
                </c:pt>
                <c:pt idx="21" formatCode="#,##0">
                  <c:v>290609</c:v>
                </c:pt>
                <c:pt idx="22" formatCode="#,##0">
                  <c:v>308275.66666666669</c:v>
                </c:pt>
                <c:pt idx="23" formatCode="#,##0">
                  <c:v>317075.66666666669</c:v>
                </c:pt>
                <c:pt idx="24" formatCode="#,##0">
                  <c:v>330200.66666666669</c:v>
                </c:pt>
                <c:pt idx="25" formatCode="#,##0">
                  <c:v>343250.66666666669</c:v>
                </c:pt>
                <c:pt idx="26" formatCode="#,##0">
                  <c:v>351917.33333333337</c:v>
                </c:pt>
                <c:pt idx="27" formatCode="#,##0">
                  <c:v>369117.33333333337</c:v>
                </c:pt>
                <c:pt idx="28" formatCode="#,##0">
                  <c:v>373409.00000000006</c:v>
                </c:pt>
                <c:pt idx="29" formatCode="#,##0">
                  <c:v>394659.00000000006</c:v>
                </c:pt>
              </c:numCache>
            </c:numRef>
          </c:val>
          <c:smooth val="0"/>
          <c:extLst>
            <c:ext xmlns:c16="http://schemas.microsoft.com/office/drawing/2014/chart" uri="{C3380CC4-5D6E-409C-BE32-E72D297353CC}">
              <c16:uniqueId val="{00000001-BFA1-42DB-8A5B-91F622C1CC38}"/>
            </c:ext>
          </c:extLst>
        </c:ser>
        <c:ser>
          <c:idx val="2"/>
          <c:order val="2"/>
          <c:tx>
            <c:strRef>
              <c:f>Sayfa1!$D$1</c:f>
              <c:strCache>
                <c:ptCount val="1"/>
                <c:pt idx="0">
                  <c:v>Geometrik Artış Yöntemi (Kgort)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Sayfa1!$A$2:$A$31</c:f>
              <c:numCache>
                <c:formatCode>General</c:formatCode>
                <c:ptCount val="3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2025</c:v>
                </c:pt>
                <c:pt idx="16">
                  <c:v>2026</c:v>
                </c:pt>
                <c:pt idx="17">
                  <c:v>2027</c:v>
                </c:pt>
                <c:pt idx="18">
                  <c:v>2028</c:v>
                </c:pt>
                <c:pt idx="19">
                  <c:v>2029</c:v>
                </c:pt>
                <c:pt idx="20">
                  <c:v>2030</c:v>
                </c:pt>
                <c:pt idx="21">
                  <c:v>2031</c:v>
                </c:pt>
                <c:pt idx="22">
                  <c:v>2035</c:v>
                </c:pt>
                <c:pt idx="23">
                  <c:v>2037</c:v>
                </c:pt>
                <c:pt idx="24">
                  <c:v>2040</c:v>
                </c:pt>
                <c:pt idx="25">
                  <c:v>2043</c:v>
                </c:pt>
                <c:pt idx="26">
                  <c:v>2045</c:v>
                </c:pt>
                <c:pt idx="27">
                  <c:v>2049</c:v>
                </c:pt>
                <c:pt idx="28">
                  <c:v>2050</c:v>
                </c:pt>
                <c:pt idx="29">
                  <c:v>2055</c:v>
                </c:pt>
              </c:numCache>
            </c:numRef>
          </c:cat>
          <c:val>
            <c:numRef>
              <c:f>Sayfa1!$D$2:$D$31</c:f>
              <c:numCache>
                <c:formatCode>General</c:formatCode>
                <c:ptCount val="30"/>
                <c:pt idx="14" formatCode="#,##0">
                  <c:v>245784</c:v>
                </c:pt>
                <c:pt idx="15" formatCode="#,##0">
                  <c:v>266675.69952459872</c:v>
                </c:pt>
                <c:pt idx="16" formatCode="#,##0">
                  <c:v>272170.40638524294</c:v>
                </c:pt>
                <c:pt idx="17" formatCode="#,##0">
                  <c:v>277778.32867398288</c:v>
                </c:pt>
                <c:pt idx="18" formatCode="#,##0">
                  <c:v>283501.79913276166</c:v>
                </c:pt>
                <c:pt idx="19" formatCode="#,##0">
                  <c:v>289343.19856839365</c:v>
                </c:pt>
                <c:pt idx="20" formatCode="#,##0">
                  <c:v>295304.95684291481</c:v>
                </c:pt>
                <c:pt idx="21" formatCode="#,##0">
                  <c:v>301389.55388433865</c:v>
                </c:pt>
                <c:pt idx="22" formatCode="#,##0">
                  <c:v>327007.73895580159</c:v>
                </c:pt>
                <c:pt idx="23" formatCode="#,##0">
                  <c:v>340622.19899500732</c:v>
                </c:pt>
                <c:pt idx="24" formatCode="#,##0">
                  <c:v>362114.00743221672</c:v>
                </c:pt>
                <c:pt idx="25" formatCode="#,##0">
                  <c:v>384961.85734665371</c:v>
                </c:pt>
                <c:pt idx="26" formatCode="#,##0">
                  <c:v>400989.14722119953</c:v>
                </c:pt>
                <c:pt idx="27" formatCode="#,##0">
                  <c:v>435073.32184758032</c:v>
                </c:pt>
                <c:pt idx="28" formatCode="#,##0">
                  <c:v>444037.76956704207</c:v>
                </c:pt>
                <c:pt idx="29" formatCode="#,##0">
                  <c:v>491707.92319051962</c:v>
                </c:pt>
              </c:numCache>
            </c:numRef>
          </c:val>
          <c:smooth val="0"/>
          <c:extLst>
            <c:ext xmlns:c16="http://schemas.microsoft.com/office/drawing/2014/chart" uri="{C3380CC4-5D6E-409C-BE32-E72D297353CC}">
              <c16:uniqueId val="{00000002-BFA1-42DB-8A5B-91F622C1CC38}"/>
            </c:ext>
          </c:extLst>
        </c:ser>
        <c:ser>
          <c:idx val="3"/>
          <c:order val="3"/>
          <c:tx>
            <c:strRef>
              <c:f>Sayfa1!$E$1</c:f>
              <c:strCache>
                <c:ptCount val="1"/>
                <c:pt idx="0">
                  <c:v>Azalan Hızlı Artış Yöntemi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Sayfa1!$A$2:$A$31</c:f>
              <c:numCache>
                <c:formatCode>General</c:formatCode>
                <c:ptCount val="3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2025</c:v>
                </c:pt>
                <c:pt idx="16">
                  <c:v>2026</c:v>
                </c:pt>
                <c:pt idx="17">
                  <c:v>2027</c:v>
                </c:pt>
                <c:pt idx="18">
                  <c:v>2028</c:v>
                </c:pt>
                <c:pt idx="19">
                  <c:v>2029</c:v>
                </c:pt>
                <c:pt idx="20">
                  <c:v>2030</c:v>
                </c:pt>
                <c:pt idx="21">
                  <c:v>2031</c:v>
                </c:pt>
                <c:pt idx="22">
                  <c:v>2035</c:v>
                </c:pt>
                <c:pt idx="23">
                  <c:v>2037</c:v>
                </c:pt>
                <c:pt idx="24">
                  <c:v>2040</c:v>
                </c:pt>
                <c:pt idx="25">
                  <c:v>2043</c:v>
                </c:pt>
                <c:pt idx="26">
                  <c:v>2045</c:v>
                </c:pt>
                <c:pt idx="27">
                  <c:v>2049</c:v>
                </c:pt>
                <c:pt idx="28">
                  <c:v>2050</c:v>
                </c:pt>
                <c:pt idx="29">
                  <c:v>2055</c:v>
                </c:pt>
              </c:numCache>
            </c:numRef>
          </c:cat>
          <c:val>
            <c:numRef>
              <c:f>Sayfa1!$E$2:$E$31</c:f>
              <c:numCache>
                <c:formatCode>General</c:formatCode>
                <c:ptCount val="30"/>
                <c:pt idx="14" formatCode="#,##0">
                  <c:v>245784</c:v>
                </c:pt>
                <c:pt idx="15" formatCode="#,##0">
                  <c:v>262459.88459787081</c:v>
                </c:pt>
                <c:pt idx="16" formatCode="#,##0">
                  <c:v>266577.27343233203</c:v>
                </c:pt>
                <c:pt idx="17" formatCode="#,##0">
                  <c:v>270674.23382650508</c:v>
                </c:pt>
                <c:pt idx="18" formatCode="#,##0">
                  <c:v>274750.86713617371</c:v>
                </c:pt>
                <c:pt idx="19" formatCode="#,##0">
                  <c:v>278807.27421424468</c:v>
                </c:pt>
                <c:pt idx="20" formatCode="#,##0">
                  <c:v>282843.5554132426</c:v>
                </c:pt>
                <c:pt idx="21" formatCode="#,##0">
                  <c:v>286859.81058779266</c:v>
                </c:pt>
                <c:pt idx="22" formatCode="#,##0">
                  <c:v>302726.55084553425</c:v>
                </c:pt>
                <c:pt idx="23" formatCode="#,##0">
                  <c:v>310542.32486532809</c:v>
                </c:pt>
                <c:pt idx="24" formatCode="#,##0">
                  <c:v>322121.16876991728</c:v>
                </c:pt>
                <c:pt idx="25" formatCode="#,##0">
                  <c:v>333528.52091925591</c:v>
                </c:pt>
                <c:pt idx="26" formatCode="#,##0">
                  <c:v>341039.40499411814</c:v>
                </c:pt>
                <c:pt idx="27" formatCode="#,##0">
                  <c:v>355838.87204319891</c:v>
                </c:pt>
                <c:pt idx="28" formatCode="#,##0">
                  <c:v>359492.96067797171</c:v>
                </c:pt>
                <c:pt idx="29" formatCode="#,##0">
                  <c:v>377493.24957073119</c:v>
                </c:pt>
              </c:numCache>
            </c:numRef>
          </c:val>
          <c:smooth val="0"/>
          <c:extLst>
            <c:ext xmlns:c16="http://schemas.microsoft.com/office/drawing/2014/chart" uri="{C3380CC4-5D6E-409C-BE32-E72D297353CC}">
              <c16:uniqueId val="{00000003-BFA1-42DB-8A5B-91F622C1CC38}"/>
            </c:ext>
          </c:extLst>
        </c:ser>
        <c:ser>
          <c:idx val="4"/>
          <c:order val="4"/>
          <c:tx>
            <c:strRef>
              <c:f>Sayfa1!$F$1</c:f>
              <c:strCache>
                <c:ptCount val="1"/>
                <c:pt idx="0">
                  <c:v>UNDP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Sayfa1!$A$2:$A$31</c:f>
              <c:numCache>
                <c:formatCode>General</c:formatCode>
                <c:ptCount val="3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2025</c:v>
                </c:pt>
                <c:pt idx="16">
                  <c:v>2026</c:v>
                </c:pt>
                <c:pt idx="17">
                  <c:v>2027</c:v>
                </c:pt>
                <c:pt idx="18">
                  <c:v>2028</c:v>
                </c:pt>
                <c:pt idx="19">
                  <c:v>2029</c:v>
                </c:pt>
                <c:pt idx="20">
                  <c:v>2030</c:v>
                </c:pt>
                <c:pt idx="21">
                  <c:v>2031</c:v>
                </c:pt>
                <c:pt idx="22">
                  <c:v>2035</c:v>
                </c:pt>
                <c:pt idx="23">
                  <c:v>2037</c:v>
                </c:pt>
                <c:pt idx="24">
                  <c:v>2040</c:v>
                </c:pt>
                <c:pt idx="25">
                  <c:v>2043</c:v>
                </c:pt>
                <c:pt idx="26">
                  <c:v>2045</c:v>
                </c:pt>
                <c:pt idx="27">
                  <c:v>2049</c:v>
                </c:pt>
                <c:pt idx="28">
                  <c:v>2050</c:v>
                </c:pt>
                <c:pt idx="29">
                  <c:v>2055</c:v>
                </c:pt>
              </c:numCache>
            </c:numRef>
          </c:cat>
          <c:val>
            <c:numRef>
              <c:f>Sayfa1!$F$2:$F$31</c:f>
              <c:numCache>
                <c:formatCode>General</c:formatCode>
                <c:ptCount val="30"/>
                <c:pt idx="14" formatCode="#,##0">
                  <c:v>245784</c:v>
                </c:pt>
                <c:pt idx="15" formatCode="#,##0">
                  <c:v>256696.80960000001</c:v>
                </c:pt>
                <c:pt idx="16" formatCode="#,##0">
                  <c:v>259289.44737696002</c:v>
                </c:pt>
                <c:pt idx="17" formatCode="#,##0">
                  <c:v>261908.27079546731</c:v>
                </c:pt>
                <c:pt idx="18" formatCode="#,##0">
                  <c:v>264553.54433050152</c:v>
                </c:pt>
                <c:pt idx="19" formatCode="#,##0">
                  <c:v>267225.5351282396</c:v>
                </c:pt>
                <c:pt idx="20" formatCode="#,##0">
                  <c:v>269924.5130330348</c:v>
                </c:pt>
                <c:pt idx="21" formatCode="#,##0">
                  <c:v>272542.78080945526</c:v>
                </c:pt>
                <c:pt idx="22" formatCode="#,##0">
                  <c:v>283117.44070486212</c:v>
                </c:pt>
                <c:pt idx="23" formatCode="#,##0">
                  <c:v>287647.31975613994</c:v>
                </c:pt>
                <c:pt idx="24" formatCode="#,##0">
                  <c:v>294550.85543028731</c:v>
                </c:pt>
                <c:pt idx="25" formatCode="#,##0">
                  <c:v>300382.96236780699</c:v>
                </c:pt>
                <c:pt idx="26" formatCode="#,##0">
                  <c:v>304348.01747106202</c:v>
                </c:pt>
                <c:pt idx="27" formatCode="#,##0">
                  <c:v>310678.45623446011</c:v>
                </c:pt>
                <c:pt idx="28" formatCode="#,##0">
                  <c:v>312293.98420687928</c:v>
                </c:pt>
                <c:pt idx="29" formatCode="#,##0">
                  <c:v>320413.62779625814</c:v>
                </c:pt>
              </c:numCache>
            </c:numRef>
          </c:val>
          <c:smooth val="0"/>
          <c:extLst>
            <c:ext xmlns:c16="http://schemas.microsoft.com/office/drawing/2014/chart" uri="{C3380CC4-5D6E-409C-BE32-E72D297353CC}">
              <c16:uniqueId val="{00000004-BFA1-42DB-8A5B-91F622C1CC38}"/>
            </c:ext>
          </c:extLst>
        </c:ser>
        <c:ser>
          <c:idx val="5"/>
          <c:order val="5"/>
          <c:tx>
            <c:strRef>
              <c:f>Sayfa1!$G$1</c:f>
              <c:strCache>
                <c:ptCount val="1"/>
                <c:pt idx="0">
                  <c:v>Kuşak Bileşeni Yöntemi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Sayfa1!$A$2:$A$31</c:f>
              <c:numCache>
                <c:formatCode>General</c:formatCode>
                <c:ptCount val="3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2025</c:v>
                </c:pt>
                <c:pt idx="16">
                  <c:v>2026</c:v>
                </c:pt>
                <c:pt idx="17">
                  <c:v>2027</c:v>
                </c:pt>
                <c:pt idx="18">
                  <c:v>2028</c:v>
                </c:pt>
                <c:pt idx="19">
                  <c:v>2029</c:v>
                </c:pt>
                <c:pt idx="20">
                  <c:v>2030</c:v>
                </c:pt>
                <c:pt idx="21">
                  <c:v>2031</c:v>
                </c:pt>
                <c:pt idx="22">
                  <c:v>2035</c:v>
                </c:pt>
                <c:pt idx="23">
                  <c:v>2037</c:v>
                </c:pt>
                <c:pt idx="24">
                  <c:v>2040</c:v>
                </c:pt>
                <c:pt idx="25">
                  <c:v>2043</c:v>
                </c:pt>
                <c:pt idx="26">
                  <c:v>2045</c:v>
                </c:pt>
                <c:pt idx="27">
                  <c:v>2049</c:v>
                </c:pt>
                <c:pt idx="28">
                  <c:v>2050</c:v>
                </c:pt>
                <c:pt idx="29">
                  <c:v>2055</c:v>
                </c:pt>
              </c:numCache>
            </c:numRef>
          </c:cat>
          <c:val>
            <c:numRef>
              <c:f>Sayfa1!$G$2:$G$31</c:f>
              <c:numCache>
                <c:formatCode>General</c:formatCode>
                <c:ptCount val="30"/>
                <c:pt idx="14" formatCode="#,##0">
                  <c:v>245784</c:v>
                </c:pt>
                <c:pt idx="15" formatCode="0">
                  <c:v>268635.69962702168</c:v>
                </c:pt>
                <c:pt idx="16" formatCode="#,##0">
                  <c:v>274348.62453377713</c:v>
                </c:pt>
                <c:pt idx="17" formatCode="0">
                  <c:v>284616.26816473069</c:v>
                </c:pt>
                <c:pt idx="18" formatCode="0">
                  <c:v>284616.26816473069</c:v>
                </c:pt>
                <c:pt idx="19" formatCode="0">
                  <c:v>284616.26816473069</c:v>
                </c:pt>
                <c:pt idx="20" formatCode="0">
                  <c:v>284616.26816473069</c:v>
                </c:pt>
                <c:pt idx="21" formatCode="0">
                  <c:v>305151.55542663787</c:v>
                </c:pt>
                <c:pt idx="22" formatCode="0">
                  <c:v>321319.10613236891</c:v>
                </c:pt>
                <c:pt idx="23" formatCode="0">
                  <c:v>344117.87175068993</c:v>
                </c:pt>
                <c:pt idx="24" formatCode="0">
                  <c:v>364011.51648846018</c:v>
                </c:pt>
                <c:pt idx="25" formatCode="0">
                  <c:v>385236.00557921501</c:v>
                </c:pt>
                <c:pt idx="26" formatCode="0">
                  <c:v>399829.27975737979</c:v>
                </c:pt>
                <c:pt idx="27" formatCode="0">
                  <c:v>429015.82811370923</c:v>
                </c:pt>
                <c:pt idx="28" formatCode="0">
                  <c:v>436312.46520279162</c:v>
                </c:pt>
                <c:pt idx="29" formatCode="0">
                  <c:v>475702.47029884945</c:v>
                </c:pt>
              </c:numCache>
            </c:numRef>
          </c:val>
          <c:smooth val="0"/>
          <c:extLst>
            <c:ext xmlns:c16="http://schemas.microsoft.com/office/drawing/2014/chart" uri="{C3380CC4-5D6E-409C-BE32-E72D297353CC}">
              <c16:uniqueId val="{00000005-BFA1-42DB-8A5B-91F622C1CC38}"/>
            </c:ext>
          </c:extLst>
        </c:ser>
        <c:dLbls>
          <c:showLegendKey val="0"/>
          <c:showVal val="0"/>
          <c:showCatName val="0"/>
          <c:showSerName val="0"/>
          <c:showPercent val="0"/>
          <c:showBubbleSize val="0"/>
        </c:dLbls>
        <c:marker val="1"/>
        <c:smooth val="0"/>
        <c:axId val="1012873567"/>
        <c:axId val="1012873983"/>
      </c:lineChart>
      <c:catAx>
        <c:axId val="101287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12873983"/>
        <c:crosses val="autoZero"/>
        <c:auto val="1"/>
        <c:lblAlgn val="ctr"/>
        <c:lblOffset val="100"/>
        <c:noMultiLvlLbl val="0"/>
      </c:catAx>
      <c:valAx>
        <c:axId val="1012873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128735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GSYİH</a:t>
            </a:r>
            <a:r>
              <a:rPr lang="tr-TR" baseline="0"/>
              <a:t> Sektörel Dağılım</a:t>
            </a:r>
            <a:endParaRPr lang="tr-T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percentStacked"/>
        <c:varyColors val="0"/>
        <c:ser>
          <c:idx val="0"/>
          <c:order val="0"/>
          <c:tx>
            <c:strRef>
              <c:f>gdp!$G$10</c:f>
              <c:strCache>
                <c:ptCount val="1"/>
                <c:pt idx="0">
                  <c:v>Tarım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gdp!$H$9:$M$9</c:f>
              <c:strCache>
                <c:ptCount val="6"/>
                <c:pt idx="0">
                  <c:v>Antalya</c:v>
                </c:pt>
                <c:pt idx="1">
                  <c:v>Batı Karadeniz</c:v>
                </c:pt>
                <c:pt idx="2">
                  <c:v>Doğu Akdeniz</c:v>
                </c:pt>
                <c:pt idx="3">
                  <c:v>Doğu Karadeniz</c:v>
                </c:pt>
                <c:pt idx="4">
                  <c:v>Kızılırmak</c:v>
                </c:pt>
                <c:pt idx="5">
                  <c:v>Marmara</c:v>
                </c:pt>
              </c:strCache>
            </c:strRef>
          </c:cat>
          <c:val>
            <c:numRef>
              <c:f>gdp!$H$10:$M$10</c:f>
              <c:numCache>
                <c:formatCode>0%</c:formatCode>
                <c:ptCount val="6"/>
                <c:pt idx="0">
                  <c:v>0.10218619774721795</c:v>
                </c:pt>
                <c:pt idx="1">
                  <c:v>0.10828360718979971</c:v>
                </c:pt>
                <c:pt idx="2">
                  <c:v>0.14485195184319</c:v>
                </c:pt>
                <c:pt idx="3">
                  <c:v>0.13690326848761913</c:v>
                </c:pt>
                <c:pt idx="4">
                  <c:v>0.15459184776460921</c:v>
                </c:pt>
                <c:pt idx="5">
                  <c:v>7.1007344289270224E-3</c:v>
                </c:pt>
              </c:numCache>
            </c:numRef>
          </c:val>
          <c:extLst>
            <c:ext xmlns:c16="http://schemas.microsoft.com/office/drawing/2014/chart" uri="{C3380CC4-5D6E-409C-BE32-E72D297353CC}">
              <c16:uniqueId val="{00000000-EDED-4E97-902E-799A0E60D16C}"/>
            </c:ext>
          </c:extLst>
        </c:ser>
        <c:ser>
          <c:idx val="1"/>
          <c:order val="1"/>
          <c:tx>
            <c:strRef>
              <c:f>gdp!$G$11</c:f>
              <c:strCache>
                <c:ptCount val="1"/>
                <c:pt idx="0">
                  <c:v>Sanayi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gdp!$H$9:$M$9</c:f>
              <c:strCache>
                <c:ptCount val="6"/>
                <c:pt idx="0">
                  <c:v>Antalya</c:v>
                </c:pt>
                <c:pt idx="1">
                  <c:v>Batı Karadeniz</c:v>
                </c:pt>
                <c:pt idx="2">
                  <c:v>Doğu Akdeniz</c:v>
                </c:pt>
                <c:pt idx="3">
                  <c:v>Doğu Karadeniz</c:v>
                </c:pt>
                <c:pt idx="4">
                  <c:v>Kızılırmak</c:v>
                </c:pt>
                <c:pt idx="5">
                  <c:v>Marmara</c:v>
                </c:pt>
              </c:strCache>
            </c:strRef>
          </c:cat>
          <c:val>
            <c:numRef>
              <c:f>gdp!$H$11:$M$11</c:f>
              <c:numCache>
                <c:formatCode>0%</c:formatCode>
                <c:ptCount val="6"/>
                <c:pt idx="0">
                  <c:v>0.21230613337641335</c:v>
                </c:pt>
                <c:pt idx="1">
                  <c:v>0.3725107705415534</c:v>
                </c:pt>
                <c:pt idx="2">
                  <c:v>0.21624463709305705</c:v>
                </c:pt>
                <c:pt idx="3">
                  <c:v>0.25904534628425491</c:v>
                </c:pt>
                <c:pt idx="4">
                  <c:v>0.32084898482463614</c:v>
                </c:pt>
                <c:pt idx="5">
                  <c:v>0.30393569300316781</c:v>
                </c:pt>
              </c:numCache>
            </c:numRef>
          </c:val>
          <c:extLst>
            <c:ext xmlns:c16="http://schemas.microsoft.com/office/drawing/2014/chart" uri="{C3380CC4-5D6E-409C-BE32-E72D297353CC}">
              <c16:uniqueId val="{00000001-EDED-4E97-902E-799A0E60D16C}"/>
            </c:ext>
          </c:extLst>
        </c:ser>
        <c:ser>
          <c:idx val="2"/>
          <c:order val="2"/>
          <c:tx>
            <c:strRef>
              <c:f>gdp!$G$12</c:f>
              <c:strCache>
                <c:ptCount val="1"/>
                <c:pt idx="0">
                  <c:v>Servis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gdp!$H$9:$M$9</c:f>
              <c:strCache>
                <c:ptCount val="6"/>
                <c:pt idx="0">
                  <c:v>Antalya</c:v>
                </c:pt>
                <c:pt idx="1">
                  <c:v>Batı Karadeniz</c:v>
                </c:pt>
                <c:pt idx="2">
                  <c:v>Doğu Akdeniz</c:v>
                </c:pt>
                <c:pt idx="3">
                  <c:v>Doğu Karadeniz</c:v>
                </c:pt>
                <c:pt idx="4">
                  <c:v>Kızılırmak</c:v>
                </c:pt>
                <c:pt idx="5">
                  <c:v>Marmara</c:v>
                </c:pt>
              </c:strCache>
            </c:strRef>
          </c:cat>
          <c:val>
            <c:numRef>
              <c:f>gdp!$H$12:$M$12</c:f>
              <c:numCache>
                <c:formatCode>0%</c:formatCode>
                <c:ptCount val="6"/>
                <c:pt idx="0">
                  <c:v>0.68550766887636871</c:v>
                </c:pt>
                <c:pt idx="1">
                  <c:v>0.51920562226864686</c:v>
                </c:pt>
                <c:pt idx="2">
                  <c:v>0.63890341106375292</c:v>
                </c:pt>
                <c:pt idx="3">
                  <c:v>0.60405138522812596</c:v>
                </c:pt>
                <c:pt idx="4">
                  <c:v>0.52455916741075448</c:v>
                </c:pt>
                <c:pt idx="5">
                  <c:v>0.68896357256790508</c:v>
                </c:pt>
              </c:numCache>
            </c:numRef>
          </c:val>
          <c:extLst>
            <c:ext xmlns:c16="http://schemas.microsoft.com/office/drawing/2014/chart" uri="{C3380CC4-5D6E-409C-BE32-E72D297353CC}">
              <c16:uniqueId val="{00000002-EDED-4E97-902E-799A0E60D16C}"/>
            </c:ext>
          </c:extLst>
        </c:ser>
        <c:dLbls>
          <c:showLegendKey val="0"/>
          <c:showVal val="0"/>
          <c:showCatName val="0"/>
          <c:showSerName val="0"/>
          <c:showPercent val="0"/>
          <c:showBubbleSize val="0"/>
        </c:dLbls>
        <c:gapWidth val="150"/>
        <c:overlap val="100"/>
        <c:axId val="1706105440"/>
        <c:axId val="1706104608"/>
      </c:barChart>
      <c:catAx>
        <c:axId val="170610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06104608"/>
        <c:crosses val="autoZero"/>
        <c:auto val="1"/>
        <c:lblAlgn val="ctr"/>
        <c:lblOffset val="100"/>
        <c:noMultiLvlLbl val="0"/>
      </c:catAx>
      <c:valAx>
        <c:axId val="1706104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06105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dirty="0" smtClean="0"/>
              <a:t>İstihdamın Dağılımı</a:t>
            </a:r>
            <a:endParaRPr lang="tr-TR"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percentStacked"/>
        <c:varyColors val="0"/>
        <c:ser>
          <c:idx val="0"/>
          <c:order val="0"/>
          <c:tx>
            <c:strRef>
              <c:f>labor!$F$10</c:f>
              <c:strCache>
                <c:ptCount val="1"/>
                <c:pt idx="0">
                  <c:v>Tarım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labor!$G$9:$L$9</c:f>
              <c:strCache>
                <c:ptCount val="6"/>
                <c:pt idx="0">
                  <c:v>Antalya</c:v>
                </c:pt>
                <c:pt idx="1">
                  <c:v>Batı Karadeniz</c:v>
                </c:pt>
                <c:pt idx="2">
                  <c:v>Doğu Akdeniz</c:v>
                </c:pt>
                <c:pt idx="3">
                  <c:v>Doğu Karadeniz</c:v>
                </c:pt>
                <c:pt idx="4">
                  <c:v>Kızılırmak</c:v>
                </c:pt>
                <c:pt idx="5">
                  <c:v>Marmara</c:v>
                </c:pt>
              </c:strCache>
            </c:strRef>
          </c:cat>
          <c:val>
            <c:numRef>
              <c:f>labor!$G$10:$L$10</c:f>
              <c:numCache>
                <c:formatCode>0%</c:formatCode>
                <c:ptCount val="6"/>
                <c:pt idx="0">
                  <c:v>0.19983136593591905</c:v>
                </c:pt>
                <c:pt idx="1">
                  <c:v>0.21301942986810382</c:v>
                </c:pt>
                <c:pt idx="2">
                  <c:v>0.22064930162325405</c:v>
                </c:pt>
                <c:pt idx="3">
                  <c:v>0.38725274725274728</c:v>
                </c:pt>
                <c:pt idx="4">
                  <c:v>0.26780927625700596</c:v>
                </c:pt>
                <c:pt idx="5">
                  <c:v>9.6800760215394369E-2</c:v>
                </c:pt>
              </c:numCache>
            </c:numRef>
          </c:val>
          <c:extLst>
            <c:ext xmlns:c16="http://schemas.microsoft.com/office/drawing/2014/chart" uri="{C3380CC4-5D6E-409C-BE32-E72D297353CC}">
              <c16:uniqueId val="{00000000-61B4-40F8-9480-88F503F7DBD8}"/>
            </c:ext>
          </c:extLst>
        </c:ser>
        <c:ser>
          <c:idx val="1"/>
          <c:order val="1"/>
          <c:tx>
            <c:strRef>
              <c:f>labor!$F$11</c:f>
              <c:strCache>
                <c:ptCount val="1"/>
                <c:pt idx="0">
                  <c:v>Sanayi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labor!$G$9:$L$9</c:f>
              <c:strCache>
                <c:ptCount val="6"/>
                <c:pt idx="0">
                  <c:v>Antalya</c:v>
                </c:pt>
                <c:pt idx="1">
                  <c:v>Batı Karadeniz</c:v>
                </c:pt>
                <c:pt idx="2">
                  <c:v>Doğu Akdeniz</c:v>
                </c:pt>
                <c:pt idx="3">
                  <c:v>Doğu Karadeniz</c:v>
                </c:pt>
                <c:pt idx="4">
                  <c:v>Kızılırmak</c:v>
                </c:pt>
                <c:pt idx="5">
                  <c:v>Marmara</c:v>
                </c:pt>
              </c:strCache>
            </c:strRef>
          </c:cat>
          <c:val>
            <c:numRef>
              <c:f>labor!$G$11:$L$11</c:f>
              <c:numCache>
                <c:formatCode>0%</c:formatCode>
                <c:ptCount val="6"/>
                <c:pt idx="0">
                  <c:v>0.14418212478920742</c:v>
                </c:pt>
                <c:pt idx="1">
                  <c:v>0.29712097574812085</c:v>
                </c:pt>
                <c:pt idx="2">
                  <c:v>0.21838429596073991</c:v>
                </c:pt>
                <c:pt idx="3">
                  <c:v>0.16736263736263737</c:v>
                </c:pt>
                <c:pt idx="4">
                  <c:v>0.2150921939728698</c:v>
                </c:pt>
                <c:pt idx="5">
                  <c:v>0.34006968641114982</c:v>
                </c:pt>
              </c:numCache>
            </c:numRef>
          </c:val>
          <c:extLst>
            <c:ext xmlns:c16="http://schemas.microsoft.com/office/drawing/2014/chart" uri="{C3380CC4-5D6E-409C-BE32-E72D297353CC}">
              <c16:uniqueId val="{00000001-61B4-40F8-9480-88F503F7DBD8}"/>
            </c:ext>
          </c:extLst>
        </c:ser>
        <c:ser>
          <c:idx val="2"/>
          <c:order val="2"/>
          <c:tx>
            <c:strRef>
              <c:f>labor!$F$12</c:f>
              <c:strCache>
                <c:ptCount val="1"/>
                <c:pt idx="0">
                  <c:v>Servis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labor!$G$9:$L$9</c:f>
              <c:strCache>
                <c:ptCount val="6"/>
                <c:pt idx="0">
                  <c:v>Antalya</c:v>
                </c:pt>
                <c:pt idx="1">
                  <c:v>Batı Karadeniz</c:v>
                </c:pt>
                <c:pt idx="2">
                  <c:v>Doğu Akdeniz</c:v>
                </c:pt>
                <c:pt idx="3">
                  <c:v>Doğu Karadeniz</c:v>
                </c:pt>
                <c:pt idx="4">
                  <c:v>Kızılırmak</c:v>
                </c:pt>
                <c:pt idx="5">
                  <c:v>Marmara</c:v>
                </c:pt>
              </c:strCache>
            </c:strRef>
          </c:cat>
          <c:val>
            <c:numRef>
              <c:f>labor!$G$12:$L$12</c:f>
              <c:numCache>
                <c:formatCode>0%</c:formatCode>
                <c:ptCount val="6"/>
                <c:pt idx="0">
                  <c:v>0.65598650927487356</c:v>
                </c:pt>
                <c:pt idx="1">
                  <c:v>0.48985959438377535</c:v>
                </c:pt>
                <c:pt idx="2">
                  <c:v>0.56096640241600604</c:v>
                </c:pt>
                <c:pt idx="3">
                  <c:v>0.44538461538461538</c:v>
                </c:pt>
                <c:pt idx="4">
                  <c:v>0.51709852977012427</c:v>
                </c:pt>
                <c:pt idx="5">
                  <c:v>0.56312955337345583</c:v>
                </c:pt>
              </c:numCache>
            </c:numRef>
          </c:val>
          <c:extLst>
            <c:ext xmlns:c16="http://schemas.microsoft.com/office/drawing/2014/chart" uri="{C3380CC4-5D6E-409C-BE32-E72D297353CC}">
              <c16:uniqueId val="{00000002-61B4-40F8-9480-88F503F7DBD8}"/>
            </c:ext>
          </c:extLst>
        </c:ser>
        <c:dLbls>
          <c:showLegendKey val="0"/>
          <c:showVal val="0"/>
          <c:showCatName val="0"/>
          <c:showSerName val="0"/>
          <c:showPercent val="0"/>
          <c:showBubbleSize val="0"/>
        </c:dLbls>
        <c:gapWidth val="150"/>
        <c:overlap val="100"/>
        <c:axId val="1712124016"/>
        <c:axId val="1712126928"/>
      </c:barChart>
      <c:catAx>
        <c:axId val="171212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12126928"/>
        <c:crosses val="autoZero"/>
        <c:auto val="1"/>
        <c:lblAlgn val="ctr"/>
        <c:lblOffset val="100"/>
        <c:noMultiLvlLbl val="0"/>
      </c:catAx>
      <c:valAx>
        <c:axId val="171212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12124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ED2A8-A2D2-4935-AC7A-BC95541651A4}"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AE0E542C-ABA5-45F8-98FE-98655FC57B62}">
      <dgm:prSet phldrT="[Text]" custT="1"/>
      <dgm:spPr/>
      <dgm:t>
        <a:bodyPr/>
        <a:lstStyle/>
        <a:p>
          <a:r>
            <a:rPr lang="tr-TR" sz="2400" dirty="0">
              <a:latin typeface="Garamond" panose="02020404030301010803" pitchFamily="18" charset="0"/>
            </a:rPr>
            <a:t>Aritmetik Artış Metodu</a:t>
          </a:r>
          <a:endParaRPr lang="en-US" sz="2400" dirty="0">
            <a:latin typeface="Garamond" panose="02020404030301010803" pitchFamily="18" charset="0"/>
          </a:endParaRPr>
        </a:p>
      </dgm:t>
    </dgm:pt>
    <dgm:pt modelId="{973689EB-23C2-465B-BD41-41D31D586A8E}" type="parTrans" cxnId="{2973B794-F8F8-4071-85DD-A2199F6CD62B}">
      <dgm:prSet/>
      <dgm:spPr/>
      <dgm:t>
        <a:bodyPr/>
        <a:lstStyle/>
        <a:p>
          <a:endParaRPr lang="en-US"/>
        </a:p>
      </dgm:t>
    </dgm:pt>
    <dgm:pt modelId="{2221FBFC-A1E6-46CF-8718-E4A0D535F772}" type="sibTrans" cxnId="{2973B794-F8F8-4071-85DD-A2199F6CD62B}">
      <dgm:prSet/>
      <dgm:spPr/>
      <dgm:t>
        <a:bodyPr/>
        <a:lstStyle/>
        <a:p>
          <a:endParaRPr lang="en-US"/>
        </a:p>
      </dgm:t>
    </dgm:pt>
    <dgm:pt modelId="{46EA3055-EF17-467F-8C3C-0D7E7C2C75C3}">
      <dgm:prSet phldrT="[Text]" custT="1"/>
      <dgm:spPr/>
      <dgm:t>
        <a:bodyPr/>
        <a:lstStyle/>
        <a:p>
          <a:r>
            <a:rPr lang="tr-TR" sz="2400" dirty="0">
              <a:latin typeface="Garamond" panose="02020404030301010803" pitchFamily="18" charset="0"/>
            </a:rPr>
            <a:t>Geometrik Artış Metodu</a:t>
          </a:r>
          <a:endParaRPr lang="en-US" sz="2400" dirty="0">
            <a:latin typeface="Garamond" panose="02020404030301010803" pitchFamily="18" charset="0"/>
          </a:endParaRPr>
        </a:p>
      </dgm:t>
    </dgm:pt>
    <dgm:pt modelId="{A2B63175-81AF-4149-82CD-C5784E9462C7}" type="parTrans" cxnId="{F6DC0C3F-E489-45AE-A7B7-43CCC6273741}">
      <dgm:prSet/>
      <dgm:spPr/>
      <dgm:t>
        <a:bodyPr/>
        <a:lstStyle/>
        <a:p>
          <a:endParaRPr lang="en-US"/>
        </a:p>
      </dgm:t>
    </dgm:pt>
    <dgm:pt modelId="{D83A6E92-AEC7-4694-9030-F1577DA3C384}" type="sibTrans" cxnId="{F6DC0C3F-E489-45AE-A7B7-43CCC6273741}">
      <dgm:prSet/>
      <dgm:spPr/>
      <dgm:t>
        <a:bodyPr/>
        <a:lstStyle/>
        <a:p>
          <a:endParaRPr lang="en-US"/>
        </a:p>
      </dgm:t>
    </dgm:pt>
    <dgm:pt modelId="{E412CF12-49D4-40B6-AA3C-424B2BACF537}">
      <dgm:prSet custT="1"/>
      <dgm:spPr/>
      <dgm:t>
        <a:bodyPr/>
        <a:lstStyle/>
        <a:p>
          <a:r>
            <a:rPr lang="tr-TR" sz="2400" dirty="0">
              <a:latin typeface="Garamond" panose="02020404030301010803" pitchFamily="18" charset="0"/>
            </a:rPr>
            <a:t>Azalan Hızlı Artış Metodu</a:t>
          </a:r>
        </a:p>
      </dgm:t>
    </dgm:pt>
    <dgm:pt modelId="{BFE1BAE2-50AB-4D5C-ABC7-8194C8A1FBA0}" type="parTrans" cxnId="{0C34BAA8-C968-4019-AF1E-18B522A8B9CE}">
      <dgm:prSet/>
      <dgm:spPr/>
      <dgm:t>
        <a:bodyPr/>
        <a:lstStyle/>
        <a:p>
          <a:endParaRPr lang="en-US"/>
        </a:p>
      </dgm:t>
    </dgm:pt>
    <dgm:pt modelId="{BF8AC53E-A259-45C9-815E-7A551E894DCE}" type="sibTrans" cxnId="{0C34BAA8-C968-4019-AF1E-18B522A8B9CE}">
      <dgm:prSet/>
      <dgm:spPr/>
      <dgm:t>
        <a:bodyPr/>
        <a:lstStyle/>
        <a:p>
          <a:endParaRPr lang="en-US"/>
        </a:p>
      </dgm:t>
    </dgm:pt>
    <dgm:pt modelId="{F9848166-D848-4175-B818-01C1F2D75F4C}">
      <dgm:prSet custT="1"/>
      <dgm:spPr/>
      <dgm:t>
        <a:bodyPr/>
        <a:lstStyle/>
        <a:p>
          <a:r>
            <a:rPr lang="tr-TR" sz="2400" dirty="0">
              <a:latin typeface="Garamond" panose="02020404030301010803" pitchFamily="18" charset="0"/>
            </a:rPr>
            <a:t>Birleşmiş Milletler Kalkınma </a:t>
          </a:r>
          <a:endParaRPr lang="en-US" sz="2400" dirty="0">
            <a:latin typeface="Garamond" panose="02020404030301010803" pitchFamily="18" charset="0"/>
          </a:endParaRPr>
        </a:p>
      </dgm:t>
    </dgm:pt>
    <dgm:pt modelId="{AF39A226-7F87-4E6B-B055-720DDACDE61C}" type="parTrans" cxnId="{0226F533-BA9D-4A0D-A75A-631991AA3F7B}">
      <dgm:prSet/>
      <dgm:spPr/>
      <dgm:t>
        <a:bodyPr/>
        <a:lstStyle/>
        <a:p>
          <a:endParaRPr lang="en-US"/>
        </a:p>
      </dgm:t>
    </dgm:pt>
    <dgm:pt modelId="{CE037506-7832-48AE-9E49-9620458BBA8C}" type="sibTrans" cxnId="{0226F533-BA9D-4A0D-A75A-631991AA3F7B}">
      <dgm:prSet/>
      <dgm:spPr/>
      <dgm:t>
        <a:bodyPr/>
        <a:lstStyle/>
        <a:p>
          <a:endParaRPr lang="en-US"/>
        </a:p>
      </dgm:t>
    </dgm:pt>
    <dgm:pt modelId="{8DB9C2BF-8B0E-4711-95CA-DB1C54333EBC}">
      <dgm:prSet custT="1"/>
      <dgm:spPr/>
      <dgm:t>
        <a:bodyPr/>
        <a:lstStyle/>
        <a:p>
          <a:r>
            <a:rPr lang="tr-TR" sz="2400" dirty="0">
              <a:latin typeface="Garamond" panose="02020404030301010803" pitchFamily="18" charset="0"/>
            </a:rPr>
            <a:t>Kuşak Bileşen Metodu</a:t>
          </a:r>
        </a:p>
      </dgm:t>
    </dgm:pt>
    <dgm:pt modelId="{8731A029-5521-47A0-BBEA-F5373AB5F378}" type="parTrans" cxnId="{5C25AB58-389F-406F-B0D6-97EFD56DC299}">
      <dgm:prSet/>
      <dgm:spPr/>
      <dgm:t>
        <a:bodyPr/>
        <a:lstStyle/>
        <a:p>
          <a:endParaRPr lang="en-US"/>
        </a:p>
      </dgm:t>
    </dgm:pt>
    <dgm:pt modelId="{89A8DD37-5117-4F8A-AD7F-A8DA9C9B4EF1}" type="sibTrans" cxnId="{5C25AB58-389F-406F-B0D6-97EFD56DC299}">
      <dgm:prSet/>
      <dgm:spPr/>
      <dgm:t>
        <a:bodyPr/>
        <a:lstStyle/>
        <a:p>
          <a:endParaRPr lang="en-US"/>
        </a:p>
      </dgm:t>
    </dgm:pt>
    <dgm:pt modelId="{308F5A53-526C-4BC6-9E20-874D6634C828}">
      <dgm:prSet phldrT="[Text]" custT="1"/>
      <dgm:spPr/>
      <dgm:t>
        <a:bodyPr/>
        <a:lstStyle/>
        <a:p>
          <a:r>
            <a:rPr lang="tr-TR" sz="2400" dirty="0">
              <a:latin typeface="Garamond" panose="02020404030301010803" pitchFamily="18" charset="0"/>
            </a:rPr>
            <a:t>İller Bankası Metodu</a:t>
          </a:r>
          <a:endParaRPr lang="en-US" sz="2400" dirty="0">
            <a:latin typeface="Garamond" panose="02020404030301010803" pitchFamily="18" charset="0"/>
          </a:endParaRPr>
        </a:p>
      </dgm:t>
    </dgm:pt>
    <dgm:pt modelId="{A8661805-11C9-419E-B467-A389D00B6CF3}" type="sibTrans" cxnId="{3163C87F-4F00-4B37-9E03-DF38A3146B27}">
      <dgm:prSet/>
      <dgm:spPr/>
      <dgm:t>
        <a:bodyPr/>
        <a:lstStyle/>
        <a:p>
          <a:endParaRPr lang="en-US"/>
        </a:p>
      </dgm:t>
    </dgm:pt>
    <dgm:pt modelId="{3567D5FB-34FF-4AB2-94A6-CB8DE76D53D7}" type="parTrans" cxnId="{3163C87F-4F00-4B37-9E03-DF38A3146B27}">
      <dgm:prSet/>
      <dgm:spPr/>
      <dgm:t>
        <a:bodyPr/>
        <a:lstStyle/>
        <a:p>
          <a:endParaRPr lang="en-US"/>
        </a:p>
      </dgm:t>
    </dgm:pt>
    <dgm:pt modelId="{43B91F0A-FE47-4616-A3E3-7D5C57AB6C13}" type="pres">
      <dgm:prSet presAssocID="{E2CED2A8-A2D2-4935-AC7A-BC95541651A4}" presName="Name0" presStyleCnt="0">
        <dgm:presLayoutVars>
          <dgm:dir/>
          <dgm:animLvl val="lvl"/>
          <dgm:resizeHandles val="exact"/>
        </dgm:presLayoutVars>
      </dgm:prSet>
      <dgm:spPr/>
      <dgm:t>
        <a:bodyPr/>
        <a:lstStyle/>
        <a:p>
          <a:endParaRPr lang="tr-TR"/>
        </a:p>
      </dgm:t>
    </dgm:pt>
    <dgm:pt modelId="{12E16F5A-6C9F-4F44-96BA-1B1CD8E31A07}" type="pres">
      <dgm:prSet presAssocID="{308F5A53-526C-4BC6-9E20-874D6634C828}" presName="linNode" presStyleCnt="0"/>
      <dgm:spPr/>
    </dgm:pt>
    <dgm:pt modelId="{DEE47DC1-FB6E-4B3A-885A-F77B0E78E3CB}" type="pres">
      <dgm:prSet presAssocID="{308F5A53-526C-4BC6-9E20-874D6634C828}" presName="parentText" presStyleLbl="node1" presStyleIdx="0" presStyleCnt="6" custScaleX="148607" custLinFactNeighborX="447" custLinFactNeighborY="-172">
        <dgm:presLayoutVars>
          <dgm:chMax val="1"/>
          <dgm:bulletEnabled val="1"/>
        </dgm:presLayoutVars>
      </dgm:prSet>
      <dgm:spPr/>
      <dgm:t>
        <a:bodyPr/>
        <a:lstStyle/>
        <a:p>
          <a:endParaRPr lang="tr-TR"/>
        </a:p>
      </dgm:t>
    </dgm:pt>
    <dgm:pt modelId="{CAB058AB-5ADE-4ACD-AED6-30948BA37FD2}" type="pres">
      <dgm:prSet presAssocID="{A8661805-11C9-419E-B467-A389D00B6CF3}" presName="sp" presStyleCnt="0"/>
      <dgm:spPr/>
    </dgm:pt>
    <dgm:pt modelId="{93C48C0A-711B-4203-A4ED-A1CB425533A3}" type="pres">
      <dgm:prSet presAssocID="{AE0E542C-ABA5-45F8-98FE-98655FC57B62}" presName="linNode" presStyleCnt="0"/>
      <dgm:spPr/>
    </dgm:pt>
    <dgm:pt modelId="{9575B84B-01FF-4DA0-B6F1-98DC8125BE35}" type="pres">
      <dgm:prSet presAssocID="{AE0E542C-ABA5-45F8-98FE-98655FC57B62}" presName="parentText" presStyleLbl="node1" presStyleIdx="1" presStyleCnt="6" custScaleX="148317">
        <dgm:presLayoutVars>
          <dgm:chMax val="1"/>
          <dgm:bulletEnabled val="1"/>
        </dgm:presLayoutVars>
      </dgm:prSet>
      <dgm:spPr/>
      <dgm:t>
        <a:bodyPr/>
        <a:lstStyle/>
        <a:p>
          <a:endParaRPr lang="tr-TR"/>
        </a:p>
      </dgm:t>
    </dgm:pt>
    <dgm:pt modelId="{CDF53105-B918-41BC-B31A-B1038A89F3D8}" type="pres">
      <dgm:prSet presAssocID="{2221FBFC-A1E6-46CF-8718-E4A0D535F772}" presName="sp" presStyleCnt="0"/>
      <dgm:spPr/>
    </dgm:pt>
    <dgm:pt modelId="{8EA45CB9-158B-4FF2-86FE-CD5368C9DFFE}" type="pres">
      <dgm:prSet presAssocID="{46EA3055-EF17-467F-8C3C-0D7E7C2C75C3}" presName="linNode" presStyleCnt="0"/>
      <dgm:spPr/>
    </dgm:pt>
    <dgm:pt modelId="{211D3E77-6DC6-4062-8FEE-C9F2B3C1793C}" type="pres">
      <dgm:prSet presAssocID="{46EA3055-EF17-467F-8C3C-0D7E7C2C75C3}" presName="parentText" presStyleLbl="node1" presStyleIdx="2" presStyleCnt="6" custScaleX="148317">
        <dgm:presLayoutVars>
          <dgm:chMax val="1"/>
          <dgm:bulletEnabled val="1"/>
        </dgm:presLayoutVars>
      </dgm:prSet>
      <dgm:spPr/>
      <dgm:t>
        <a:bodyPr/>
        <a:lstStyle/>
        <a:p>
          <a:endParaRPr lang="tr-TR"/>
        </a:p>
      </dgm:t>
    </dgm:pt>
    <dgm:pt modelId="{ACAA03F0-4771-4327-8E29-96BA3612401F}" type="pres">
      <dgm:prSet presAssocID="{D83A6E92-AEC7-4694-9030-F1577DA3C384}" presName="sp" presStyleCnt="0"/>
      <dgm:spPr/>
    </dgm:pt>
    <dgm:pt modelId="{C64CF702-2ACD-4E99-B279-582BFD0FDDBB}" type="pres">
      <dgm:prSet presAssocID="{E412CF12-49D4-40B6-AA3C-424B2BACF537}" presName="linNode" presStyleCnt="0"/>
      <dgm:spPr/>
    </dgm:pt>
    <dgm:pt modelId="{13CBCFC3-1FB2-4140-B3D2-FC0D788CCB60}" type="pres">
      <dgm:prSet presAssocID="{E412CF12-49D4-40B6-AA3C-424B2BACF537}" presName="parentText" presStyleLbl="node1" presStyleIdx="3" presStyleCnt="6" custScaleX="148317">
        <dgm:presLayoutVars>
          <dgm:chMax val="1"/>
          <dgm:bulletEnabled val="1"/>
        </dgm:presLayoutVars>
      </dgm:prSet>
      <dgm:spPr/>
      <dgm:t>
        <a:bodyPr/>
        <a:lstStyle/>
        <a:p>
          <a:endParaRPr lang="tr-TR"/>
        </a:p>
      </dgm:t>
    </dgm:pt>
    <dgm:pt modelId="{7E01DFD9-A2D5-40AF-8A9C-7B512B7777C4}" type="pres">
      <dgm:prSet presAssocID="{BF8AC53E-A259-45C9-815E-7A551E894DCE}" presName="sp" presStyleCnt="0"/>
      <dgm:spPr/>
    </dgm:pt>
    <dgm:pt modelId="{99261ADD-F2EF-469E-ACC8-4B2B4149FEF7}" type="pres">
      <dgm:prSet presAssocID="{F9848166-D848-4175-B818-01C1F2D75F4C}" presName="linNode" presStyleCnt="0"/>
      <dgm:spPr/>
    </dgm:pt>
    <dgm:pt modelId="{2E3A125D-290E-4183-B9CD-2B461D09C42F}" type="pres">
      <dgm:prSet presAssocID="{F9848166-D848-4175-B818-01C1F2D75F4C}" presName="parentText" presStyleLbl="node1" presStyleIdx="4" presStyleCnt="6" custScaleX="148317">
        <dgm:presLayoutVars>
          <dgm:chMax val="1"/>
          <dgm:bulletEnabled val="1"/>
        </dgm:presLayoutVars>
      </dgm:prSet>
      <dgm:spPr/>
      <dgm:t>
        <a:bodyPr/>
        <a:lstStyle/>
        <a:p>
          <a:endParaRPr lang="tr-TR"/>
        </a:p>
      </dgm:t>
    </dgm:pt>
    <dgm:pt modelId="{354E3C22-8378-478F-94DA-E720E16329E7}" type="pres">
      <dgm:prSet presAssocID="{CE037506-7832-48AE-9E49-9620458BBA8C}" presName="sp" presStyleCnt="0"/>
      <dgm:spPr/>
    </dgm:pt>
    <dgm:pt modelId="{918DE4CC-E64D-4D54-B9B7-ACA79AD1282A}" type="pres">
      <dgm:prSet presAssocID="{8DB9C2BF-8B0E-4711-95CA-DB1C54333EBC}" presName="linNode" presStyleCnt="0"/>
      <dgm:spPr/>
    </dgm:pt>
    <dgm:pt modelId="{FFC819FD-1203-45B9-8325-E90CD4688778}" type="pres">
      <dgm:prSet presAssocID="{8DB9C2BF-8B0E-4711-95CA-DB1C54333EBC}" presName="parentText" presStyleLbl="node1" presStyleIdx="5" presStyleCnt="6" custScaleX="148317">
        <dgm:presLayoutVars>
          <dgm:chMax val="1"/>
          <dgm:bulletEnabled val="1"/>
        </dgm:presLayoutVars>
      </dgm:prSet>
      <dgm:spPr/>
      <dgm:t>
        <a:bodyPr/>
        <a:lstStyle/>
        <a:p>
          <a:endParaRPr lang="tr-TR"/>
        </a:p>
      </dgm:t>
    </dgm:pt>
  </dgm:ptLst>
  <dgm:cxnLst>
    <dgm:cxn modelId="{2973B794-F8F8-4071-85DD-A2199F6CD62B}" srcId="{E2CED2A8-A2D2-4935-AC7A-BC95541651A4}" destId="{AE0E542C-ABA5-45F8-98FE-98655FC57B62}" srcOrd="1" destOrd="0" parTransId="{973689EB-23C2-465B-BD41-41D31D586A8E}" sibTransId="{2221FBFC-A1E6-46CF-8718-E4A0D535F772}"/>
    <dgm:cxn modelId="{AEA85043-412C-4A2A-8365-9BC074CD5821}" type="presOf" srcId="{E2CED2A8-A2D2-4935-AC7A-BC95541651A4}" destId="{43B91F0A-FE47-4616-A3E3-7D5C57AB6C13}" srcOrd="0" destOrd="0" presId="urn:microsoft.com/office/officeart/2005/8/layout/vList5"/>
    <dgm:cxn modelId="{69CECBD5-1194-4D8E-BF0B-449AC71B5171}" type="presOf" srcId="{F9848166-D848-4175-B818-01C1F2D75F4C}" destId="{2E3A125D-290E-4183-B9CD-2B461D09C42F}" srcOrd="0" destOrd="0" presId="urn:microsoft.com/office/officeart/2005/8/layout/vList5"/>
    <dgm:cxn modelId="{A1391FBB-E15E-4991-9335-3B543F845ED9}" type="presOf" srcId="{8DB9C2BF-8B0E-4711-95CA-DB1C54333EBC}" destId="{FFC819FD-1203-45B9-8325-E90CD4688778}" srcOrd="0" destOrd="0" presId="urn:microsoft.com/office/officeart/2005/8/layout/vList5"/>
    <dgm:cxn modelId="{5C25AB58-389F-406F-B0D6-97EFD56DC299}" srcId="{E2CED2A8-A2D2-4935-AC7A-BC95541651A4}" destId="{8DB9C2BF-8B0E-4711-95CA-DB1C54333EBC}" srcOrd="5" destOrd="0" parTransId="{8731A029-5521-47A0-BBEA-F5373AB5F378}" sibTransId="{89A8DD37-5117-4F8A-AD7F-A8DA9C9B4EF1}"/>
    <dgm:cxn modelId="{0A8C66D9-1B27-4CB2-B8D4-C85D8E09E96F}" type="presOf" srcId="{308F5A53-526C-4BC6-9E20-874D6634C828}" destId="{DEE47DC1-FB6E-4B3A-885A-F77B0E78E3CB}" srcOrd="0" destOrd="0" presId="urn:microsoft.com/office/officeart/2005/8/layout/vList5"/>
    <dgm:cxn modelId="{C382549F-E725-408C-8E78-26623C0D4A7B}" type="presOf" srcId="{46EA3055-EF17-467F-8C3C-0D7E7C2C75C3}" destId="{211D3E77-6DC6-4062-8FEE-C9F2B3C1793C}" srcOrd="0" destOrd="0" presId="urn:microsoft.com/office/officeart/2005/8/layout/vList5"/>
    <dgm:cxn modelId="{F6DC0C3F-E489-45AE-A7B7-43CCC6273741}" srcId="{E2CED2A8-A2D2-4935-AC7A-BC95541651A4}" destId="{46EA3055-EF17-467F-8C3C-0D7E7C2C75C3}" srcOrd="2" destOrd="0" parTransId="{A2B63175-81AF-4149-82CD-C5784E9462C7}" sibTransId="{D83A6E92-AEC7-4694-9030-F1577DA3C384}"/>
    <dgm:cxn modelId="{6B2DCB7A-B95F-4457-B620-D7926CB9C7D8}" type="presOf" srcId="{AE0E542C-ABA5-45F8-98FE-98655FC57B62}" destId="{9575B84B-01FF-4DA0-B6F1-98DC8125BE35}" srcOrd="0" destOrd="0" presId="urn:microsoft.com/office/officeart/2005/8/layout/vList5"/>
    <dgm:cxn modelId="{3163C87F-4F00-4B37-9E03-DF38A3146B27}" srcId="{E2CED2A8-A2D2-4935-AC7A-BC95541651A4}" destId="{308F5A53-526C-4BC6-9E20-874D6634C828}" srcOrd="0" destOrd="0" parTransId="{3567D5FB-34FF-4AB2-94A6-CB8DE76D53D7}" sibTransId="{A8661805-11C9-419E-B467-A389D00B6CF3}"/>
    <dgm:cxn modelId="{0C34BAA8-C968-4019-AF1E-18B522A8B9CE}" srcId="{E2CED2A8-A2D2-4935-AC7A-BC95541651A4}" destId="{E412CF12-49D4-40B6-AA3C-424B2BACF537}" srcOrd="3" destOrd="0" parTransId="{BFE1BAE2-50AB-4D5C-ABC7-8194C8A1FBA0}" sibTransId="{BF8AC53E-A259-45C9-815E-7A551E894DCE}"/>
    <dgm:cxn modelId="{6371DC02-E76E-4A07-89E2-E1C7690EBE38}" type="presOf" srcId="{E412CF12-49D4-40B6-AA3C-424B2BACF537}" destId="{13CBCFC3-1FB2-4140-B3D2-FC0D788CCB60}" srcOrd="0" destOrd="0" presId="urn:microsoft.com/office/officeart/2005/8/layout/vList5"/>
    <dgm:cxn modelId="{0226F533-BA9D-4A0D-A75A-631991AA3F7B}" srcId="{E2CED2A8-A2D2-4935-AC7A-BC95541651A4}" destId="{F9848166-D848-4175-B818-01C1F2D75F4C}" srcOrd="4" destOrd="0" parTransId="{AF39A226-7F87-4E6B-B055-720DDACDE61C}" sibTransId="{CE037506-7832-48AE-9E49-9620458BBA8C}"/>
    <dgm:cxn modelId="{887E9DC1-6C22-4D26-A829-AD4BE1AE6774}" type="presParOf" srcId="{43B91F0A-FE47-4616-A3E3-7D5C57AB6C13}" destId="{12E16F5A-6C9F-4F44-96BA-1B1CD8E31A07}" srcOrd="0" destOrd="0" presId="urn:microsoft.com/office/officeart/2005/8/layout/vList5"/>
    <dgm:cxn modelId="{E86B676A-2D3E-4CC5-8EDB-57FA486F51AC}" type="presParOf" srcId="{12E16F5A-6C9F-4F44-96BA-1B1CD8E31A07}" destId="{DEE47DC1-FB6E-4B3A-885A-F77B0E78E3CB}" srcOrd="0" destOrd="0" presId="urn:microsoft.com/office/officeart/2005/8/layout/vList5"/>
    <dgm:cxn modelId="{AB70477D-DB4C-4510-93A8-5006A8845D5D}" type="presParOf" srcId="{43B91F0A-FE47-4616-A3E3-7D5C57AB6C13}" destId="{CAB058AB-5ADE-4ACD-AED6-30948BA37FD2}" srcOrd="1" destOrd="0" presId="urn:microsoft.com/office/officeart/2005/8/layout/vList5"/>
    <dgm:cxn modelId="{59279A8E-683E-4B03-A55F-A96368A80635}" type="presParOf" srcId="{43B91F0A-FE47-4616-A3E3-7D5C57AB6C13}" destId="{93C48C0A-711B-4203-A4ED-A1CB425533A3}" srcOrd="2" destOrd="0" presId="urn:microsoft.com/office/officeart/2005/8/layout/vList5"/>
    <dgm:cxn modelId="{24CC8F8F-3E4F-4F54-BE92-8741DB61E76A}" type="presParOf" srcId="{93C48C0A-711B-4203-A4ED-A1CB425533A3}" destId="{9575B84B-01FF-4DA0-B6F1-98DC8125BE35}" srcOrd="0" destOrd="0" presId="urn:microsoft.com/office/officeart/2005/8/layout/vList5"/>
    <dgm:cxn modelId="{C285ED49-4E38-4AE7-9109-9B8157FD779F}" type="presParOf" srcId="{43B91F0A-FE47-4616-A3E3-7D5C57AB6C13}" destId="{CDF53105-B918-41BC-B31A-B1038A89F3D8}" srcOrd="3" destOrd="0" presId="urn:microsoft.com/office/officeart/2005/8/layout/vList5"/>
    <dgm:cxn modelId="{36BF5169-D04A-4C21-9071-4CE089AFFED9}" type="presParOf" srcId="{43B91F0A-FE47-4616-A3E3-7D5C57AB6C13}" destId="{8EA45CB9-158B-4FF2-86FE-CD5368C9DFFE}" srcOrd="4" destOrd="0" presId="urn:microsoft.com/office/officeart/2005/8/layout/vList5"/>
    <dgm:cxn modelId="{33F2B101-631A-4698-B817-BF96F346F316}" type="presParOf" srcId="{8EA45CB9-158B-4FF2-86FE-CD5368C9DFFE}" destId="{211D3E77-6DC6-4062-8FEE-C9F2B3C1793C}" srcOrd="0" destOrd="0" presId="urn:microsoft.com/office/officeart/2005/8/layout/vList5"/>
    <dgm:cxn modelId="{5BA69214-6C68-4941-937C-59A596B05C80}" type="presParOf" srcId="{43B91F0A-FE47-4616-A3E3-7D5C57AB6C13}" destId="{ACAA03F0-4771-4327-8E29-96BA3612401F}" srcOrd="5" destOrd="0" presId="urn:microsoft.com/office/officeart/2005/8/layout/vList5"/>
    <dgm:cxn modelId="{60025111-9702-4C1E-9285-3C6F611E6FAA}" type="presParOf" srcId="{43B91F0A-FE47-4616-A3E3-7D5C57AB6C13}" destId="{C64CF702-2ACD-4E99-B279-582BFD0FDDBB}" srcOrd="6" destOrd="0" presId="urn:microsoft.com/office/officeart/2005/8/layout/vList5"/>
    <dgm:cxn modelId="{A321AD9F-C3C5-446F-8562-07EA449E814B}" type="presParOf" srcId="{C64CF702-2ACD-4E99-B279-582BFD0FDDBB}" destId="{13CBCFC3-1FB2-4140-B3D2-FC0D788CCB60}" srcOrd="0" destOrd="0" presId="urn:microsoft.com/office/officeart/2005/8/layout/vList5"/>
    <dgm:cxn modelId="{0C078E5C-7DCC-4DEB-BF78-60D236EF12C9}" type="presParOf" srcId="{43B91F0A-FE47-4616-A3E3-7D5C57AB6C13}" destId="{7E01DFD9-A2D5-40AF-8A9C-7B512B7777C4}" srcOrd="7" destOrd="0" presId="urn:microsoft.com/office/officeart/2005/8/layout/vList5"/>
    <dgm:cxn modelId="{803E6960-F3FA-499C-8A5B-1DB8D8E5BE1B}" type="presParOf" srcId="{43B91F0A-FE47-4616-A3E3-7D5C57AB6C13}" destId="{99261ADD-F2EF-469E-ACC8-4B2B4149FEF7}" srcOrd="8" destOrd="0" presId="urn:microsoft.com/office/officeart/2005/8/layout/vList5"/>
    <dgm:cxn modelId="{087EC7B6-B94D-4710-9B3C-6A24157244A8}" type="presParOf" srcId="{99261ADD-F2EF-469E-ACC8-4B2B4149FEF7}" destId="{2E3A125D-290E-4183-B9CD-2B461D09C42F}" srcOrd="0" destOrd="0" presId="urn:microsoft.com/office/officeart/2005/8/layout/vList5"/>
    <dgm:cxn modelId="{400528CD-2EC0-4AA1-88F4-A4F734BD4C1E}" type="presParOf" srcId="{43B91F0A-FE47-4616-A3E3-7D5C57AB6C13}" destId="{354E3C22-8378-478F-94DA-E720E16329E7}" srcOrd="9" destOrd="0" presId="urn:microsoft.com/office/officeart/2005/8/layout/vList5"/>
    <dgm:cxn modelId="{968970BD-5105-4D52-88CC-81580D1F93B7}" type="presParOf" srcId="{43B91F0A-FE47-4616-A3E3-7D5C57AB6C13}" destId="{918DE4CC-E64D-4D54-B9B7-ACA79AD1282A}" srcOrd="10" destOrd="0" presId="urn:microsoft.com/office/officeart/2005/8/layout/vList5"/>
    <dgm:cxn modelId="{5D9A39F7-9ABC-4E8E-9380-A1FD7E282664}" type="presParOf" srcId="{918DE4CC-E64D-4D54-B9B7-ACA79AD1282A}" destId="{FFC819FD-1203-45B9-8325-E90CD4688778}" srcOrd="0" destOrd="0" presId="urn:microsoft.com/office/officeart/2005/8/layout/vList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E7E3C-0713-46BC-BD21-81B4D8A69FC3}"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85113932-B23B-4B4C-AE74-23727E1E1E16}">
      <dgm:prSet phldrT="[Text]" custT="1"/>
      <dgm:spPr>
        <a:xfrm>
          <a:off x="1745305" y="4194"/>
          <a:ext cx="4718301" cy="865851"/>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0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Mevcut ve geçmiş nüfus sayımları </a:t>
          </a:r>
          <a:r>
            <a:rPr lang="en-US" sz="2000" dirty="0" err="1">
              <a:solidFill>
                <a:sysClr val="window" lastClr="FFFFFF"/>
              </a:solidFill>
              <a:latin typeface="Tahoma" panose="020B0604030504040204" pitchFamily="34" charset="0"/>
              <a:ea typeface="Tahoma" panose="020B0604030504040204" pitchFamily="34" charset="0"/>
              <a:cs typeface="Tahoma" panose="020B0604030504040204" pitchFamily="34" charset="0"/>
            </a:rPr>
            <a:t>arasındaki</a:t>
          </a:r>
          <a:r>
            <a:rPr lang="en-US" sz="20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ysClr val="window" lastClr="FFFFFF"/>
              </a:solidFill>
              <a:latin typeface="Tahoma" panose="020B0604030504040204" pitchFamily="34" charset="0"/>
              <a:ea typeface="Tahoma" panose="020B0604030504040204" pitchFamily="34" charset="0"/>
              <a:cs typeface="Tahoma" panose="020B0604030504040204" pitchFamily="34" charset="0"/>
            </a:rPr>
            <a:t>artış</a:t>
          </a:r>
          <a:endParaRPr lang="en-US" sz="20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338141F8-FB7F-414A-9300-C1A162EDAF0A}" type="parTrans" cxnId="{8B96458C-B6CE-482F-A057-BC1920CA7A21}">
      <dgm:prSet/>
      <dgm:spPr/>
      <dgm:t>
        <a:bodyPr/>
        <a:lstStyle/>
        <a:p>
          <a:endParaRPr lang="en-US"/>
        </a:p>
      </dgm:t>
    </dgm:pt>
    <dgm:pt modelId="{64D7D651-DAEF-497F-A855-CDCC3487885D}" type="sibTrans" cxnId="{8B96458C-B6CE-482F-A057-BC1920CA7A21}">
      <dgm:prSet/>
      <dgm:spPr>
        <a:xfrm rot="5400000">
          <a:off x="3942108" y="891691"/>
          <a:ext cx="324694" cy="389633"/>
        </a:xfrm>
        <a:prstGeom prst="rightArrow">
          <a:avLst>
            <a:gd name="adj1" fmla="val 60000"/>
            <a:gd name="adj2" fmla="val 50000"/>
          </a:avLst>
        </a:prstGeom>
        <a:solidFill>
          <a:srgbClr val="8064A2">
            <a:hueOff val="0"/>
            <a:satOff val="0"/>
            <a:lumOff val="0"/>
            <a:alphaOff val="0"/>
          </a:srgbClr>
        </a:solidFill>
        <a:ln>
          <a:noFill/>
        </a:ln>
        <a:effectLst/>
      </dgm:spPr>
      <dgm:t>
        <a:bodyPr/>
        <a:lstStyle/>
        <a:p>
          <a:pPr>
            <a:buNone/>
          </a:pPr>
          <a:endParaRPr lang="en-US" dirty="0">
            <a:solidFill>
              <a:sysClr val="window" lastClr="FFFFFF"/>
            </a:solidFill>
            <a:latin typeface="Calibri"/>
            <a:ea typeface="+mn-ea"/>
            <a:cs typeface="+mn-cs"/>
          </a:endParaRPr>
        </a:p>
      </dgm:t>
    </dgm:pt>
    <dgm:pt modelId="{813EA712-CDE9-4232-9055-760290CAF2E7}">
      <dgm:prSet phldrT="[Text]" custT="1"/>
      <dgm:spPr>
        <a:xfrm>
          <a:off x="1745305" y="1302971"/>
          <a:ext cx="4718301" cy="865851"/>
        </a:xfrm>
        <a:prstGeom prst="roundRect">
          <a:avLst>
            <a:gd name="adj" fmla="val 10000"/>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000" dirty="0">
              <a:solidFill>
                <a:sysClr val="window" lastClr="FFFFFF"/>
              </a:solidFill>
              <a:latin typeface="Tahoma" panose="020B0604030504040204" pitchFamily="34" charset="0"/>
              <a:ea typeface="+mn-ea"/>
              <a:cs typeface="+mn-cs"/>
            </a:rPr>
            <a:t>Yazlık nüfus sayıları</a:t>
          </a:r>
          <a:endParaRPr lang="en-US" sz="2000" dirty="0">
            <a:solidFill>
              <a:sysClr val="window" lastClr="FFFFFF"/>
            </a:solidFill>
            <a:latin typeface="Calibri"/>
            <a:ea typeface="+mn-ea"/>
            <a:cs typeface="+mn-cs"/>
          </a:endParaRPr>
        </a:p>
      </dgm:t>
    </dgm:pt>
    <dgm:pt modelId="{E09177DE-BBDC-4697-9FFF-BF149026DC9A}" type="parTrans" cxnId="{BDB7DA4D-5AA2-435C-BB8B-778F2F6FA022}">
      <dgm:prSet/>
      <dgm:spPr/>
      <dgm:t>
        <a:bodyPr/>
        <a:lstStyle/>
        <a:p>
          <a:endParaRPr lang="en-US"/>
        </a:p>
      </dgm:t>
    </dgm:pt>
    <dgm:pt modelId="{8441AAFF-332C-4691-8443-FA805306EC04}" type="sibTrans" cxnId="{BDB7DA4D-5AA2-435C-BB8B-778F2F6FA022}">
      <dgm:prSet/>
      <dgm:spPr>
        <a:xfrm rot="5400000">
          <a:off x="3942108" y="2190469"/>
          <a:ext cx="324694" cy="389633"/>
        </a:xfrm>
        <a:prstGeom prst="rightArrow">
          <a:avLst>
            <a:gd name="adj1" fmla="val 60000"/>
            <a:gd name="adj2" fmla="val 50000"/>
          </a:avLst>
        </a:prstGeom>
        <a:solidFill>
          <a:srgbClr val="8064A2">
            <a:hueOff val="-2232385"/>
            <a:satOff val="13449"/>
            <a:lumOff val="1078"/>
            <a:alphaOff val="0"/>
          </a:srgbClr>
        </a:solidFill>
        <a:ln>
          <a:noFill/>
        </a:ln>
        <a:effectLst/>
      </dgm:spPr>
      <dgm:t>
        <a:bodyPr/>
        <a:lstStyle/>
        <a:p>
          <a:pPr>
            <a:buNone/>
          </a:pPr>
          <a:endParaRPr lang="en-US" dirty="0">
            <a:solidFill>
              <a:sysClr val="window" lastClr="FFFFFF"/>
            </a:solidFill>
            <a:latin typeface="Calibri"/>
            <a:ea typeface="+mn-ea"/>
            <a:cs typeface="+mn-cs"/>
          </a:endParaRPr>
        </a:p>
      </dgm:t>
    </dgm:pt>
    <dgm:pt modelId="{A975C932-61BD-4C32-AD8B-5FFCC8B1EF62}">
      <dgm:prSet custT="1"/>
      <dgm:spPr>
        <a:xfrm>
          <a:off x="1745305" y="2601748"/>
          <a:ext cx="4718301" cy="760399"/>
        </a:xfrm>
        <a:prstGeom prst="roundRect">
          <a:avLst>
            <a:gd name="adj" fmla="val 10000"/>
          </a:avLst>
        </a:prstGeo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000" dirty="0">
              <a:solidFill>
                <a:sysClr val="window" lastClr="FFFFFF"/>
              </a:solidFill>
              <a:latin typeface="Tahoma" panose="020B0604030504040204" pitchFamily="34" charset="0"/>
              <a:ea typeface="+mn-ea"/>
              <a:cs typeface="+mn-cs"/>
            </a:rPr>
            <a:t>Göçmen ve sığınmacı sayıları</a:t>
          </a:r>
          <a:endParaRPr lang="en-US" sz="2000" dirty="0">
            <a:solidFill>
              <a:sysClr val="window" lastClr="FFFFFF"/>
            </a:solidFill>
            <a:latin typeface="Calibri"/>
            <a:ea typeface="+mn-ea"/>
            <a:cs typeface="+mn-cs"/>
          </a:endParaRPr>
        </a:p>
      </dgm:t>
    </dgm:pt>
    <dgm:pt modelId="{B8077627-82E7-414A-83D7-0457ADB8EC59}" type="parTrans" cxnId="{95B822FB-C4BF-4F02-A0CA-E0F43A615D95}">
      <dgm:prSet/>
      <dgm:spPr/>
      <dgm:t>
        <a:bodyPr/>
        <a:lstStyle/>
        <a:p>
          <a:endParaRPr lang="en-US"/>
        </a:p>
      </dgm:t>
    </dgm:pt>
    <dgm:pt modelId="{CE63E29B-E273-4882-9088-F28BD6073F64}" type="sibTrans" cxnId="{95B822FB-C4BF-4F02-A0CA-E0F43A615D95}">
      <dgm:prSet/>
      <dgm:spPr>
        <a:xfrm rot="5400000">
          <a:off x="3942108" y="3383794"/>
          <a:ext cx="324694" cy="389633"/>
        </a:xfrm>
        <a:prstGeom prst="rightArrow">
          <a:avLst>
            <a:gd name="adj1" fmla="val 60000"/>
            <a:gd name="adj2" fmla="val 50000"/>
          </a:avLst>
        </a:prstGeom>
        <a:solidFill>
          <a:srgbClr val="8064A2">
            <a:hueOff val="-4464770"/>
            <a:satOff val="26899"/>
            <a:lumOff val="2156"/>
            <a:alphaOff val="0"/>
          </a:srgbClr>
        </a:solidFill>
        <a:ln>
          <a:noFill/>
        </a:ln>
        <a:effectLst/>
      </dgm:spPr>
      <dgm:t>
        <a:bodyPr/>
        <a:lstStyle/>
        <a:p>
          <a:pPr>
            <a:buNone/>
          </a:pPr>
          <a:endParaRPr lang="en-US" dirty="0">
            <a:solidFill>
              <a:sysClr val="window" lastClr="FFFFFF"/>
            </a:solidFill>
            <a:latin typeface="Calibri"/>
            <a:ea typeface="+mn-ea"/>
            <a:cs typeface="+mn-cs"/>
          </a:endParaRPr>
        </a:p>
      </dgm:t>
    </dgm:pt>
    <dgm:pt modelId="{E962B3E8-84FF-44AA-83B1-495164975B3F}" type="pres">
      <dgm:prSet presAssocID="{5E9E7E3C-0713-46BC-BD21-81B4D8A69FC3}" presName="linearFlow" presStyleCnt="0">
        <dgm:presLayoutVars>
          <dgm:resizeHandles val="exact"/>
        </dgm:presLayoutVars>
      </dgm:prSet>
      <dgm:spPr/>
      <dgm:t>
        <a:bodyPr/>
        <a:lstStyle/>
        <a:p>
          <a:endParaRPr lang="tr-TR"/>
        </a:p>
      </dgm:t>
    </dgm:pt>
    <dgm:pt modelId="{B12151FA-6745-4FE9-807E-690F5491D127}" type="pres">
      <dgm:prSet presAssocID="{85113932-B23B-4B4C-AE74-23727E1E1E16}" presName="node" presStyleLbl="node1" presStyleIdx="0" presStyleCnt="3" custScaleX="136233">
        <dgm:presLayoutVars>
          <dgm:bulletEnabled val="1"/>
        </dgm:presLayoutVars>
      </dgm:prSet>
      <dgm:spPr/>
      <dgm:t>
        <a:bodyPr/>
        <a:lstStyle/>
        <a:p>
          <a:endParaRPr lang="tr-TR"/>
        </a:p>
      </dgm:t>
    </dgm:pt>
    <dgm:pt modelId="{A70A291E-A520-493B-9508-82BCF35CD0C0}" type="pres">
      <dgm:prSet presAssocID="{64D7D651-DAEF-497F-A855-CDCC3487885D}" presName="sibTrans" presStyleLbl="sibTrans2D1" presStyleIdx="0" presStyleCnt="2"/>
      <dgm:spPr/>
      <dgm:t>
        <a:bodyPr/>
        <a:lstStyle/>
        <a:p>
          <a:endParaRPr lang="tr-TR"/>
        </a:p>
      </dgm:t>
    </dgm:pt>
    <dgm:pt modelId="{6962CB2E-0CB9-4BBB-AE60-87D945F7347D}" type="pres">
      <dgm:prSet presAssocID="{64D7D651-DAEF-497F-A855-CDCC3487885D}" presName="connectorText" presStyleLbl="sibTrans2D1" presStyleIdx="0" presStyleCnt="2"/>
      <dgm:spPr/>
      <dgm:t>
        <a:bodyPr/>
        <a:lstStyle/>
        <a:p>
          <a:endParaRPr lang="tr-TR"/>
        </a:p>
      </dgm:t>
    </dgm:pt>
    <dgm:pt modelId="{F5A2862A-D78C-4E44-B9F5-E549E145C228}" type="pres">
      <dgm:prSet presAssocID="{813EA712-CDE9-4232-9055-760290CAF2E7}" presName="node" presStyleLbl="node1" presStyleIdx="1" presStyleCnt="3" custScaleX="136233">
        <dgm:presLayoutVars>
          <dgm:bulletEnabled val="1"/>
        </dgm:presLayoutVars>
      </dgm:prSet>
      <dgm:spPr/>
      <dgm:t>
        <a:bodyPr/>
        <a:lstStyle/>
        <a:p>
          <a:endParaRPr lang="tr-TR"/>
        </a:p>
      </dgm:t>
    </dgm:pt>
    <dgm:pt modelId="{6E5EC2CE-41B4-4D33-971A-59184DFF76A9}" type="pres">
      <dgm:prSet presAssocID="{8441AAFF-332C-4691-8443-FA805306EC04}" presName="sibTrans" presStyleLbl="sibTrans2D1" presStyleIdx="1" presStyleCnt="2"/>
      <dgm:spPr/>
      <dgm:t>
        <a:bodyPr/>
        <a:lstStyle/>
        <a:p>
          <a:endParaRPr lang="tr-TR"/>
        </a:p>
      </dgm:t>
    </dgm:pt>
    <dgm:pt modelId="{52E43701-EADB-4FC8-A206-1E8DC95D3C99}" type="pres">
      <dgm:prSet presAssocID="{8441AAFF-332C-4691-8443-FA805306EC04}" presName="connectorText" presStyleLbl="sibTrans2D1" presStyleIdx="1" presStyleCnt="2"/>
      <dgm:spPr/>
      <dgm:t>
        <a:bodyPr/>
        <a:lstStyle/>
        <a:p>
          <a:endParaRPr lang="tr-TR"/>
        </a:p>
      </dgm:t>
    </dgm:pt>
    <dgm:pt modelId="{D2E96A69-0CDE-41A3-AA99-4A10DBE66646}" type="pres">
      <dgm:prSet presAssocID="{A975C932-61BD-4C32-AD8B-5FFCC8B1EF62}" presName="node" presStyleLbl="node1" presStyleIdx="2" presStyleCnt="3" custScaleX="136233" custScaleY="87821">
        <dgm:presLayoutVars>
          <dgm:bulletEnabled val="1"/>
        </dgm:presLayoutVars>
      </dgm:prSet>
      <dgm:spPr/>
      <dgm:t>
        <a:bodyPr/>
        <a:lstStyle/>
        <a:p>
          <a:endParaRPr lang="tr-TR"/>
        </a:p>
      </dgm:t>
    </dgm:pt>
  </dgm:ptLst>
  <dgm:cxnLst>
    <dgm:cxn modelId="{C33895CE-D592-46FD-A970-A36535D772B5}" type="presOf" srcId="{8441AAFF-332C-4691-8443-FA805306EC04}" destId="{6E5EC2CE-41B4-4D33-971A-59184DFF76A9}" srcOrd="0" destOrd="0" presId="urn:microsoft.com/office/officeart/2005/8/layout/process2"/>
    <dgm:cxn modelId="{C7300B66-0C22-408A-9FBF-79A21C413F60}" type="presOf" srcId="{813EA712-CDE9-4232-9055-760290CAF2E7}" destId="{F5A2862A-D78C-4E44-B9F5-E549E145C228}" srcOrd="0" destOrd="0" presId="urn:microsoft.com/office/officeart/2005/8/layout/process2"/>
    <dgm:cxn modelId="{8B96458C-B6CE-482F-A057-BC1920CA7A21}" srcId="{5E9E7E3C-0713-46BC-BD21-81B4D8A69FC3}" destId="{85113932-B23B-4B4C-AE74-23727E1E1E16}" srcOrd="0" destOrd="0" parTransId="{338141F8-FB7F-414A-9300-C1A162EDAF0A}" sibTransId="{64D7D651-DAEF-497F-A855-CDCC3487885D}"/>
    <dgm:cxn modelId="{FE675285-CDFD-474B-87FF-9EC05030331D}" type="presOf" srcId="{64D7D651-DAEF-497F-A855-CDCC3487885D}" destId="{6962CB2E-0CB9-4BBB-AE60-87D945F7347D}" srcOrd="1" destOrd="0" presId="urn:microsoft.com/office/officeart/2005/8/layout/process2"/>
    <dgm:cxn modelId="{BDB7DA4D-5AA2-435C-BB8B-778F2F6FA022}" srcId="{5E9E7E3C-0713-46BC-BD21-81B4D8A69FC3}" destId="{813EA712-CDE9-4232-9055-760290CAF2E7}" srcOrd="1" destOrd="0" parTransId="{E09177DE-BBDC-4697-9FFF-BF149026DC9A}" sibTransId="{8441AAFF-332C-4691-8443-FA805306EC04}"/>
    <dgm:cxn modelId="{44D8CB7C-4979-4A74-BB42-80800E203633}" type="presOf" srcId="{8441AAFF-332C-4691-8443-FA805306EC04}" destId="{52E43701-EADB-4FC8-A206-1E8DC95D3C99}" srcOrd="1" destOrd="0" presId="urn:microsoft.com/office/officeart/2005/8/layout/process2"/>
    <dgm:cxn modelId="{95B822FB-C4BF-4F02-A0CA-E0F43A615D95}" srcId="{5E9E7E3C-0713-46BC-BD21-81B4D8A69FC3}" destId="{A975C932-61BD-4C32-AD8B-5FFCC8B1EF62}" srcOrd="2" destOrd="0" parTransId="{B8077627-82E7-414A-83D7-0457ADB8EC59}" sibTransId="{CE63E29B-E273-4882-9088-F28BD6073F64}"/>
    <dgm:cxn modelId="{60E76618-822A-43CF-8F16-F99A76B24CF8}" type="presOf" srcId="{85113932-B23B-4B4C-AE74-23727E1E1E16}" destId="{B12151FA-6745-4FE9-807E-690F5491D127}" srcOrd="0" destOrd="0" presId="urn:microsoft.com/office/officeart/2005/8/layout/process2"/>
    <dgm:cxn modelId="{DF6F7FA5-17E9-4A64-89EC-52E0D3431F08}" type="presOf" srcId="{64D7D651-DAEF-497F-A855-CDCC3487885D}" destId="{A70A291E-A520-493B-9508-82BCF35CD0C0}" srcOrd="0" destOrd="0" presId="urn:microsoft.com/office/officeart/2005/8/layout/process2"/>
    <dgm:cxn modelId="{241EAB79-F831-441A-B15D-301FAEEAFFE1}" type="presOf" srcId="{A975C932-61BD-4C32-AD8B-5FFCC8B1EF62}" destId="{D2E96A69-0CDE-41A3-AA99-4A10DBE66646}" srcOrd="0" destOrd="0" presId="urn:microsoft.com/office/officeart/2005/8/layout/process2"/>
    <dgm:cxn modelId="{4A004B53-DDF5-435D-95B3-CFD18E58BE81}" type="presOf" srcId="{5E9E7E3C-0713-46BC-BD21-81B4D8A69FC3}" destId="{E962B3E8-84FF-44AA-83B1-495164975B3F}" srcOrd="0" destOrd="0" presId="urn:microsoft.com/office/officeart/2005/8/layout/process2"/>
    <dgm:cxn modelId="{6F181621-D556-40F5-8F54-06B2F13369D8}" type="presParOf" srcId="{E962B3E8-84FF-44AA-83B1-495164975B3F}" destId="{B12151FA-6745-4FE9-807E-690F5491D127}" srcOrd="0" destOrd="0" presId="urn:microsoft.com/office/officeart/2005/8/layout/process2"/>
    <dgm:cxn modelId="{5BB067BF-A7AF-4275-BE66-CED6DB07BF13}" type="presParOf" srcId="{E962B3E8-84FF-44AA-83B1-495164975B3F}" destId="{A70A291E-A520-493B-9508-82BCF35CD0C0}" srcOrd="1" destOrd="0" presId="urn:microsoft.com/office/officeart/2005/8/layout/process2"/>
    <dgm:cxn modelId="{36A7CDF4-E345-4611-8947-1C4EBCB2AEBA}" type="presParOf" srcId="{A70A291E-A520-493B-9508-82BCF35CD0C0}" destId="{6962CB2E-0CB9-4BBB-AE60-87D945F7347D}" srcOrd="0" destOrd="0" presId="urn:microsoft.com/office/officeart/2005/8/layout/process2"/>
    <dgm:cxn modelId="{77E675EC-F486-499F-B40C-E100F8C58700}" type="presParOf" srcId="{E962B3E8-84FF-44AA-83B1-495164975B3F}" destId="{F5A2862A-D78C-4E44-B9F5-E549E145C228}" srcOrd="2" destOrd="0" presId="urn:microsoft.com/office/officeart/2005/8/layout/process2"/>
    <dgm:cxn modelId="{6366B4D8-39D5-4B6B-80FA-76EA752D8F79}" type="presParOf" srcId="{E962B3E8-84FF-44AA-83B1-495164975B3F}" destId="{6E5EC2CE-41B4-4D33-971A-59184DFF76A9}" srcOrd="3" destOrd="0" presId="urn:microsoft.com/office/officeart/2005/8/layout/process2"/>
    <dgm:cxn modelId="{540F6D83-F123-40EF-99CE-CBB6BFD96650}" type="presParOf" srcId="{6E5EC2CE-41B4-4D33-971A-59184DFF76A9}" destId="{52E43701-EADB-4FC8-A206-1E8DC95D3C99}" srcOrd="0" destOrd="0" presId="urn:microsoft.com/office/officeart/2005/8/layout/process2"/>
    <dgm:cxn modelId="{51CDB85E-C21B-4308-B68A-C6EC0046C065}" type="presParOf" srcId="{E962B3E8-84FF-44AA-83B1-495164975B3F}" destId="{D2E96A69-0CDE-41A3-AA99-4A10DBE66646}"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3552B-B22A-4166-AFB7-BC14C84B98B8}" type="doc">
      <dgm:prSet loTypeId="urn:diagrams.loki3.com/VaryingWidthList" loCatId="list" qsTypeId="urn:microsoft.com/office/officeart/2005/8/quickstyle/simple5" qsCatId="simple" csTypeId="urn:microsoft.com/office/officeart/2005/8/colors/colorful5" csCatId="colorful" phldr="1"/>
      <dgm:spPr/>
    </dgm:pt>
    <dgm:pt modelId="{6F0430DE-185B-448E-91A6-43534BC5F93B}">
      <dgm:prSet phldrT="[Text]" custT="1"/>
      <dgm:spPr/>
      <dgm:t>
        <a:bodyPr/>
        <a:lstStyle/>
        <a:p>
          <a:r>
            <a:rPr lang="en-US" sz="2000" b="1" dirty="0" smtClean="0">
              <a:solidFill>
                <a:schemeClr val="tx1"/>
              </a:solidFill>
            </a:rPr>
            <a:t>İçme Kullanma Suyu</a:t>
          </a:r>
          <a:endParaRPr lang="en-US" sz="2000" b="1" dirty="0">
            <a:solidFill>
              <a:schemeClr val="tx1"/>
            </a:solidFill>
          </a:endParaRPr>
        </a:p>
      </dgm:t>
    </dgm:pt>
    <dgm:pt modelId="{6711D4D7-5DD5-4C01-A336-CB0FA429F0DF}" type="parTrans" cxnId="{BBD82A6F-B553-44CA-AD8C-E171F5F136B6}">
      <dgm:prSet/>
      <dgm:spPr/>
      <dgm:t>
        <a:bodyPr/>
        <a:lstStyle/>
        <a:p>
          <a:endParaRPr lang="en-US" b="1">
            <a:solidFill>
              <a:schemeClr val="tx1"/>
            </a:solidFill>
          </a:endParaRPr>
        </a:p>
      </dgm:t>
    </dgm:pt>
    <dgm:pt modelId="{BABF422E-796E-46CE-BF69-49CAB56D4EAE}" type="sibTrans" cxnId="{BBD82A6F-B553-44CA-AD8C-E171F5F136B6}">
      <dgm:prSet/>
      <dgm:spPr/>
      <dgm:t>
        <a:bodyPr/>
        <a:lstStyle/>
        <a:p>
          <a:endParaRPr lang="en-US" b="1">
            <a:solidFill>
              <a:schemeClr val="tx1"/>
            </a:solidFill>
          </a:endParaRPr>
        </a:p>
      </dgm:t>
    </dgm:pt>
    <dgm:pt modelId="{4F99CCE1-554A-450A-96C1-2517A5B46FF5}">
      <dgm:prSet phldrT="[Text]" custT="1"/>
      <dgm:spPr/>
      <dgm:t>
        <a:bodyPr/>
        <a:lstStyle/>
        <a:p>
          <a:r>
            <a:rPr lang="en-US" sz="2000" b="1" dirty="0" smtClean="0">
              <a:solidFill>
                <a:schemeClr val="tx1"/>
              </a:solidFill>
            </a:rPr>
            <a:t>Tarım Sektörü</a:t>
          </a:r>
          <a:endParaRPr lang="en-US" sz="2000" b="1" dirty="0">
            <a:solidFill>
              <a:schemeClr val="tx1"/>
            </a:solidFill>
          </a:endParaRPr>
        </a:p>
      </dgm:t>
    </dgm:pt>
    <dgm:pt modelId="{157976D8-D917-4F8C-921C-D7A5B5C52C65}" type="parTrans" cxnId="{6A062BCA-F321-4772-901F-AF06BE26815F}">
      <dgm:prSet/>
      <dgm:spPr/>
      <dgm:t>
        <a:bodyPr/>
        <a:lstStyle/>
        <a:p>
          <a:endParaRPr lang="en-US" b="1">
            <a:solidFill>
              <a:schemeClr val="tx1"/>
            </a:solidFill>
          </a:endParaRPr>
        </a:p>
      </dgm:t>
    </dgm:pt>
    <dgm:pt modelId="{737B97DA-7C03-4E04-80F3-D6DE001D7A10}" type="sibTrans" cxnId="{6A062BCA-F321-4772-901F-AF06BE26815F}">
      <dgm:prSet/>
      <dgm:spPr/>
      <dgm:t>
        <a:bodyPr/>
        <a:lstStyle/>
        <a:p>
          <a:endParaRPr lang="en-US" b="1">
            <a:solidFill>
              <a:schemeClr val="tx1"/>
            </a:solidFill>
          </a:endParaRPr>
        </a:p>
      </dgm:t>
    </dgm:pt>
    <dgm:pt modelId="{45D1B731-F2D4-4266-B537-B5BB28BD3C1F}">
      <dgm:prSet phldrT="[Text]" custT="1"/>
      <dgm:spPr/>
      <dgm:t>
        <a:bodyPr/>
        <a:lstStyle/>
        <a:p>
          <a:r>
            <a:rPr lang="tr-TR" sz="2000" b="1" dirty="0" smtClean="0">
              <a:solidFill>
                <a:schemeClr val="tx1"/>
              </a:solidFill>
            </a:rPr>
            <a:t>Hayvancılık Sektörü</a:t>
          </a:r>
          <a:endParaRPr lang="en-US" sz="2000" b="1" dirty="0">
            <a:solidFill>
              <a:schemeClr val="tx1"/>
            </a:solidFill>
          </a:endParaRPr>
        </a:p>
      </dgm:t>
    </dgm:pt>
    <dgm:pt modelId="{43A7F554-EFCA-48DF-A4FD-B9C8EA8259BC}" type="parTrans" cxnId="{2CFBFE33-CA76-4210-BB4C-1EE345C5946B}">
      <dgm:prSet/>
      <dgm:spPr/>
      <dgm:t>
        <a:bodyPr/>
        <a:lstStyle/>
        <a:p>
          <a:endParaRPr lang="en-US" b="1">
            <a:solidFill>
              <a:schemeClr val="tx1"/>
            </a:solidFill>
          </a:endParaRPr>
        </a:p>
      </dgm:t>
    </dgm:pt>
    <dgm:pt modelId="{125C0777-8244-424B-9C53-2D53001A6DA1}" type="sibTrans" cxnId="{2CFBFE33-CA76-4210-BB4C-1EE345C5946B}">
      <dgm:prSet/>
      <dgm:spPr/>
      <dgm:t>
        <a:bodyPr/>
        <a:lstStyle/>
        <a:p>
          <a:endParaRPr lang="en-US" b="1">
            <a:solidFill>
              <a:schemeClr val="tx1"/>
            </a:solidFill>
          </a:endParaRPr>
        </a:p>
      </dgm:t>
    </dgm:pt>
    <dgm:pt modelId="{D6147FB3-7BCD-431E-98BB-5BC1FF8FCD66}">
      <dgm:prSet phldrT="[Text]" custT="1"/>
      <dgm:spPr/>
      <dgm:t>
        <a:bodyPr/>
        <a:lstStyle/>
        <a:p>
          <a:r>
            <a:rPr lang="tr-TR" sz="2000" b="1" dirty="0" smtClean="0">
              <a:solidFill>
                <a:schemeClr val="tx1"/>
              </a:solidFill>
            </a:rPr>
            <a:t>Balıkçılık ve Su Ürünleri Sektörü</a:t>
          </a:r>
          <a:endParaRPr lang="en-US" sz="2000" b="1" dirty="0">
            <a:solidFill>
              <a:schemeClr val="tx1"/>
            </a:solidFill>
          </a:endParaRPr>
        </a:p>
      </dgm:t>
    </dgm:pt>
    <dgm:pt modelId="{A0929FF9-F3A6-41DE-B662-AC74ED695EDA}" type="parTrans" cxnId="{A99F16DC-8C7A-499A-AFD0-14DB97668972}">
      <dgm:prSet/>
      <dgm:spPr/>
      <dgm:t>
        <a:bodyPr/>
        <a:lstStyle/>
        <a:p>
          <a:endParaRPr lang="en-US" b="1">
            <a:solidFill>
              <a:schemeClr val="tx1"/>
            </a:solidFill>
          </a:endParaRPr>
        </a:p>
      </dgm:t>
    </dgm:pt>
    <dgm:pt modelId="{0DB085CC-A1A9-4ACB-8562-74F21D131BDB}" type="sibTrans" cxnId="{A99F16DC-8C7A-499A-AFD0-14DB97668972}">
      <dgm:prSet/>
      <dgm:spPr/>
      <dgm:t>
        <a:bodyPr/>
        <a:lstStyle/>
        <a:p>
          <a:endParaRPr lang="en-US" b="1">
            <a:solidFill>
              <a:schemeClr val="tx1"/>
            </a:solidFill>
          </a:endParaRPr>
        </a:p>
      </dgm:t>
    </dgm:pt>
    <dgm:pt modelId="{FDF18769-7EAB-4AC8-9E45-2000D391052E}">
      <dgm:prSet phldrT="[Text]" custT="1"/>
      <dgm:spPr/>
      <dgm:t>
        <a:bodyPr/>
        <a:lstStyle/>
        <a:p>
          <a:r>
            <a:rPr lang="tr-TR" sz="2000" b="1" dirty="0" smtClean="0">
              <a:solidFill>
                <a:schemeClr val="tx1"/>
              </a:solidFill>
            </a:rPr>
            <a:t>Sanayi Sektörü</a:t>
          </a:r>
          <a:endParaRPr lang="en-US" sz="2000" b="1" dirty="0">
            <a:solidFill>
              <a:schemeClr val="tx1"/>
            </a:solidFill>
          </a:endParaRPr>
        </a:p>
      </dgm:t>
    </dgm:pt>
    <dgm:pt modelId="{6FE88ABB-986C-4282-BF47-DFBCF3E399F5}" type="parTrans" cxnId="{608CF963-289F-42D3-A37A-DB6F50D67FA1}">
      <dgm:prSet/>
      <dgm:spPr/>
      <dgm:t>
        <a:bodyPr/>
        <a:lstStyle/>
        <a:p>
          <a:endParaRPr lang="en-US" b="1">
            <a:solidFill>
              <a:schemeClr val="tx1"/>
            </a:solidFill>
          </a:endParaRPr>
        </a:p>
      </dgm:t>
    </dgm:pt>
    <dgm:pt modelId="{7A1126FC-C268-4F41-9276-F55C44C67BBB}" type="sibTrans" cxnId="{608CF963-289F-42D3-A37A-DB6F50D67FA1}">
      <dgm:prSet/>
      <dgm:spPr/>
      <dgm:t>
        <a:bodyPr/>
        <a:lstStyle/>
        <a:p>
          <a:endParaRPr lang="en-US" b="1">
            <a:solidFill>
              <a:schemeClr val="tx1"/>
            </a:solidFill>
          </a:endParaRPr>
        </a:p>
      </dgm:t>
    </dgm:pt>
    <dgm:pt modelId="{F933C943-C8DC-4772-AC3E-EAF2F67A48EB}">
      <dgm:prSet phldrT="[Text]" custT="1"/>
      <dgm:spPr/>
      <dgm:t>
        <a:bodyPr/>
        <a:lstStyle/>
        <a:p>
          <a:r>
            <a:rPr lang="tr-TR" sz="2000" b="1" smtClean="0">
              <a:solidFill>
                <a:schemeClr val="tx1"/>
              </a:solidFill>
            </a:rPr>
            <a:t>Enerji Sektörü</a:t>
          </a:r>
          <a:endParaRPr lang="en-US" sz="2000" b="1" dirty="0">
            <a:solidFill>
              <a:schemeClr val="tx1"/>
            </a:solidFill>
          </a:endParaRPr>
        </a:p>
      </dgm:t>
    </dgm:pt>
    <dgm:pt modelId="{189AB05F-E5F3-4C68-92AF-4B08872C2031}" type="parTrans" cxnId="{BD71FBE2-7EBA-438D-A64F-765F0E4195D5}">
      <dgm:prSet/>
      <dgm:spPr/>
      <dgm:t>
        <a:bodyPr/>
        <a:lstStyle/>
        <a:p>
          <a:endParaRPr lang="en-US" b="1">
            <a:solidFill>
              <a:schemeClr val="tx1"/>
            </a:solidFill>
          </a:endParaRPr>
        </a:p>
      </dgm:t>
    </dgm:pt>
    <dgm:pt modelId="{8650FA8A-0763-44C5-9B78-20583BE2EFB7}" type="sibTrans" cxnId="{BD71FBE2-7EBA-438D-A64F-765F0E4195D5}">
      <dgm:prSet/>
      <dgm:spPr/>
      <dgm:t>
        <a:bodyPr/>
        <a:lstStyle/>
        <a:p>
          <a:endParaRPr lang="en-US" b="1">
            <a:solidFill>
              <a:schemeClr val="tx1"/>
            </a:solidFill>
          </a:endParaRPr>
        </a:p>
      </dgm:t>
    </dgm:pt>
    <dgm:pt modelId="{2A870A32-9A53-49BF-91A6-0942B7F35BDB}">
      <dgm:prSet phldrT="[Text]" custT="1"/>
      <dgm:spPr/>
      <dgm:t>
        <a:bodyPr/>
        <a:lstStyle/>
        <a:p>
          <a:r>
            <a:rPr lang="tr-TR" sz="2000" b="1" smtClean="0">
              <a:solidFill>
                <a:schemeClr val="tx1"/>
              </a:solidFill>
            </a:rPr>
            <a:t>Turizm Sektörü</a:t>
          </a:r>
          <a:endParaRPr lang="en-US" sz="2000" b="1" dirty="0">
            <a:solidFill>
              <a:schemeClr val="tx1"/>
            </a:solidFill>
          </a:endParaRPr>
        </a:p>
      </dgm:t>
    </dgm:pt>
    <dgm:pt modelId="{122C8A6F-7E7C-4560-BDD1-19973045B961}" type="parTrans" cxnId="{C1752A02-61E4-4652-936D-96DC7C88B5B1}">
      <dgm:prSet/>
      <dgm:spPr/>
      <dgm:t>
        <a:bodyPr/>
        <a:lstStyle/>
        <a:p>
          <a:endParaRPr lang="en-US" b="1">
            <a:solidFill>
              <a:schemeClr val="tx1"/>
            </a:solidFill>
          </a:endParaRPr>
        </a:p>
      </dgm:t>
    </dgm:pt>
    <dgm:pt modelId="{2AB058DD-1711-4D21-A1E0-5D00E0484B28}" type="sibTrans" cxnId="{C1752A02-61E4-4652-936D-96DC7C88B5B1}">
      <dgm:prSet/>
      <dgm:spPr/>
      <dgm:t>
        <a:bodyPr/>
        <a:lstStyle/>
        <a:p>
          <a:endParaRPr lang="en-US" b="1">
            <a:solidFill>
              <a:schemeClr val="tx1"/>
            </a:solidFill>
          </a:endParaRPr>
        </a:p>
      </dgm:t>
    </dgm:pt>
    <dgm:pt modelId="{D5753C7A-9DEE-4F04-B6B6-B24DBA535F38}">
      <dgm:prSet phldrT="[Text]" custT="1"/>
      <dgm:spPr/>
      <dgm:t>
        <a:bodyPr/>
        <a:lstStyle/>
        <a:p>
          <a:r>
            <a:rPr lang="tr-TR" sz="2000" b="1" smtClean="0">
              <a:solidFill>
                <a:schemeClr val="tx1"/>
              </a:solidFill>
            </a:rPr>
            <a:t>Madencilik Sektörü</a:t>
          </a:r>
          <a:endParaRPr lang="en-US" sz="2000" b="1" dirty="0">
            <a:solidFill>
              <a:schemeClr val="tx1"/>
            </a:solidFill>
          </a:endParaRPr>
        </a:p>
      </dgm:t>
    </dgm:pt>
    <dgm:pt modelId="{87F47EA0-F310-46E4-840E-AF53DFF78D09}" type="parTrans" cxnId="{273F1FFA-49D7-4EDF-A32B-CDACD20D0D53}">
      <dgm:prSet/>
      <dgm:spPr/>
      <dgm:t>
        <a:bodyPr/>
        <a:lstStyle/>
        <a:p>
          <a:endParaRPr lang="en-US" b="1">
            <a:solidFill>
              <a:schemeClr val="tx1"/>
            </a:solidFill>
          </a:endParaRPr>
        </a:p>
      </dgm:t>
    </dgm:pt>
    <dgm:pt modelId="{6FC829DF-7309-4840-BAD6-8FA5C73A82FE}" type="sibTrans" cxnId="{273F1FFA-49D7-4EDF-A32B-CDACD20D0D53}">
      <dgm:prSet/>
      <dgm:spPr/>
      <dgm:t>
        <a:bodyPr/>
        <a:lstStyle/>
        <a:p>
          <a:endParaRPr lang="en-US" b="1">
            <a:solidFill>
              <a:schemeClr val="tx1"/>
            </a:solidFill>
          </a:endParaRPr>
        </a:p>
      </dgm:t>
    </dgm:pt>
    <dgm:pt modelId="{08F953EF-B5BF-43FB-B7FD-76D517A7033B}">
      <dgm:prSet phldrT="[Text]" custT="1"/>
      <dgm:spPr/>
      <dgm:t>
        <a:bodyPr/>
        <a:lstStyle/>
        <a:p>
          <a:r>
            <a:rPr lang="tr-TR" sz="2000" b="1" smtClean="0">
              <a:solidFill>
                <a:schemeClr val="tx1"/>
              </a:solidFill>
            </a:rPr>
            <a:t>Jeotermal Sektörü</a:t>
          </a:r>
          <a:endParaRPr lang="en-US" sz="2000" b="1" dirty="0">
            <a:solidFill>
              <a:schemeClr val="tx1"/>
            </a:solidFill>
          </a:endParaRPr>
        </a:p>
      </dgm:t>
    </dgm:pt>
    <dgm:pt modelId="{2ED62707-D4E7-4001-9EDF-0089B9AB6A7E}" type="parTrans" cxnId="{D0D31B7E-4311-4D1F-B3E6-135A1AE89F40}">
      <dgm:prSet/>
      <dgm:spPr/>
      <dgm:t>
        <a:bodyPr/>
        <a:lstStyle/>
        <a:p>
          <a:endParaRPr lang="en-US" b="1">
            <a:solidFill>
              <a:schemeClr val="tx1"/>
            </a:solidFill>
          </a:endParaRPr>
        </a:p>
      </dgm:t>
    </dgm:pt>
    <dgm:pt modelId="{E30BB49B-94DA-4E06-998E-77B668CE002E}" type="sibTrans" cxnId="{D0D31B7E-4311-4D1F-B3E6-135A1AE89F40}">
      <dgm:prSet/>
      <dgm:spPr/>
      <dgm:t>
        <a:bodyPr/>
        <a:lstStyle/>
        <a:p>
          <a:endParaRPr lang="en-US" b="1">
            <a:solidFill>
              <a:schemeClr val="tx1"/>
            </a:solidFill>
          </a:endParaRPr>
        </a:p>
      </dgm:t>
    </dgm:pt>
    <dgm:pt modelId="{D85D5DE2-780F-4E98-ACCC-4924F555292A}">
      <dgm:prSet phldrT="[Text]" custT="1"/>
      <dgm:spPr/>
      <dgm:t>
        <a:bodyPr/>
        <a:lstStyle/>
        <a:p>
          <a:r>
            <a:rPr lang="tr-TR" sz="2000" b="1" smtClean="0">
              <a:solidFill>
                <a:schemeClr val="tx1"/>
              </a:solidFill>
            </a:rPr>
            <a:t>Ticari Su Sektörü</a:t>
          </a:r>
          <a:endParaRPr lang="en-US" sz="2000" b="1" dirty="0">
            <a:solidFill>
              <a:schemeClr val="tx1"/>
            </a:solidFill>
          </a:endParaRPr>
        </a:p>
      </dgm:t>
    </dgm:pt>
    <dgm:pt modelId="{28C32650-B59B-4178-9358-3D4FDF8EB0FF}" type="parTrans" cxnId="{D1C05663-C531-4B96-9530-8795617D0620}">
      <dgm:prSet/>
      <dgm:spPr/>
      <dgm:t>
        <a:bodyPr/>
        <a:lstStyle/>
        <a:p>
          <a:endParaRPr lang="en-US" b="1">
            <a:solidFill>
              <a:schemeClr val="tx1"/>
            </a:solidFill>
          </a:endParaRPr>
        </a:p>
      </dgm:t>
    </dgm:pt>
    <dgm:pt modelId="{04533EF5-B85C-486E-A07F-4EA9BC391368}" type="sibTrans" cxnId="{D1C05663-C531-4B96-9530-8795617D0620}">
      <dgm:prSet/>
      <dgm:spPr/>
      <dgm:t>
        <a:bodyPr/>
        <a:lstStyle/>
        <a:p>
          <a:endParaRPr lang="en-US" b="1">
            <a:solidFill>
              <a:schemeClr val="tx1"/>
            </a:solidFill>
          </a:endParaRPr>
        </a:p>
      </dgm:t>
    </dgm:pt>
    <dgm:pt modelId="{69703603-8E77-47AE-9E46-5A407A2B1480}" type="pres">
      <dgm:prSet presAssocID="{C343552B-B22A-4166-AFB7-BC14C84B98B8}" presName="Name0" presStyleCnt="0">
        <dgm:presLayoutVars>
          <dgm:resizeHandles/>
        </dgm:presLayoutVars>
      </dgm:prSet>
      <dgm:spPr/>
    </dgm:pt>
    <dgm:pt modelId="{9107C616-9E05-4375-9B98-158F424E10F5}" type="pres">
      <dgm:prSet presAssocID="{6F0430DE-185B-448E-91A6-43534BC5F93B}" presName="text" presStyleLbl="node1" presStyleIdx="0" presStyleCnt="10" custScaleX="720080" custScaleY="20316" custLinFactY="-9668" custLinFactNeighborX="0" custLinFactNeighborY="-100000">
        <dgm:presLayoutVars>
          <dgm:bulletEnabled val="1"/>
        </dgm:presLayoutVars>
      </dgm:prSet>
      <dgm:spPr/>
      <dgm:t>
        <a:bodyPr/>
        <a:lstStyle/>
        <a:p>
          <a:endParaRPr lang="en-US"/>
        </a:p>
      </dgm:t>
    </dgm:pt>
    <dgm:pt modelId="{8F11123F-37F4-4D84-A3D3-BD99D8B4AB30}" type="pres">
      <dgm:prSet presAssocID="{BABF422E-796E-46CE-BF69-49CAB56D4EAE}" presName="space" presStyleCnt="0"/>
      <dgm:spPr/>
    </dgm:pt>
    <dgm:pt modelId="{8120FDFB-040D-426F-A930-EA84C00F2CC7}" type="pres">
      <dgm:prSet presAssocID="{4F99CCE1-554A-450A-96C1-2517A5B46FF5}" presName="text" presStyleLbl="node1" presStyleIdx="1" presStyleCnt="10" custScaleX="720090" custScaleY="20250">
        <dgm:presLayoutVars>
          <dgm:bulletEnabled val="1"/>
        </dgm:presLayoutVars>
      </dgm:prSet>
      <dgm:spPr/>
      <dgm:t>
        <a:bodyPr/>
        <a:lstStyle/>
        <a:p>
          <a:endParaRPr lang="en-US"/>
        </a:p>
      </dgm:t>
    </dgm:pt>
    <dgm:pt modelId="{1BE02DB1-0B6B-42F2-AF13-18BCC9907E9A}" type="pres">
      <dgm:prSet presAssocID="{737B97DA-7C03-4E04-80F3-D6DE001D7A10}" presName="space" presStyleCnt="0"/>
      <dgm:spPr/>
    </dgm:pt>
    <dgm:pt modelId="{E860F4B4-199A-43FD-AAB4-EDE327490DD0}" type="pres">
      <dgm:prSet presAssocID="{45D1B731-F2D4-4266-B537-B5BB28BD3C1F}" presName="text" presStyleLbl="node1" presStyleIdx="2" presStyleCnt="10" custScaleX="720090" custScaleY="20250">
        <dgm:presLayoutVars>
          <dgm:bulletEnabled val="1"/>
        </dgm:presLayoutVars>
      </dgm:prSet>
      <dgm:spPr/>
      <dgm:t>
        <a:bodyPr/>
        <a:lstStyle/>
        <a:p>
          <a:endParaRPr lang="en-US"/>
        </a:p>
      </dgm:t>
    </dgm:pt>
    <dgm:pt modelId="{E0AA5572-1839-4B05-949C-B94FA359C84C}" type="pres">
      <dgm:prSet presAssocID="{125C0777-8244-424B-9C53-2D53001A6DA1}" presName="space" presStyleCnt="0"/>
      <dgm:spPr/>
    </dgm:pt>
    <dgm:pt modelId="{7ED52E1F-4075-461E-B55E-1CC844F6554B}" type="pres">
      <dgm:prSet presAssocID="{D6147FB3-7BCD-431E-98BB-5BC1FF8FCD66}" presName="text" presStyleLbl="node1" presStyleIdx="3" presStyleCnt="10" custScaleX="720090" custScaleY="20250">
        <dgm:presLayoutVars>
          <dgm:bulletEnabled val="1"/>
        </dgm:presLayoutVars>
      </dgm:prSet>
      <dgm:spPr/>
      <dgm:t>
        <a:bodyPr/>
        <a:lstStyle/>
        <a:p>
          <a:endParaRPr lang="en-US"/>
        </a:p>
      </dgm:t>
    </dgm:pt>
    <dgm:pt modelId="{6A8DF2C1-1389-4AC0-8FFB-713F22201163}" type="pres">
      <dgm:prSet presAssocID="{0DB085CC-A1A9-4ACB-8562-74F21D131BDB}" presName="space" presStyleCnt="0"/>
      <dgm:spPr/>
    </dgm:pt>
    <dgm:pt modelId="{15DFEF09-4FA2-419D-B789-9C0C190948D5}" type="pres">
      <dgm:prSet presAssocID="{FDF18769-7EAB-4AC8-9E45-2000D391052E}" presName="text" presStyleLbl="node1" presStyleIdx="4" presStyleCnt="10" custScaleX="720090" custScaleY="20250">
        <dgm:presLayoutVars>
          <dgm:bulletEnabled val="1"/>
        </dgm:presLayoutVars>
      </dgm:prSet>
      <dgm:spPr/>
      <dgm:t>
        <a:bodyPr/>
        <a:lstStyle/>
        <a:p>
          <a:endParaRPr lang="en-US"/>
        </a:p>
      </dgm:t>
    </dgm:pt>
    <dgm:pt modelId="{0D24C145-2601-4A8F-9CFB-D5BBA6BC81A4}" type="pres">
      <dgm:prSet presAssocID="{7A1126FC-C268-4F41-9276-F55C44C67BBB}" presName="space" presStyleCnt="0"/>
      <dgm:spPr/>
    </dgm:pt>
    <dgm:pt modelId="{4FAF7032-FFD2-4134-A2A0-283F526D23AA}" type="pres">
      <dgm:prSet presAssocID="{F933C943-C8DC-4772-AC3E-EAF2F67A48EB}" presName="text" presStyleLbl="node1" presStyleIdx="5" presStyleCnt="10" custScaleX="720090" custScaleY="20250">
        <dgm:presLayoutVars>
          <dgm:bulletEnabled val="1"/>
        </dgm:presLayoutVars>
      </dgm:prSet>
      <dgm:spPr/>
      <dgm:t>
        <a:bodyPr/>
        <a:lstStyle/>
        <a:p>
          <a:endParaRPr lang="en-US"/>
        </a:p>
      </dgm:t>
    </dgm:pt>
    <dgm:pt modelId="{7A9E0061-8D99-4440-A82A-27D66DBADFE2}" type="pres">
      <dgm:prSet presAssocID="{8650FA8A-0763-44C5-9B78-20583BE2EFB7}" presName="space" presStyleCnt="0"/>
      <dgm:spPr/>
    </dgm:pt>
    <dgm:pt modelId="{AF95A8AB-E142-4350-8E60-46D1357D6202}" type="pres">
      <dgm:prSet presAssocID="{2A870A32-9A53-49BF-91A6-0942B7F35BDB}" presName="text" presStyleLbl="node1" presStyleIdx="6" presStyleCnt="10" custScaleX="720090" custScaleY="20250">
        <dgm:presLayoutVars>
          <dgm:bulletEnabled val="1"/>
        </dgm:presLayoutVars>
      </dgm:prSet>
      <dgm:spPr/>
      <dgm:t>
        <a:bodyPr/>
        <a:lstStyle/>
        <a:p>
          <a:endParaRPr lang="en-US"/>
        </a:p>
      </dgm:t>
    </dgm:pt>
    <dgm:pt modelId="{B3C1BA76-B951-4703-9793-5DC4EA09AF11}" type="pres">
      <dgm:prSet presAssocID="{2AB058DD-1711-4D21-A1E0-5D00E0484B28}" presName="space" presStyleCnt="0"/>
      <dgm:spPr/>
    </dgm:pt>
    <dgm:pt modelId="{CA0F6B99-2E1F-47FA-9E1D-55858EAFFBBE}" type="pres">
      <dgm:prSet presAssocID="{D5753C7A-9DEE-4F04-B6B6-B24DBA535F38}" presName="text" presStyleLbl="node1" presStyleIdx="7" presStyleCnt="10" custScaleX="720090" custScaleY="20250">
        <dgm:presLayoutVars>
          <dgm:bulletEnabled val="1"/>
        </dgm:presLayoutVars>
      </dgm:prSet>
      <dgm:spPr/>
      <dgm:t>
        <a:bodyPr/>
        <a:lstStyle/>
        <a:p>
          <a:endParaRPr lang="en-US"/>
        </a:p>
      </dgm:t>
    </dgm:pt>
    <dgm:pt modelId="{0195E335-866D-42D6-BC9E-92B3E57961B6}" type="pres">
      <dgm:prSet presAssocID="{6FC829DF-7309-4840-BAD6-8FA5C73A82FE}" presName="space" presStyleCnt="0"/>
      <dgm:spPr/>
    </dgm:pt>
    <dgm:pt modelId="{79C36980-E0D5-45BE-B0D1-0276DA9AAFAE}" type="pres">
      <dgm:prSet presAssocID="{08F953EF-B5BF-43FB-B7FD-76D517A7033B}" presName="text" presStyleLbl="node1" presStyleIdx="8" presStyleCnt="10" custScaleX="720090" custScaleY="20250">
        <dgm:presLayoutVars>
          <dgm:bulletEnabled val="1"/>
        </dgm:presLayoutVars>
      </dgm:prSet>
      <dgm:spPr/>
      <dgm:t>
        <a:bodyPr/>
        <a:lstStyle/>
        <a:p>
          <a:endParaRPr lang="en-US"/>
        </a:p>
      </dgm:t>
    </dgm:pt>
    <dgm:pt modelId="{607F2F5C-6A6F-48E4-9CF2-803E76D6A1E1}" type="pres">
      <dgm:prSet presAssocID="{E30BB49B-94DA-4E06-998E-77B668CE002E}" presName="space" presStyleCnt="0"/>
      <dgm:spPr/>
    </dgm:pt>
    <dgm:pt modelId="{D8D152B2-C9CF-48BB-8A57-7C5456146BA6}" type="pres">
      <dgm:prSet presAssocID="{D85D5DE2-780F-4E98-ACCC-4924F555292A}" presName="text" presStyleLbl="node1" presStyleIdx="9" presStyleCnt="10" custScaleX="720090" custScaleY="20250">
        <dgm:presLayoutVars>
          <dgm:bulletEnabled val="1"/>
        </dgm:presLayoutVars>
      </dgm:prSet>
      <dgm:spPr/>
      <dgm:t>
        <a:bodyPr/>
        <a:lstStyle/>
        <a:p>
          <a:endParaRPr lang="en-US"/>
        </a:p>
      </dgm:t>
    </dgm:pt>
  </dgm:ptLst>
  <dgm:cxnLst>
    <dgm:cxn modelId="{C1752A02-61E4-4652-936D-96DC7C88B5B1}" srcId="{C343552B-B22A-4166-AFB7-BC14C84B98B8}" destId="{2A870A32-9A53-49BF-91A6-0942B7F35BDB}" srcOrd="6" destOrd="0" parTransId="{122C8A6F-7E7C-4560-BDD1-19973045B961}" sibTransId="{2AB058DD-1711-4D21-A1E0-5D00E0484B28}"/>
    <dgm:cxn modelId="{E51F703D-3FA0-42FA-854F-00427F420F91}" type="presOf" srcId="{D85D5DE2-780F-4E98-ACCC-4924F555292A}" destId="{D8D152B2-C9CF-48BB-8A57-7C5456146BA6}" srcOrd="0" destOrd="0" presId="urn:diagrams.loki3.com/VaryingWidthList"/>
    <dgm:cxn modelId="{2CFBFE33-CA76-4210-BB4C-1EE345C5946B}" srcId="{C343552B-B22A-4166-AFB7-BC14C84B98B8}" destId="{45D1B731-F2D4-4266-B537-B5BB28BD3C1F}" srcOrd="2" destOrd="0" parTransId="{43A7F554-EFCA-48DF-A4FD-B9C8EA8259BC}" sibTransId="{125C0777-8244-424B-9C53-2D53001A6DA1}"/>
    <dgm:cxn modelId="{A99F16DC-8C7A-499A-AFD0-14DB97668972}" srcId="{C343552B-B22A-4166-AFB7-BC14C84B98B8}" destId="{D6147FB3-7BCD-431E-98BB-5BC1FF8FCD66}" srcOrd="3" destOrd="0" parTransId="{A0929FF9-F3A6-41DE-B662-AC74ED695EDA}" sibTransId="{0DB085CC-A1A9-4ACB-8562-74F21D131BDB}"/>
    <dgm:cxn modelId="{F2723AB7-6F02-4338-B9B6-CC0E94BE1AF4}" type="presOf" srcId="{45D1B731-F2D4-4266-B537-B5BB28BD3C1F}" destId="{E860F4B4-199A-43FD-AAB4-EDE327490DD0}" srcOrd="0" destOrd="0" presId="urn:diagrams.loki3.com/VaryingWidthList"/>
    <dgm:cxn modelId="{18AB31C1-6242-453E-91BE-70C0B6E18953}" type="presOf" srcId="{C343552B-B22A-4166-AFB7-BC14C84B98B8}" destId="{69703603-8E77-47AE-9E46-5A407A2B1480}" srcOrd="0" destOrd="0" presId="urn:diagrams.loki3.com/VaryingWidthList"/>
    <dgm:cxn modelId="{D1C05663-C531-4B96-9530-8795617D0620}" srcId="{C343552B-B22A-4166-AFB7-BC14C84B98B8}" destId="{D85D5DE2-780F-4E98-ACCC-4924F555292A}" srcOrd="9" destOrd="0" parTransId="{28C32650-B59B-4178-9358-3D4FDF8EB0FF}" sibTransId="{04533EF5-B85C-486E-A07F-4EA9BC391368}"/>
    <dgm:cxn modelId="{BD71FBE2-7EBA-438D-A64F-765F0E4195D5}" srcId="{C343552B-B22A-4166-AFB7-BC14C84B98B8}" destId="{F933C943-C8DC-4772-AC3E-EAF2F67A48EB}" srcOrd="5" destOrd="0" parTransId="{189AB05F-E5F3-4C68-92AF-4B08872C2031}" sibTransId="{8650FA8A-0763-44C5-9B78-20583BE2EFB7}"/>
    <dgm:cxn modelId="{B9D7F111-C2F5-4685-A006-3EEF1ED42E8F}" type="presOf" srcId="{F933C943-C8DC-4772-AC3E-EAF2F67A48EB}" destId="{4FAF7032-FFD2-4134-A2A0-283F526D23AA}" srcOrd="0" destOrd="0" presId="urn:diagrams.loki3.com/VaryingWidthList"/>
    <dgm:cxn modelId="{9D972872-59BA-4064-85B0-F6DA049C2F26}" type="presOf" srcId="{08F953EF-B5BF-43FB-B7FD-76D517A7033B}" destId="{79C36980-E0D5-45BE-B0D1-0276DA9AAFAE}" srcOrd="0" destOrd="0" presId="urn:diagrams.loki3.com/VaryingWidthList"/>
    <dgm:cxn modelId="{46990A7F-9B35-4FB6-AF65-F861231285BE}" type="presOf" srcId="{D5753C7A-9DEE-4F04-B6B6-B24DBA535F38}" destId="{CA0F6B99-2E1F-47FA-9E1D-55858EAFFBBE}" srcOrd="0" destOrd="0" presId="urn:diagrams.loki3.com/VaryingWidthList"/>
    <dgm:cxn modelId="{608CF963-289F-42D3-A37A-DB6F50D67FA1}" srcId="{C343552B-B22A-4166-AFB7-BC14C84B98B8}" destId="{FDF18769-7EAB-4AC8-9E45-2000D391052E}" srcOrd="4" destOrd="0" parTransId="{6FE88ABB-986C-4282-BF47-DFBCF3E399F5}" sibTransId="{7A1126FC-C268-4F41-9276-F55C44C67BBB}"/>
    <dgm:cxn modelId="{07AE7532-2FCA-47E9-953B-ABD9B9A03999}" type="presOf" srcId="{FDF18769-7EAB-4AC8-9E45-2000D391052E}" destId="{15DFEF09-4FA2-419D-B789-9C0C190948D5}" srcOrd="0" destOrd="0" presId="urn:diagrams.loki3.com/VaryingWidthList"/>
    <dgm:cxn modelId="{6A062BCA-F321-4772-901F-AF06BE26815F}" srcId="{C343552B-B22A-4166-AFB7-BC14C84B98B8}" destId="{4F99CCE1-554A-450A-96C1-2517A5B46FF5}" srcOrd="1" destOrd="0" parTransId="{157976D8-D917-4F8C-921C-D7A5B5C52C65}" sibTransId="{737B97DA-7C03-4E04-80F3-D6DE001D7A10}"/>
    <dgm:cxn modelId="{273F1FFA-49D7-4EDF-A32B-CDACD20D0D53}" srcId="{C343552B-B22A-4166-AFB7-BC14C84B98B8}" destId="{D5753C7A-9DEE-4F04-B6B6-B24DBA535F38}" srcOrd="7" destOrd="0" parTransId="{87F47EA0-F310-46E4-840E-AF53DFF78D09}" sibTransId="{6FC829DF-7309-4840-BAD6-8FA5C73A82FE}"/>
    <dgm:cxn modelId="{E11E1F8D-F6CC-48F9-A813-DD469E79F3FD}" type="presOf" srcId="{6F0430DE-185B-448E-91A6-43534BC5F93B}" destId="{9107C616-9E05-4375-9B98-158F424E10F5}" srcOrd="0" destOrd="0" presId="urn:diagrams.loki3.com/VaryingWidthList"/>
    <dgm:cxn modelId="{4D9D8699-9592-484B-A762-08C324E7105C}" type="presOf" srcId="{2A870A32-9A53-49BF-91A6-0942B7F35BDB}" destId="{AF95A8AB-E142-4350-8E60-46D1357D6202}" srcOrd="0" destOrd="0" presId="urn:diagrams.loki3.com/VaryingWidthList"/>
    <dgm:cxn modelId="{CB47FF71-F3A2-44BD-953E-91B122512977}" type="presOf" srcId="{D6147FB3-7BCD-431E-98BB-5BC1FF8FCD66}" destId="{7ED52E1F-4075-461E-B55E-1CC844F6554B}" srcOrd="0" destOrd="0" presId="urn:diagrams.loki3.com/VaryingWidthList"/>
    <dgm:cxn modelId="{0F2ED95A-7852-43ED-AEB7-230EE5A77579}" type="presOf" srcId="{4F99CCE1-554A-450A-96C1-2517A5B46FF5}" destId="{8120FDFB-040D-426F-A930-EA84C00F2CC7}" srcOrd="0" destOrd="0" presId="urn:diagrams.loki3.com/VaryingWidthList"/>
    <dgm:cxn modelId="{BBD82A6F-B553-44CA-AD8C-E171F5F136B6}" srcId="{C343552B-B22A-4166-AFB7-BC14C84B98B8}" destId="{6F0430DE-185B-448E-91A6-43534BC5F93B}" srcOrd="0" destOrd="0" parTransId="{6711D4D7-5DD5-4C01-A336-CB0FA429F0DF}" sibTransId="{BABF422E-796E-46CE-BF69-49CAB56D4EAE}"/>
    <dgm:cxn modelId="{D0D31B7E-4311-4D1F-B3E6-135A1AE89F40}" srcId="{C343552B-B22A-4166-AFB7-BC14C84B98B8}" destId="{08F953EF-B5BF-43FB-B7FD-76D517A7033B}" srcOrd="8" destOrd="0" parTransId="{2ED62707-D4E7-4001-9EDF-0089B9AB6A7E}" sibTransId="{E30BB49B-94DA-4E06-998E-77B668CE002E}"/>
    <dgm:cxn modelId="{C168CA7F-C6B3-4F65-9679-0080A3E7E33F}" type="presParOf" srcId="{69703603-8E77-47AE-9E46-5A407A2B1480}" destId="{9107C616-9E05-4375-9B98-158F424E10F5}" srcOrd="0" destOrd="0" presId="urn:diagrams.loki3.com/VaryingWidthList"/>
    <dgm:cxn modelId="{A10F9B2E-4FF3-4BE4-9534-648F284A9E73}" type="presParOf" srcId="{69703603-8E77-47AE-9E46-5A407A2B1480}" destId="{8F11123F-37F4-4D84-A3D3-BD99D8B4AB30}" srcOrd="1" destOrd="0" presId="urn:diagrams.loki3.com/VaryingWidthList"/>
    <dgm:cxn modelId="{160881B9-6D94-4232-AEA0-2A5A4A15A4C8}" type="presParOf" srcId="{69703603-8E77-47AE-9E46-5A407A2B1480}" destId="{8120FDFB-040D-426F-A930-EA84C00F2CC7}" srcOrd="2" destOrd="0" presId="urn:diagrams.loki3.com/VaryingWidthList"/>
    <dgm:cxn modelId="{4B3B0C41-4580-47C8-A52B-2F99CF6199FD}" type="presParOf" srcId="{69703603-8E77-47AE-9E46-5A407A2B1480}" destId="{1BE02DB1-0B6B-42F2-AF13-18BCC9907E9A}" srcOrd="3" destOrd="0" presId="urn:diagrams.loki3.com/VaryingWidthList"/>
    <dgm:cxn modelId="{6957C90B-64B3-40F1-81CC-0F0CD112D1A3}" type="presParOf" srcId="{69703603-8E77-47AE-9E46-5A407A2B1480}" destId="{E860F4B4-199A-43FD-AAB4-EDE327490DD0}" srcOrd="4" destOrd="0" presId="urn:diagrams.loki3.com/VaryingWidthList"/>
    <dgm:cxn modelId="{4E47FFD3-CABF-4CF2-9CA1-C84337A17B25}" type="presParOf" srcId="{69703603-8E77-47AE-9E46-5A407A2B1480}" destId="{E0AA5572-1839-4B05-949C-B94FA359C84C}" srcOrd="5" destOrd="0" presId="urn:diagrams.loki3.com/VaryingWidthList"/>
    <dgm:cxn modelId="{A8091563-16F9-4539-B9A9-B0F5FB9EDF0D}" type="presParOf" srcId="{69703603-8E77-47AE-9E46-5A407A2B1480}" destId="{7ED52E1F-4075-461E-B55E-1CC844F6554B}" srcOrd="6" destOrd="0" presId="urn:diagrams.loki3.com/VaryingWidthList"/>
    <dgm:cxn modelId="{2265036C-2048-4F18-93C2-6D22839DD794}" type="presParOf" srcId="{69703603-8E77-47AE-9E46-5A407A2B1480}" destId="{6A8DF2C1-1389-4AC0-8FFB-713F22201163}" srcOrd="7" destOrd="0" presId="urn:diagrams.loki3.com/VaryingWidthList"/>
    <dgm:cxn modelId="{7154E7A8-C850-4C78-B4AB-F45F67DB6165}" type="presParOf" srcId="{69703603-8E77-47AE-9E46-5A407A2B1480}" destId="{15DFEF09-4FA2-419D-B789-9C0C190948D5}" srcOrd="8" destOrd="0" presId="urn:diagrams.loki3.com/VaryingWidthList"/>
    <dgm:cxn modelId="{B2BD0C00-A7C5-47DA-885F-4BFE0B7AF663}" type="presParOf" srcId="{69703603-8E77-47AE-9E46-5A407A2B1480}" destId="{0D24C145-2601-4A8F-9CFB-D5BBA6BC81A4}" srcOrd="9" destOrd="0" presId="urn:diagrams.loki3.com/VaryingWidthList"/>
    <dgm:cxn modelId="{703A144B-D6D5-4703-83DA-788BA4067FA5}" type="presParOf" srcId="{69703603-8E77-47AE-9E46-5A407A2B1480}" destId="{4FAF7032-FFD2-4134-A2A0-283F526D23AA}" srcOrd="10" destOrd="0" presId="urn:diagrams.loki3.com/VaryingWidthList"/>
    <dgm:cxn modelId="{70E08814-FBE8-406F-A720-9FB81C82BBCA}" type="presParOf" srcId="{69703603-8E77-47AE-9E46-5A407A2B1480}" destId="{7A9E0061-8D99-4440-A82A-27D66DBADFE2}" srcOrd="11" destOrd="0" presId="urn:diagrams.loki3.com/VaryingWidthList"/>
    <dgm:cxn modelId="{61825A7C-D348-490E-9F12-4732F415D19B}" type="presParOf" srcId="{69703603-8E77-47AE-9E46-5A407A2B1480}" destId="{AF95A8AB-E142-4350-8E60-46D1357D6202}" srcOrd="12" destOrd="0" presId="urn:diagrams.loki3.com/VaryingWidthList"/>
    <dgm:cxn modelId="{5292DF53-A499-4422-9215-8DC3CE4EBB3C}" type="presParOf" srcId="{69703603-8E77-47AE-9E46-5A407A2B1480}" destId="{B3C1BA76-B951-4703-9793-5DC4EA09AF11}" srcOrd="13" destOrd="0" presId="urn:diagrams.loki3.com/VaryingWidthList"/>
    <dgm:cxn modelId="{03F3348C-6F71-40E1-8111-A027C7DC1BE3}" type="presParOf" srcId="{69703603-8E77-47AE-9E46-5A407A2B1480}" destId="{CA0F6B99-2E1F-47FA-9E1D-55858EAFFBBE}" srcOrd="14" destOrd="0" presId="urn:diagrams.loki3.com/VaryingWidthList"/>
    <dgm:cxn modelId="{3EE53695-B815-415C-8640-E2AA93781CC8}" type="presParOf" srcId="{69703603-8E77-47AE-9E46-5A407A2B1480}" destId="{0195E335-866D-42D6-BC9E-92B3E57961B6}" srcOrd="15" destOrd="0" presId="urn:diagrams.loki3.com/VaryingWidthList"/>
    <dgm:cxn modelId="{E830559B-8BEF-460A-9F92-16E4272208F9}" type="presParOf" srcId="{69703603-8E77-47AE-9E46-5A407A2B1480}" destId="{79C36980-E0D5-45BE-B0D1-0276DA9AAFAE}" srcOrd="16" destOrd="0" presId="urn:diagrams.loki3.com/VaryingWidthList"/>
    <dgm:cxn modelId="{46019EFD-E06C-4C38-BD14-E180A089F388}" type="presParOf" srcId="{69703603-8E77-47AE-9E46-5A407A2B1480}" destId="{607F2F5C-6A6F-48E4-9CF2-803E76D6A1E1}" srcOrd="17" destOrd="0" presId="urn:diagrams.loki3.com/VaryingWidthList"/>
    <dgm:cxn modelId="{AA2A43E4-6F99-4D48-854D-3CBB07E33ADF}" type="presParOf" srcId="{69703603-8E77-47AE-9E46-5A407A2B1480}" destId="{D8D152B2-C9CF-48BB-8A57-7C5456146BA6}" srcOrd="18"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BF6570-7579-49B4-8EFC-8B04C9759B0E}" type="doc">
      <dgm:prSet loTypeId="urn:microsoft.com/office/officeart/2005/8/layout/equation2" loCatId="process" qsTypeId="urn:microsoft.com/office/officeart/2005/8/quickstyle/simple1" qsCatId="simple" csTypeId="urn:microsoft.com/office/officeart/2005/8/colors/accent1_2" csCatId="accent1" phldr="1"/>
      <dgm:spPr/>
    </dgm:pt>
    <dgm:pt modelId="{A80BA60B-B349-4764-9EF2-A725DD88E957}">
      <dgm:prSet phldrT="[Metin]"/>
      <dgm:spPr/>
      <dgm:t>
        <a:bodyPr/>
        <a:lstStyle/>
        <a:p>
          <a:r>
            <a:rPr lang="tr-TR" dirty="0" smtClean="0"/>
            <a:t>İdari Kayıplar</a:t>
          </a:r>
          <a:endParaRPr lang="tr-TR" dirty="0"/>
        </a:p>
      </dgm:t>
    </dgm:pt>
    <dgm:pt modelId="{DC45A291-F72E-4EA0-B4B1-83433D93BA8A}" type="parTrans" cxnId="{FB2A291D-A085-4083-9586-944214116952}">
      <dgm:prSet/>
      <dgm:spPr/>
      <dgm:t>
        <a:bodyPr/>
        <a:lstStyle/>
        <a:p>
          <a:endParaRPr lang="tr-TR"/>
        </a:p>
      </dgm:t>
    </dgm:pt>
    <dgm:pt modelId="{485AAA8F-1BB9-4DB6-9DB0-AFD5D1A1B19C}" type="sibTrans" cxnId="{FB2A291D-A085-4083-9586-944214116952}">
      <dgm:prSet/>
      <dgm:spPr/>
      <dgm:t>
        <a:bodyPr/>
        <a:lstStyle/>
        <a:p>
          <a:endParaRPr lang="tr-TR"/>
        </a:p>
      </dgm:t>
    </dgm:pt>
    <dgm:pt modelId="{2464C31B-1198-4C4F-9CED-8B977DE51482}">
      <dgm:prSet phldrT="[Metin]"/>
      <dgm:spPr/>
      <dgm:t>
        <a:bodyPr/>
        <a:lstStyle/>
        <a:p>
          <a:r>
            <a:rPr lang="tr-TR" dirty="0" smtClean="0"/>
            <a:t>Fiziki Kayıplar</a:t>
          </a:r>
          <a:endParaRPr lang="tr-TR" dirty="0"/>
        </a:p>
      </dgm:t>
    </dgm:pt>
    <dgm:pt modelId="{7D43FA0E-AF87-4F7A-9698-5EBCD0E2E595}" type="parTrans" cxnId="{46A5E963-7FE6-4EA7-8FF4-52F694434D1F}">
      <dgm:prSet/>
      <dgm:spPr/>
      <dgm:t>
        <a:bodyPr/>
        <a:lstStyle/>
        <a:p>
          <a:endParaRPr lang="tr-TR"/>
        </a:p>
      </dgm:t>
    </dgm:pt>
    <dgm:pt modelId="{8854E6F5-6588-456A-ACEF-377989B97B82}" type="sibTrans" cxnId="{46A5E963-7FE6-4EA7-8FF4-52F694434D1F}">
      <dgm:prSet/>
      <dgm:spPr/>
      <dgm:t>
        <a:bodyPr/>
        <a:lstStyle/>
        <a:p>
          <a:endParaRPr lang="tr-TR"/>
        </a:p>
      </dgm:t>
    </dgm:pt>
    <dgm:pt modelId="{15E72071-23E8-4F13-A3A7-7C3873A1B78E}">
      <dgm:prSet phldrT="[Metin]"/>
      <dgm:spPr/>
      <dgm:t>
        <a:bodyPr/>
        <a:lstStyle/>
        <a:p>
          <a:r>
            <a:rPr lang="tr-TR" dirty="0" smtClean="0"/>
            <a:t>Toplam Su Kayıpları</a:t>
          </a:r>
        </a:p>
        <a:p>
          <a:endParaRPr lang="tr-TR" dirty="0"/>
        </a:p>
      </dgm:t>
    </dgm:pt>
    <dgm:pt modelId="{537FC933-0B69-422A-9336-CE21CAEE4B35}" type="parTrans" cxnId="{6F6D7C15-CAD6-4A1D-A4F0-9312E3167DD7}">
      <dgm:prSet/>
      <dgm:spPr/>
      <dgm:t>
        <a:bodyPr/>
        <a:lstStyle/>
        <a:p>
          <a:endParaRPr lang="tr-TR"/>
        </a:p>
      </dgm:t>
    </dgm:pt>
    <dgm:pt modelId="{C7E8685A-83BD-482E-A796-F27058E623B7}" type="sibTrans" cxnId="{6F6D7C15-CAD6-4A1D-A4F0-9312E3167DD7}">
      <dgm:prSet/>
      <dgm:spPr/>
      <dgm:t>
        <a:bodyPr/>
        <a:lstStyle/>
        <a:p>
          <a:endParaRPr lang="tr-TR"/>
        </a:p>
      </dgm:t>
    </dgm:pt>
    <dgm:pt modelId="{57E7BCB3-573C-4160-9A1B-0C9F55199D01}" type="pres">
      <dgm:prSet presAssocID="{7BBF6570-7579-49B4-8EFC-8B04C9759B0E}" presName="Name0" presStyleCnt="0">
        <dgm:presLayoutVars>
          <dgm:dir/>
          <dgm:resizeHandles val="exact"/>
        </dgm:presLayoutVars>
      </dgm:prSet>
      <dgm:spPr/>
    </dgm:pt>
    <dgm:pt modelId="{4A959B66-C06B-437D-83AC-2057031E0C29}" type="pres">
      <dgm:prSet presAssocID="{7BBF6570-7579-49B4-8EFC-8B04C9759B0E}" presName="vNodes" presStyleCnt="0"/>
      <dgm:spPr/>
    </dgm:pt>
    <dgm:pt modelId="{CEC74878-871E-4614-9AED-30010F4DD542}" type="pres">
      <dgm:prSet presAssocID="{A80BA60B-B349-4764-9EF2-A725DD88E957}" presName="node" presStyleLbl="node1" presStyleIdx="0" presStyleCnt="3">
        <dgm:presLayoutVars>
          <dgm:bulletEnabled val="1"/>
        </dgm:presLayoutVars>
      </dgm:prSet>
      <dgm:spPr/>
      <dgm:t>
        <a:bodyPr/>
        <a:lstStyle/>
        <a:p>
          <a:endParaRPr lang="tr-TR"/>
        </a:p>
      </dgm:t>
    </dgm:pt>
    <dgm:pt modelId="{8A7F4B7A-82A4-4822-95F8-5802CCBD3A30}" type="pres">
      <dgm:prSet presAssocID="{485AAA8F-1BB9-4DB6-9DB0-AFD5D1A1B19C}" presName="spacerT" presStyleCnt="0"/>
      <dgm:spPr/>
    </dgm:pt>
    <dgm:pt modelId="{25BECA07-F9B7-457B-9E6C-6F2962A81C59}" type="pres">
      <dgm:prSet presAssocID="{485AAA8F-1BB9-4DB6-9DB0-AFD5D1A1B19C}" presName="sibTrans" presStyleLbl="sibTrans2D1" presStyleIdx="0" presStyleCnt="2"/>
      <dgm:spPr/>
      <dgm:t>
        <a:bodyPr/>
        <a:lstStyle/>
        <a:p>
          <a:endParaRPr lang="tr-TR"/>
        </a:p>
      </dgm:t>
    </dgm:pt>
    <dgm:pt modelId="{BCC41D74-6A2E-4935-8619-A75C02D49AD7}" type="pres">
      <dgm:prSet presAssocID="{485AAA8F-1BB9-4DB6-9DB0-AFD5D1A1B19C}" presName="spacerB" presStyleCnt="0"/>
      <dgm:spPr/>
    </dgm:pt>
    <dgm:pt modelId="{669C6669-A7B2-46E7-8FD4-A49DCA7CB226}" type="pres">
      <dgm:prSet presAssocID="{2464C31B-1198-4C4F-9CED-8B977DE51482}" presName="node" presStyleLbl="node1" presStyleIdx="1" presStyleCnt="3">
        <dgm:presLayoutVars>
          <dgm:bulletEnabled val="1"/>
        </dgm:presLayoutVars>
      </dgm:prSet>
      <dgm:spPr/>
      <dgm:t>
        <a:bodyPr/>
        <a:lstStyle/>
        <a:p>
          <a:endParaRPr lang="tr-TR"/>
        </a:p>
      </dgm:t>
    </dgm:pt>
    <dgm:pt modelId="{987C0325-DA81-49C3-AA3B-F20DCE30D293}" type="pres">
      <dgm:prSet presAssocID="{7BBF6570-7579-49B4-8EFC-8B04C9759B0E}" presName="sibTransLast" presStyleLbl="sibTrans2D1" presStyleIdx="1" presStyleCnt="2"/>
      <dgm:spPr/>
      <dgm:t>
        <a:bodyPr/>
        <a:lstStyle/>
        <a:p>
          <a:endParaRPr lang="tr-TR"/>
        </a:p>
      </dgm:t>
    </dgm:pt>
    <dgm:pt modelId="{95E8935B-E3C5-467E-A125-B1A7CFD556C9}" type="pres">
      <dgm:prSet presAssocID="{7BBF6570-7579-49B4-8EFC-8B04C9759B0E}" presName="connectorText" presStyleLbl="sibTrans2D1" presStyleIdx="1" presStyleCnt="2"/>
      <dgm:spPr/>
      <dgm:t>
        <a:bodyPr/>
        <a:lstStyle/>
        <a:p>
          <a:endParaRPr lang="tr-TR"/>
        </a:p>
      </dgm:t>
    </dgm:pt>
    <dgm:pt modelId="{FE9C67EE-9A68-4415-8246-495EF25DF071}" type="pres">
      <dgm:prSet presAssocID="{7BBF6570-7579-49B4-8EFC-8B04C9759B0E}" presName="lastNode" presStyleLbl="node1" presStyleIdx="2" presStyleCnt="3">
        <dgm:presLayoutVars>
          <dgm:bulletEnabled val="1"/>
        </dgm:presLayoutVars>
      </dgm:prSet>
      <dgm:spPr/>
      <dgm:t>
        <a:bodyPr/>
        <a:lstStyle/>
        <a:p>
          <a:endParaRPr lang="tr-TR"/>
        </a:p>
      </dgm:t>
    </dgm:pt>
  </dgm:ptLst>
  <dgm:cxnLst>
    <dgm:cxn modelId="{1A3224A6-D312-476F-8D92-DE3C5D6A90A6}" type="presOf" srcId="{2464C31B-1198-4C4F-9CED-8B977DE51482}" destId="{669C6669-A7B2-46E7-8FD4-A49DCA7CB226}" srcOrd="0" destOrd="0" presId="urn:microsoft.com/office/officeart/2005/8/layout/equation2"/>
    <dgm:cxn modelId="{6CC7E02C-FF64-47EE-A95B-129BF79CAB51}" type="presOf" srcId="{8854E6F5-6588-456A-ACEF-377989B97B82}" destId="{95E8935B-E3C5-467E-A125-B1A7CFD556C9}" srcOrd="1" destOrd="0" presId="urn:microsoft.com/office/officeart/2005/8/layout/equation2"/>
    <dgm:cxn modelId="{4FD515D7-C8A9-4090-9FC0-AD4B2ECBB9C9}" type="presOf" srcId="{7BBF6570-7579-49B4-8EFC-8B04C9759B0E}" destId="{57E7BCB3-573C-4160-9A1B-0C9F55199D01}" srcOrd="0" destOrd="0" presId="urn:microsoft.com/office/officeart/2005/8/layout/equation2"/>
    <dgm:cxn modelId="{4F5FF4BC-6DCA-4565-8B6C-5592A4A30AD0}" type="presOf" srcId="{8854E6F5-6588-456A-ACEF-377989B97B82}" destId="{987C0325-DA81-49C3-AA3B-F20DCE30D293}" srcOrd="0" destOrd="0" presId="urn:microsoft.com/office/officeart/2005/8/layout/equation2"/>
    <dgm:cxn modelId="{6F6D7C15-CAD6-4A1D-A4F0-9312E3167DD7}" srcId="{7BBF6570-7579-49B4-8EFC-8B04C9759B0E}" destId="{15E72071-23E8-4F13-A3A7-7C3873A1B78E}" srcOrd="2" destOrd="0" parTransId="{537FC933-0B69-422A-9336-CE21CAEE4B35}" sibTransId="{C7E8685A-83BD-482E-A796-F27058E623B7}"/>
    <dgm:cxn modelId="{34B7080B-1D14-4FD8-AC14-DBD0E2261D00}" type="presOf" srcId="{485AAA8F-1BB9-4DB6-9DB0-AFD5D1A1B19C}" destId="{25BECA07-F9B7-457B-9E6C-6F2962A81C59}" srcOrd="0" destOrd="0" presId="urn:microsoft.com/office/officeart/2005/8/layout/equation2"/>
    <dgm:cxn modelId="{296BD98E-0C1A-4A03-B590-F3B9EE5C2A7F}" type="presOf" srcId="{15E72071-23E8-4F13-A3A7-7C3873A1B78E}" destId="{FE9C67EE-9A68-4415-8246-495EF25DF071}" srcOrd="0" destOrd="0" presId="urn:microsoft.com/office/officeart/2005/8/layout/equation2"/>
    <dgm:cxn modelId="{E4E73FC2-BD3D-414C-8A8C-E1C0E9FAC337}" type="presOf" srcId="{A80BA60B-B349-4764-9EF2-A725DD88E957}" destId="{CEC74878-871E-4614-9AED-30010F4DD542}" srcOrd="0" destOrd="0" presId="urn:microsoft.com/office/officeart/2005/8/layout/equation2"/>
    <dgm:cxn modelId="{46A5E963-7FE6-4EA7-8FF4-52F694434D1F}" srcId="{7BBF6570-7579-49B4-8EFC-8B04C9759B0E}" destId="{2464C31B-1198-4C4F-9CED-8B977DE51482}" srcOrd="1" destOrd="0" parTransId="{7D43FA0E-AF87-4F7A-9698-5EBCD0E2E595}" sibTransId="{8854E6F5-6588-456A-ACEF-377989B97B82}"/>
    <dgm:cxn modelId="{FB2A291D-A085-4083-9586-944214116952}" srcId="{7BBF6570-7579-49B4-8EFC-8B04C9759B0E}" destId="{A80BA60B-B349-4764-9EF2-A725DD88E957}" srcOrd="0" destOrd="0" parTransId="{DC45A291-F72E-4EA0-B4B1-83433D93BA8A}" sibTransId="{485AAA8F-1BB9-4DB6-9DB0-AFD5D1A1B19C}"/>
    <dgm:cxn modelId="{3265C666-3B53-48C1-8FC1-57EE1EC2863C}" type="presParOf" srcId="{57E7BCB3-573C-4160-9A1B-0C9F55199D01}" destId="{4A959B66-C06B-437D-83AC-2057031E0C29}" srcOrd="0" destOrd="0" presId="urn:microsoft.com/office/officeart/2005/8/layout/equation2"/>
    <dgm:cxn modelId="{C9B178F5-9FF1-459B-9D08-D4498AADF4E1}" type="presParOf" srcId="{4A959B66-C06B-437D-83AC-2057031E0C29}" destId="{CEC74878-871E-4614-9AED-30010F4DD542}" srcOrd="0" destOrd="0" presId="urn:microsoft.com/office/officeart/2005/8/layout/equation2"/>
    <dgm:cxn modelId="{0E7F8ABA-9251-43B1-8B6D-622AE25E4781}" type="presParOf" srcId="{4A959B66-C06B-437D-83AC-2057031E0C29}" destId="{8A7F4B7A-82A4-4822-95F8-5802CCBD3A30}" srcOrd="1" destOrd="0" presId="urn:microsoft.com/office/officeart/2005/8/layout/equation2"/>
    <dgm:cxn modelId="{E4B396B4-7668-4A5C-9E7D-698ADDD67D47}" type="presParOf" srcId="{4A959B66-C06B-437D-83AC-2057031E0C29}" destId="{25BECA07-F9B7-457B-9E6C-6F2962A81C59}" srcOrd="2" destOrd="0" presId="urn:microsoft.com/office/officeart/2005/8/layout/equation2"/>
    <dgm:cxn modelId="{55246210-9F3A-4DB1-8F2E-C2D5D9C1A52B}" type="presParOf" srcId="{4A959B66-C06B-437D-83AC-2057031E0C29}" destId="{BCC41D74-6A2E-4935-8619-A75C02D49AD7}" srcOrd="3" destOrd="0" presId="urn:microsoft.com/office/officeart/2005/8/layout/equation2"/>
    <dgm:cxn modelId="{A3AA17F7-C284-4496-9BCD-3343BA337FDB}" type="presParOf" srcId="{4A959B66-C06B-437D-83AC-2057031E0C29}" destId="{669C6669-A7B2-46E7-8FD4-A49DCA7CB226}" srcOrd="4" destOrd="0" presId="urn:microsoft.com/office/officeart/2005/8/layout/equation2"/>
    <dgm:cxn modelId="{9480E75C-A493-40F7-95DC-EFD8B8A4F98A}" type="presParOf" srcId="{57E7BCB3-573C-4160-9A1B-0C9F55199D01}" destId="{987C0325-DA81-49C3-AA3B-F20DCE30D293}" srcOrd="1" destOrd="0" presId="urn:microsoft.com/office/officeart/2005/8/layout/equation2"/>
    <dgm:cxn modelId="{E2644684-0A26-44FE-99BC-3D0BF9A82575}" type="presParOf" srcId="{987C0325-DA81-49C3-AA3B-F20DCE30D293}" destId="{95E8935B-E3C5-467E-A125-B1A7CFD556C9}" srcOrd="0" destOrd="0" presId="urn:microsoft.com/office/officeart/2005/8/layout/equation2"/>
    <dgm:cxn modelId="{868AC30C-34C9-448E-8070-1823C83C4D1E}" type="presParOf" srcId="{57E7BCB3-573C-4160-9A1B-0C9F55199D01}" destId="{FE9C67EE-9A68-4415-8246-495EF25DF071}"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051EC6-7065-43CE-B8FE-A2E771C39991}" type="doc">
      <dgm:prSet loTypeId="urn:microsoft.com/office/officeart/2005/8/layout/equation2" loCatId="process" qsTypeId="urn:microsoft.com/office/officeart/2005/8/quickstyle/simple1" qsCatId="simple" csTypeId="urn:microsoft.com/office/officeart/2005/8/colors/accent1_2" csCatId="accent1" phldr="1"/>
      <dgm:spPr/>
    </dgm:pt>
    <dgm:pt modelId="{AEAA6791-D5CA-4B89-96AF-6FDB9E77965E}">
      <dgm:prSet phldrT="[Metin]" custT="1"/>
      <dgm:spPr/>
      <dgm:t>
        <a:bodyPr/>
        <a:lstStyle/>
        <a:p>
          <a:r>
            <a:rPr lang="tr-TR" sz="1200" dirty="0" smtClean="0"/>
            <a:t>Toplam Su Kayıpları</a:t>
          </a:r>
          <a:endParaRPr lang="tr-TR" sz="1200" dirty="0"/>
        </a:p>
      </dgm:t>
    </dgm:pt>
    <dgm:pt modelId="{7912E147-6B30-4E84-AA7F-1F27EE04D4F8}" type="parTrans" cxnId="{E2D3F687-A0E3-4C83-8CF1-A15DA92131A4}">
      <dgm:prSet/>
      <dgm:spPr/>
      <dgm:t>
        <a:bodyPr/>
        <a:lstStyle/>
        <a:p>
          <a:endParaRPr lang="tr-TR"/>
        </a:p>
      </dgm:t>
    </dgm:pt>
    <dgm:pt modelId="{FEFF1CF7-2FAF-4F42-B9F1-86164302D395}" type="sibTrans" cxnId="{E2D3F687-A0E3-4C83-8CF1-A15DA92131A4}">
      <dgm:prSet/>
      <dgm:spPr/>
      <dgm:t>
        <a:bodyPr/>
        <a:lstStyle/>
        <a:p>
          <a:endParaRPr lang="tr-TR"/>
        </a:p>
      </dgm:t>
    </dgm:pt>
    <dgm:pt modelId="{530B2D15-A6C2-4366-A67E-C51104E7D835}">
      <dgm:prSet phldrT="[Metin]"/>
      <dgm:spPr/>
      <dgm:t>
        <a:bodyPr/>
        <a:lstStyle/>
        <a:p>
          <a:r>
            <a:rPr lang="tr-TR" dirty="0" smtClean="0"/>
            <a:t>Gelir Getirmeyen Su</a:t>
          </a:r>
          <a:endParaRPr lang="tr-TR" dirty="0"/>
        </a:p>
      </dgm:t>
    </dgm:pt>
    <dgm:pt modelId="{29C40B23-94E5-4B3F-8CF3-A2BBF627DE43}" type="parTrans" cxnId="{C332E413-29BF-45EC-910F-6B549F8E5A63}">
      <dgm:prSet/>
      <dgm:spPr/>
      <dgm:t>
        <a:bodyPr/>
        <a:lstStyle/>
        <a:p>
          <a:endParaRPr lang="tr-TR"/>
        </a:p>
      </dgm:t>
    </dgm:pt>
    <dgm:pt modelId="{9C7CE00A-14BD-4A61-8941-D528B3DBA443}" type="sibTrans" cxnId="{C332E413-29BF-45EC-910F-6B549F8E5A63}">
      <dgm:prSet/>
      <dgm:spPr/>
      <dgm:t>
        <a:bodyPr/>
        <a:lstStyle/>
        <a:p>
          <a:endParaRPr lang="tr-TR"/>
        </a:p>
      </dgm:t>
    </dgm:pt>
    <dgm:pt modelId="{42848DC1-DF6C-4714-9D32-F19CF922E434}">
      <dgm:prSet phldrT="[Metin]" custT="1"/>
      <dgm:spPr/>
      <dgm:t>
        <a:bodyPr/>
        <a:lstStyle/>
        <a:p>
          <a:r>
            <a:rPr lang="tr-TR" sz="1100" dirty="0" smtClean="0"/>
            <a:t>Faturalan-</a:t>
          </a:r>
          <a:r>
            <a:rPr lang="tr-TR" sz="1100" dirty="0" err="1" smtClean="0"/>
            <a:t>dırılmamış</a:t>
          </a:r>
          <a:r>
            <a:rPr lang="tr-TR" sz="1100" dirty="0" smtClean="0"/>
            <a:t> İzinli Su Tüketimi</a:t>
          </a:r>
          <a:endParaRPr lang="tr-TR" sz="1100" dirty="0"/>
        </a:p>
      </dgm:t>
    </dgm:pt>
    <dgm:pt modelId="{7448AC14-F9C2-483D-9FFC-EA6C7C9EC9F0}" type="sibTrans" cxnId="{F094E106-0BFD-4C26-B4A8-4901C9492E5E}">
      <dgm:prSet/>
      <dgm:spPr/>
      <dgm:t>
        <a:bodyPr/>
        <a:lstStyle/>
        <a:p>
          <a:endParaRPr lang="tr-TR"/>
        </a:p>
      </dgm:t>
    </dgm:pt>
    <dgm:pt modelId="{B47886BB-10F1-457F-A4CB-43D773ADF04B}" type="parTrans" cxnId="{F094E106-0BFD-4C26-B4A8-4901C9492E5E}">
      <dgm:prSet/>
      <dgm:spPr/>
      <dgm:t>
        <a:bodyPr/>
        <a:lstStyle/>
        <a:p>
          <a:endParaRPr lang="tr-TR"/>
        </a:p>
      </dgm:t>
    </dgm:pt>
    <dgm:pt modelId="{AB51DBD6-D45B-464A-9F23-71CFE7562FBD}" type="pres">
      <dgm:prSet presAssocID="{BC051EC6-7065-43CE-B8FE-A2E771C39991}" presName="Name0" presStyleCnt="0">
        <dgm:presLayoutVars>
          <dgm:dir/>
          <dgm:resizeHandles val="exact"/>
        </dgm:presLayoutVars>
      </dgm:prSet>
      <dgm:spPr/>
    </dgm:pt>
    <dgm:pt modelId="{2D81BC55-688E-4669-AB9E-C915D3366C09}" type="pres">
      <dgm:prSet presAssocID="{BC051EC6-7065-43CE-B8FE-A2E771C39991}" presName="vNodes" presStyleCnt="0"/>
      <dgm:spPr/>
    </dgm:pt>
    <dgm:pt modelId="{256ABEC2-4530-4A2D-A29D-8AB71AAE98E4}" type="pres">
      <dgm:prSet presAssocID="{AEAA6791-D5CA-4B89-96AF-6FDB9E77965E}" presName="node" presStyleLbl="node1" presStyleIdx="0" presStyleCnt="3">
        <dgm:presLayoutVars>
          <dgm:bulletEnabled val="1"/>
        </dgm:presLayoutVars>
      </dgm:prSet>
      <dgm:spPr/>
      <dgm:t>
        <a:bodyPr/>
        <a:lstStyle/>
        <a:p>
          <a:endParaRPr lang="tr-TR"/>
        </a:p>
      </dgm:t>
    </dgm:pt>
    <dgm:pt modelId="{98B9CF4B-96DB-4C86-A9E8-5D5DBFE92F44}" type="pres">
      <dgm:prSet presAssocID="{FEFF1CF7-2FAF-4F42-B9F1-86164302D395}" presName="spacerT" presStyleCnt="0"/>
      <dgm:spPr/>
    </dgm:pt>
    <dgm:pt modelId="{199F5F1A-E4E2-4E58-8D50-1162975490C3}" type="pres">
      <dgm:prSet presAssocID="{FEFF1CF7-2FAF-4F42-B9F1-86164302D395}" presName="sibTrans" presStyleLbl="sibTrans2D1" presStyleIdx="0" presStyleCnt="2"/>
      <dgm:spPr/>
      <dgm:t>
        <a:bodyPr/>
        <a:lstStyle/>
        <a:p>
          <a:endParaRPr lang="tr-TR"/>
        </a:p>
      </dgm:t>
    </dgm:pt>
    <dgm:pt modelId="{3432F58C-5E72-4F9B-8B2E-9F75CAF23111}" type="pres">
      <dgm:prSet presAssocID="{FEFF1CF7-2FAF-4F42-B9F1-86164302D395}" presName="spacerB" presStyleCnt="0"/>
      <dgm:spPr/>
    </dgm:pt>
    <dgm:pt modelId="{3EDA8249-B4B5-431E-958F-7A95F5FFBF22}" type="pres">
      <dgm:prSet presAssocID="{42848DC1-DF6C-4714-9D32-F19CF922E434}" presName="node" presStyleLbl="node1" presStyleIdx="1" presStyleCnt="3" custLinFactNeighborX="-6395" custLinFactNeighborY="-78286">
        <dgm:presLayoutVars>
          <dgm:bulletEnabled val="1"/>
        </dgm:presLayoutVars>
      </dgm:prSet>
      <dgm:spPr/>
      <dgm:t>
        <a:bodyPr/>
        <a:lstStyle/>
        <a:p>
          <a:endParaRPr lang="tr-TR"/>
        </a:p>
      </dgm:t>
    </dgm:pt>
    <dgm:pt modelId="{09258591-5A50-47CE-857A-40598A98810D}" type="pres">
      <dgm:prSet presAssocID="{BC051EC6-7065-43CE-B8FE-A2E771C39991}" presName="sibTransLast" presStyleLbl="sibTrans2D1" presStyleIdx="1" presStyleCnt="2"/>
      <dgm:spPr/>
      <dgm:t>
        <a:bodyPr/>
        <a:lstStyle/>
        <a:p>
          <a:endParaRPr lang="tr-TR"/>
        </a:p>
      </dgm:t>
    </dgm:pt>
    <dgm:pt modelId="{19A5A193-E65B-4A42-9B9C-275175350C0D}" type="pres">
      <dgm:prSet presAssocID="{BC051EC6-7065-43CE-B8FE-A2E771C39991}" presName="connectorText" presStyleLbl="sibTrans2D1" presStyleIdx="1" presStyleCnt="2"/>
      <dgm:spPr/>
      <dgm:t>
        <a:bodyPr/>
        <a:lstStyle/>
        <a:p>
          <a:endParaRPr lang="tr-TR"/>
        </a:p>
      </dgm:t>
    </dgm:pt>
    <dgm:pt modelId="{15F2780B-B446-4068-BB0D-4D33A84365E3}" type="pres">
      <dgm:prSet presAssocID="{BC051EC6-7065-43CE-B8FE-A2E771C39991}" presName="lastNode" presStyleLbl="node1" presStyleIdx="2" presStyleCnt="3">
        <dgm:presLayoutVars>
          <dgm:bulletEnabled val="1"/>
        </dgm:presLayoutVars>
      </dgm:prSet>
      <dgm:spPr/>
      <dgm:t>
        <a:bodyPr/>
        <a:lstStyle/>
        <a:p>
          <a:endParaRPr lang="tr-TR"/>
        </a:p>
      </dgm:t>
    </dgm:pt>
  </dgm:ptLst>
  <dgm:cxnLst>
    <dgm:cxn modelId="{E426D34F-AF4A-41A5-8C68-DBC994F69AC9}" type="presOf" srcId="{7448AC14-F9C2-483D-9FFC-EA6C7C9EC9F0}" destId="{09258591-5A50-47CE-857A-40598A98810D}" srcOrd="0" destOrd="0" presId="urn:microsoft.com/office/officeart/2005/8/layout/equation2"/>
    <dgm:cxn modelId="{C332E413-29BF-45EC-910F-6B549F8E5A63}" srcId="{BC051EC6-7065-43CE-B8FE-A2E771C39991}" destId="{530B2D15-A6C2-4366-A67E-C51104E7D835}" srcOrd="2" destOrd="0" parTransId="{29C40B23-94E5-4B3F-8CF3-A2BBF627DE43}" sibTransId="{9C7CE00A-14BD-4A61-8941-D528B3DBA443}"/>
    <dgm:cxn modelId="{EDD870BF-5F7E-4A81-822B-37A92DA9F820}" type="presOf" srcId="{7448AC14-F9C2-483D-9FFC-EA6C7C9EC9F0}" destId="{19A5A193-E65B-4A42-9B9C-275175350C0D}" srcOrd="1" destOrd="0" presId="urn:microsoft.com/office/officeart/2005/8/layout/equation2"/>
    <dgm:cxn modelId="{95579B5A-044D-41E3-A677-AA4C988DD851}" type="presOf" srcId="{FEFF1CF7-2FAF-4F42-B9F1-86164302D395}" destId="{199F5F1A-E4E2-4E58-8D50-1162975490C3}" srcOrd="0" destOrd="0" presId="urn:microsoft.com/office/officeart/2005/8/layout/equation2"/>
    <dgm:cxn modelId="{E2D3F687-A0E3-4C83-8CF1-A15DA92131A4}" srcId="{BC051EC6-7065-43CE-B8FE-A2E771C39991}" destId="{AEAA6791-D5CA-4B89-96AF-6FDB9E77965E}" srcOrd="0" destOrd="0" parTransId="{7912E147-6B30-4E84-AA7F-1F27EE04D4F8}" sibTransId="{FEFF1CF7-2FAF-4F42-B9F1-86164302D395}"/>
    <dgm:cxn modelId="{681114D8-12DC-45A5-83F7-806000BEBE17}" type="presOf" srcId="{AEAA6791-D5CA-4B89-96AF-6FDB9E77965E}" destId="{256ABEC2-4530-4A2D-A29D-8AB71AAE98E4}" srcOrd="0" destOrd="0" presId="urn:microsoft.com/office/officeart/2005/8/layout/equation2"/>
    <dgm:cxn modelId="{567C476D-413A-45C9-A1C6-D859F31C547E}" type="presOf" srcId="{BC051EC6-7065-43CE-B8FE-A2E771C39991}" destId="{AB51DBD6-D45B-464A-9F23-71CFE7562FBD}" srcOrd="0" destOrd="0" presId="urn:microsoft.com/office/officeart/2005/8/layout/equation2"/>
    <dgm:cxn modelId="{3FB45A53-C36E-490D-A381-C896528CC127}" type="presOf" srcId="{530B2D15-A6C2-4366-A67E-C51104E7D835}" destId="{15F2780B-B446-4068-BB0D-4D33A84365E3}" srcOrd="0" destOrd="0" presId="urn:microsoft.com/office/officeart/2005/8/layout/equation2"/>
    <dgm:cxn modelId="{F094E106-0BFD-4C26-B4A8-4901C9492E5E}" srcId="{BC051EC6-7065-43CE-B8FE-A2E771C39991}" destId="{42848DC1-DF6C-4714-9D32-F19CF922E434}" srcOrd="1" destOrd="0" parTransId="{B47886BB-10F1-457F-A4CB-43D773ADF04B}" sibTransId="{7448AC14-F9C2-483D-9FFC-EA6C7C9EC9F0}"/>
    <dgm:cxn modelId="{3B886479-2974-46D5-81ED-FD21EFF9C132}" type="presOf" srcId="{42848DC1-DF6C-4714-9D32-F19CF922E434}" destId="{3EDA8249-B4B5-431E-958F-7A95F5FFBF22}" srcOrd="0" destOrd="0" presId="urn:microsoft.com/office/officeart/2005/8/layout/equation2"/>
    <dgm:cxn modelId="{9CAD6719-9880-4030-83D4-FAD02038D3F7}" type="presParOf" srcId="{AB51DBD6-D45B-464A-9F23-71CFE7562FBD}" destId="{2D81BC55-688E-4669-AB9E-C915D3366C09}" srcOrd="0" destOrd="0" presId="urn:microsoft.com/office/officeart/2005/8/layout/equation2"/>
    <dgm:cxn modelId="{456D6ECB-B108-42BF-83AE-D087FC9E3652}" type="presParOf" srcId="{2D81BC55-688E-4669-AB9E-C915D3366C09}" destId="{256ABEC2-4530-4A2D-A29D-8AB71AAE98E4}" srcOrd="0" destOrd="0" presId="urn:microsoft.com/office/officeart/2005/8/layout/equation2"/>
    <dgm:cxn modelId="{242E93D1-8393-41DA-B8E8-5457C04CD486}" type="presParOf" srcId="{2D81BC55-688E-4669-AB9E-C915D3366C09}" destId="{98B9CF4B-96DB-4C86-A9E8-5D5DBFE92F44}" srcOrd="1" destOrd="0" presId="urn:microsoft.com/office/officeart/2005/8/layout/equation2"/>
    <dgm:cxn modelId="{594FED94-D143-42AD-86A9-5EA7BC6387F4}" type="presParOf" srcId="{2D81BC55-688E-4669-AB9E-C915D3366C09}" destId="{199F5F1A-E4E2-4E58-8D50-1162975490C3}" srcOrd="2" destOrd="0" presId="urn:microsoft.com/office/officeart/2005/8/layout/equation2"/>
    <dgm:cxn modelId="{A54864D3-AA44-469C-AE5B-FE208D0DAEC6}" type="presParOf" srcId="{2D81BC55-688E-4669-AB9E-C915D3366C09}" destId="{3432F58C-5E72-4F9B-8B2E-9F75CAF23111}" srcOrd="3" destOrd="0" presId="urn:microsoft.com/office/officeart/2005/8/layout/equation2"/>
    <dgm:cxn modelId="{4EEC2630-C491-429C-B033-D2D9AC00582B}" type="presParOf" srcId="{2D81BC55-688E-4669-AB9E-C915D3366C09}" destId="{3EDA8249-B4B5-431E-958F-7A95F5FFBF22}" srcOrd="4" destOrd="0" presId="urn:microsoft.com/office/officeart/2005/8/layout/equation2"/>
    <dgm:cxn modelId="{B69F40CF-5DA3-4FFE-BEAF-E34A3B3E4C4C}" type="presParOf" srcId="{AB51DBD6-D45B-464A-9F23-71CFE7562FBD}" destId="{09258591-5A50-47CE-857A-40598A98810D}" srcOrd="1" destOrd="0" presId="urn:microsoft.com/office/officeart/2005/8/layout/equation2"/>
    <dgm:cxn modelId="{1F01B3AF-F306-4065-B338-762B6EFB88B2}" type="presParOf" srcId="{09258591-5A50-47CE-857A-40598A98810D}" destId="{19A5A193-E65B-4A42-9B9C-275175350C0D}" srcOrd="0" destOrd="0" presId="urn:microsoft.com/office/officeart/2005/8/layout/equation2"/>
    <dgm:cxn modelId="{5AF1ACE5-0A9F-4FF9-B85B-D7F02CD959D7}" type="presParOf" srcId="{AB51DBD6-D45B-464A-9F23-71CFE7562FBD}" destId="{15F2780B-B446-4068-BB0D-4D33A84365E3}"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47DC1-FB6E-4B3A-885A-F77B0E78E3CB}">
      <dsp:nvSpPr>
        <dsp:cNvPr id="0" name=""/>
        <dsp:cNvSpPr/>
      </dsp:nvSpPr>
      <dsp:spPr>
        <a:xfrm>
          <a:off x="2104262" y="0"/>
          <a:ext cx="4808498" cy="60605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a:latin typeface="Garamond" panose="02020404030301010803" pitchFamily="18" charset="0"/>
            </a:rPr>
            <a:t>İller Bankası Metodu</a:t>
          </a:r>
          <a:endParaRPr lang="en-US" sz="2400" kern="1200" dirty="0">
            <a:latin typeface="Garamond" panose="02020404030301010803" pitchFamily="18" charset="0"/>
          </a:endParaRPr>
        </a:p>
      </dsp:txBody>
      <dsp:txXfrm>
        <a:off x="2133847" y="29585"/>
        <a:ext cx="4749328" cy="546888"/>
      </dsp:txXfrm>
    </dsp:sp>
    <dsp:sp modelId="{9575B84B-01FF-4DA0-B6F1-98DC8125BE35}">
      <dsp:nvSpPr>
        <dsp:cNvPr id="0" name=""/>
        <dsp:cNvSpPr/>
      </dsp:nvSpPr>
      <dsp:spPr>
        <a:xfrm>
          <a:off x="2089798" y="637401"/>
          <a:ext cx="4799114" cy="606058"/>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a:latin typeface="Garamond" panose="02020404030301010803" pitchFamily="18" charset="0"/>
            </a:rPr>
            <a:t>Aritmetik Artış Metodu</a:t>
          </a:r>
          <a:endParaRPr lang="en-US" sz="2400" kern="1200" dirty="0">
            <a:latin typeface="Garamond" panose="02020404030301010803" pitchFamily="18" charset="0"/>
          </a:endParaRPr>
        </a:p>
      </dsp:txBody>
      <dsp:txXfrm>
        <a:off x="2119383" y="666986"/>
        <a:ext cx="4739944" cy="546888"/>
      </dsp:txXfrm>
    </dsp:sp>
    <dsp:sp modelId="{211D3E77-6DC6-4062-8FEE-C9F2B3C1793C}">
      <dsp:nvSpPr>
        <dsp:cNvPr id="0" name=""/>
        <dsp:cNvSpPr/>
      </dsp:nvSpPr>
      <dsp:spPr>
        <a:xfrm>
          <a:off x="2089798" y="1273762"/>
          <a:ext cx="4799114" cy="606058"/>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a:latin typeface="Garamond" panose="02020404030301010803" pitchFamily="18" charset="0"/>
            </a:rPr>
            <a:t>Geometrik Artış Metodu</a:t>
          </a:r>
          <a:endParaRPr lang="en-US" sz="2400" kern="1200" dirty="0">
            <a:latin typeface="Garamond" panose="02020404030301010803" pitchFamily="18" charset="0"/>
          </a:endParaRPr>
        </a:p>
      </dsp:txBody>
      <dsp:txXfrm>
        <a:off x="2119383" y="1303347"/>
        <a:ext cx="4739944" cy="546888"/>
      </dsp:txXfrm>
    </dsp:sp>
    <dsp:sp modelId="{13CBCFC3-1FB2-4140-B3D2-FC0D788CCB60}">
      <dsp:nvSpPr>
        <dsp:cNvPr id="0" name=""/>
        <dsp:cNvSpPr/>
      </dsp:nvSpPr>
      <dsp:spPr>
        <a:xfrm>
          <a:off x="2089798" y="1910123"/>
          <a:ext cx="4799114" cy="606058"/>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a:latin typeface="Garamond" panose="02020404030301010803" pitchFamily="18" charset="0"/>
            </a:rPr>
            <a:t>Azalan Hızlı Artış Metodu</a:t>
          </a:r>
        </a:p>
      </dsp:txBody>
      <dsp:txXfrm>
        <a:off x="2119383" y="1939708"/>
        <a:ext cx="4739944" cy="546888"/>
      </dsp:txXfrm>
    </dsp:sp>
    <dsp:sp modelId="{2E3A125D-290E-4183-B9CD-2B461D09C42F}">
      <dsp:nvSpPr>
        <dsp:cNvPr id="0" name=""/>
        <dsp:cNvSpPr/>
      </dsp:nvSpPr>
      <dsp:spPr>
        <a:xfrm>
          <a:off x="2089798" y="2546484"/>
          <a:ext cx="4799114" cy="606058"/>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a:latin typeface="Garamond" panose="02020404030301010803" pitchFamily="18" charset="0"/>
            </a:rPr>
            <a:t>Birleşmiş Milletler Kalkınma </a:t>
          </a:r>
          <a:endParaRPr lang="en-US" sz="2400" kern="1200" dirty="0">
            <a:latin typeface="Garamond" panose="02020404030301010803" pitchFamily="18" charset="0"/>
          </a:endParaRPr>
        </a:p>
      </dsp:txBody>
      <dsp:txXfrm>
        <a:off x="2119383" y="2576069"/>
        <a:ext cx="4739944" cy="546888"/>
      </dsp:txXfrm>
    </dsp:sp>
    <dsp:sp modelId="{FFC819FD-1203-45B9-8325-E90CD4688778}">
      <dsp:nvSpPr>
        <dsp:cNvPr id="0" name=""/>
        <dsp:cNvSpPr/>
      </dsp:nvSpPr>
      <dsp:spPr>
        <a:xfrm>
          <a:off x="2089798" y="3182845"/>
          <a:ext cx="4799114" cy="60605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kern="1200" dirty="0">
              <a:latin typeface="Garamond" panose="02020404030301010803" pitchFamily="18" charset="0"/>
            </a:rPr>
            <a:t>Kuşak Bileşen Metodu</a:t>
          </a:r>
        </a:p>
      </dsp:txBody>
      <dsp:txXfrm>
        <a:off x="2119383" y="3212430"/>
        <a:ext cx="4739944" cy="546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151FA-6745-4FE9-807E-690F5491D127}">
      <dsp:nvSpPr>
        <dsp:cNvPr id="0" name=""/>
        <dsp:cNvSpPr/>
      </dsp:nvSpPr>
      <dsp:spPr>
        <a:xfrm>
          <a:off x="1081324" y="316"/>
          <a:ext cx="3093934" cy="1094487"/>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US" sz="20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Mevcut ve geçmiş nüfus sayımları </a:t>
          </a:r>
          <a:r>
            <a:rPr lang="en-US" sz="2000" kern="1200" dirty="0" err="1">
              <a:solidFill>
                <a:sysClr val="window" lastClr="FFFFFF"/>
              </a:solidFill>
              <a:latin typeface="Tahoma" panose="020B0604030504040204" pitchFamily="34" charset="0"/>
              <a:ea typeface="Tahoma" panose="020B0604030504040204" pitchFamily="34" charset="0"/>
              <a:cs typeface="Tahoma" panose="020B0604030504040204" pitchFamily="34" charset="0"/>
            </a:rPr>
            <a:t>arasındaki</a:t>
          </a:r>
          <a:r>
            <a:rPr lang="en-US" sz="20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 </a:t>
          </a:r>
          <a:r>
            <a:rPr lang="en-US" sz="2000" kern="1200" dirty="0" err="1">
              <a:solidFill>
                <a:sysClr val="window" lastClr="FFFFFF"/>
              </a:solidFill>
              <a:latin typeface="Tahoma" panose="020B0604030504040204" pitchFamily="34" charset="0"/>
              <a:ea typeface="Tahoma" panose="020B0604030504040204" pitchFamily="34" charset="0"/>
              <a:cs typeface="Tahoma" panose="020B0604030504040204" pitchFamily="34" charset="0"/>
            </a:rPr>
            <a:t>artış</a:t>
          </a:r>
          <a:endParaRPr lang="en-US" sz="20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1113380" y="32372"/>
        <a:ext cx="3029822" cy="1030375"/>
      </dsp:txXfrm>
    </dsp:sp>
    <dsp:sp modelId="{A70A291E-A520-493B-9508-82BCF35CD0C0}">
      <dsp:nvSpPr>
        <dsp:cNvPr id="0" name=""/>
        <dsp:cNvSpPr/>
      </dsp:nvSpPr>
      <dsp:spPr>
        <a:xfrm rot="5400000">
          <a:off x="2423075" y="1122165"/>
          <a:ext cx="410432" cy="492519"/>
        </a:xfrm>
        <a:prstGeom prst="righ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buNone/>
          </a:pPr>
          <a:endParaRPr lang="en-US" sz="2000" kern="1200" dirty="0">
            <a:solidFill>
              <a:sysClr val="window" lastClr="FFFFFF"/>
            </a:solidFill>
            <a:latin typeface="Calibri"/>
            <a:ea typeface="+mn-ea"/>
            <a:cs typeface="+mn-cs"/>
          </a:endParaRPr>
        </a:p>
      </dsp:txBody>
      <dsp:txXfrm rot="-5400000">
        <a:off x="2480536" y="1163208"/>
        <a:ext cx="295511" cy="287302"/>
      </dsp:txXfrm>
    </dsp:sp>
    <dsp:sp modelId="{F5A2862A-D78C-4E44-B9F5-E549E145C228}">
      <dsp:nvSpPr>
        <dsp:cNvPr id="0" name=""/>
        <dsp:cNvSpPr/>
      </dsp:nvSpPr>
      <dsp:spPr>
        <a:xfrm>
          <a:off x="1081324" y="1642047"/>
          <a:ext cx="3093934" cy="1094487"/>
        </a:xfrm>
        <a:prstGeom prst="roundRect">
          <a:avLst>
            <a:gd name="adj" fmla="val 10000"/>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tr-TR" sz="2000" kern="1200" dirty="0">
              <a:solidFill>
                <a:sysClr val="window" lastClr="FFFFFF"/>
              </a:solidFill>
              <a:latin typeface="Tahoma" panose="020B0604030504040204" pitchFamily="34" charset="0"/>
              <a:ea typeface="+mn-ea"/>
              <a:cs typeface="+mn-cs"/>
            </a:rPr>
            <a:t>Yazlık nüfus sayıları</a:t>
          </a:r>
          <a:endParaRPr lang="en-US" sz="2000" kern="1200" dirty="0">
            <a:solidFill>
              <a:sysClr val="window" lastClr="FFFFFF"/>
            </a:solidFill>
            <a:latin typeface="Calibri"/>
            <a:ea typeface="+mn-ea"/>
            <a:cs typeface="+mn-cs"/>
          </a:endParaRPr>
        </a:p>
      </dsp:txBody>
      <dsp:txXfrm>
        <a:off x="1113380" y="1674103"/>
        <a:ext cx="3029822" cy="1030375"/>
      </dsp:txXfrm>
    </dsp:sp>
    <dsp:sp modelId="{6E5EC2CE-41B4-4D33-971A-59184DFF76A9}">
      <dsp:nvSpPr>
        <dsp:cNvPr id="0" name=""/>
        <dsp:cNvSpPr/>
      </dsp:nvSpPr>
      <dsp:spPr>
        <a:xfrm rot="5400000">
          <a:off x="2423075" y="2763896"/>
          <a:ext cx="410432" cy="492519"/>
        </a:xfrm>
        <a:prstGeom prst="rightArrow">
          <a:avLst>
            <a:gd name="adj1" fmla="val 60000"/>
            <a:gd name="adj2" fmla="val 50000"/>
          </a:avLst>
        </a:prstGeom>
        <a:solidFill>
          <a:srgbClr val="8064A2">
            <a:hueOff val="-2232385"/>
            <a:satOff val="13449"/>
            <a:lumOff val="1078"/>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buNone/>
          </a:pPr>
          <a:endParaRPr lang="en-US" sz="2000" kern="1200" dirty="0">
            <a:solidFill>
              <a:sysClr val="window" lastClr="FFFFFF"/>
            </a:solidFill>
            <a:latin typeface="Calibri"/>
            <a:ea typeface="+mn-ea"/>
            <a:cs typeface="+mn-cs"/>
          </a:endParaRPr>
        </a:p>
      </dsp:txBody>
      <dsp:txXfrm rot="-5400000">
        <a:off x="2480536" y="2804939"/>
        <a:ext cx="295511" cy="287302"/>
      </dsp:txXfrm>
    </dsp:sp>
    <dsp:sp modelId="{D2E96A69-0CDE-41A3-AA99-4A10DBE66646}">
      <dsp:nvSpPr>
        <dsp:cNvPr id="0" name=""/>
        <dsp:cNvSpPr/>
      </dsp:nvSpPr>
      <dsp:spPr>
        <a:xfrm>
          <a:off x="1081324" y="3283778"/>
          <a:ext cx="3093934" cy="961189"/>
        </a:xfrm>
        <a:prstGeom prst="roundRect">
          <a:avLst>
            <a:gd name="adj" fmla="val 10000"/>
          </a:avLst>
        </a:prstGeo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tr-TR" sz="2000" kern="1200" dirty="0">
              <a:solidFill>
                <a:sysClr val="window" lastClr="FFFFFF"/>
              </a:solidFill>
              <a:latin typeface="Tahoma" panose="020B0604030504040204" pitchFamily="34" charset="0"/>
              <a:ea typeface="+mn-ea"/>
              <a:cs typeface="+mn-cs"/>
            </a:rPr>
            <a:t>Göçmen ve sığınmacı sayıları</a:t>
          </a:r>
          <a:endParaRPr lang="en-US" sz="2000" kern="1200" dirty="0">
            <a:solidFill>
              <a:sysClr val="window" lastClr="FFFFFF"/>
            </a:solidFill>
            <a:latin typeface="Calibri"/>
            <a:ea typeface="+mn-ea"/>
            <a:cs typeface="+mn-cs"/>
          </a:endParaRPr>
        </a:p>
      </dsp:txBody>
      <dsp:txXfrm>
        <a:off x="1109476" y="3311930"/>
        <a:ext cx="3037630" cy="904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7C616-9E05-4375-9B98-158F424E10F5}">
      <dsp:nvSpPr>
        <dsp:cNvPr id="0" name=""/>
        <dsp:cNvSpPr/>
      </dsp:nvSpPr>
      <dsp:spPr>
        <a:xfrm>
          <a:off x="0" y="0"/>
          <a:ext cx="3753795" cy="34009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İçme Kullanma Suyu</a:t>
          </a:r>
          <a:endParaRPr lang="en-US" sz="2000" b="1" kern="1200" dirty="0">
            <a:solidFill>
              <a:schemeClr val="tx1"/>
            </a:solidFill>
          </a:endParaRPr>
        </a:p>
      </dsp:txBody>
      <dsp:txXfrm>
        <a:off x="0" y="0"/>
        <a:ext cx="3753795" cy="340094"/>
      </dsp:txXfrm>
    </dsp:sp>
    <dsp:sp modelId="{8120FDFB-040D-426F-A930-EA84C00F2CC7}">
      <dsp:nvSpPr>
        <dsp:cNvPr id="0" name=""/>
        <dsp:cNvSpPr/>
      </dsp:nvSpPr>
      <dsp:spPr>
        <a:xfrm>
          <a:off x="0" y="426458"/>
          <a:ext cx="3753795" cy="338989"/>
        </a:xfrm>
        <a:prstGeom prst="rect">
          <a:avLst/>
        </a:prstGeom>
        <a:gradFill rotWithShape="0">
          <a:gsLst>
            <a:gs pos="0">
              <a:schemeClr val="accent5">
                <a:hueOff val="-1103764"/>
                <a:satOff val="4423"/>
                <a:lumOff val="959"/>
                <a:alphaOff val="0"/>
                <a:shade val="51000"/>
                <a:satMod val="130000"/>
              </a:schemeClr>
            </a:gs>
            <a:gs pos="80000">
              <a:schemeClr val="accent5">
                <a:hueOff val="-1103764"/>
                <a:satOff val="4423"/>
                <a:lumOff val="959"/>
                <a:alphaOff val="0"/>
                <a:shade val="93000"/>
                <a:satMod val="130000"/>
              </a:schemeClr>
            </a:gs>
            <a:gs pos="100000">
              <a:schemeClr val="accent5">
                <a:hueOff val="-1103764"/>
                <a:satOff val="4423"/>
                <a:lumOff val="9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Tarım Sektörü</a:t>
          </a:r>
          <a:endParaRPr lang="en-US" sz="2000" b="1" kern="1200" dirty="0">
            <a:solidFill>
              <a:schemeClr val="tx1"/>
            </a:solidFill>
          </a:endParaRPr>
        </a:p>
      </dsp:txBody>
      <dsp:txXfrm>
        <a:off x="0" y="426458"/>
        <a:ext cx="3753795" cy="338989"/>
      </dsp:txXfrm>
    </dsp:sp>
    <dsp:sp modelId="{E860F4B4-199A-43FD-AAB4-EDE327490DD0}">
      <dsp:nvSpPr>
        <dsp:cNvPr id="0" name=""/>
        <dsp:cNvSpPr/>
      </dsp:nvSpPr>
      <dsp:spPr>
        <a:xfrm>
          <a:off x="0" y="849148"/>
          <a:ext cx="3753795" cy="338989"/>
        </a:xfrm>
        <a:prstGeom prst="rect">
          <a:avLst/>
        </a:prstGeom>
        <a:gradFill rotWithShape="0">
          <a:gsLst>
            <a:gs pos="0">
              <a:schemeClr val="accent5">
                <a:hueOff val="-2207528"/>
                <a:satOff val="8847"/>
                <a:lumOff val="1917"/>
                <a:alphaOff val="0"/>
                <a:shade val="51000"/>
                <a:satMod val="130000"/>
              </a:schemeClr>
            </a:gs>
            <a:gs pos="80000">
              <a:schemeClr val="accent5">
                <a:hueOff val="-2207528"/>
                <a:satOff val="8847"/>
                <a:lumOff val="1917"/>
                <a:alphaOff val="0"/>
                <a:shade val="93000"/>
                <a:satMod val="130000"/>
              </a:schemeClr>
            </a:gs>
            <a:gs pos="100000">
              <a:schemeClr val="accent5">
                <a:hueOff val="-2207528"/>
                <a:satOff val="8847"/>
                <a:lumOff val="19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Hayvancılık Sektörü</a:t>
          </a:r>
          <a:endParaRPr lang="en-US" sz="2000" b="1" kern="1200" dirty="0">
            <a:solidFill>
              <a:schemeClr val="tx1"/>
            </a:solidFill>
          </a:endParaRPr>
        </a:p>
      </dsp:txBody>
      <dsp:txXfrm>
        <a:off x="0" y="849148"/>
        <a:ext cx="3753795" cy="338989"/>
      </dsp:txXfrm>
    </dsp:sp>
    <dsp:sp modelId="{7ED52E1F-4075-461E-B55E-1CC844F6554B}">
      <dsp:nvSpPr>
        <dsp:cNvPr id="0" name=""/>
        <dsp:cNvSpPr/>
      </dsp:nvSpPr>
      <dsp:spPr>
        <a:xfrm>
          <a:off x="0" y="1271838"/>
          <a:ext cx="3753795" cy="338989"/>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Balıkçılık ve Su Ürünleri Sektörü</a:t>
          </a:r>
          <a:endParaRPr lang="en-US" sz="2000" b="1" kern="1200" dirty="0">
            <a:solidFill>
              <a:schemeClr val="tx1"/>
            </a:solidFill>
          </a:endParaRPr>
        </a:p>
      </dsp:txBody>
      <dsp:txXfrm>
        <a:off x="0" y="1271838"/>
        <a:ext cx="3753795" cy="338989"/>
      </dsp:txXfrm>
    </dsp:sp>
    <dsp:sp modelId="{15DFEF09-4FA2-419D-B789-9C0C190948D5}">
      <dsp:nvSpPr>
        <dsp:cNvPr id="0" name=""/>
        <dsp:cNvSpPr/>
      </dsp:nvSpPr>
      <dsp:spPr>
        <a:xfrm>
          <a:off x="0" y="1694528"/>
          <a:ext cx="3753795" cy="338989"/>
        </a:xfrm>
        <a:prstGeom prst="rect">
          <a:avLst/>
        </a:prstGeom>
        <a:gradFill rotWithShape="0">
          <a:gsLst>
            <a:gs pos="0">
              <a:schemeClr val="accent5">
                <a:hueOff val="-4415056"/>
                <a:satOff val="17694"/>
                <a:lumOff val="3835"/>
                <a:alphaOff val="0"/>
                <a:shade val="51000"/>
                <a:satMod val="130000"/>
              </a:schemeClr>
            </a:gs>
            <a:gs pos="80000">
              <a:schemeClr val="accent5">
                <a:hueOff val="-4415056"/>
                <a:satOff val="17694"/>
                <a:lumOff val="3835"/>
                <a:alphaOff val="0"/>
                <a:shade val="93000"/>
                <a:satMod val="130000"/>
              </a:schemeClr>
            </a:gs>
            <a:gs pos="100000">
              <a:schemeClr val="accent5">
                <a:hueOff val="-4415056"/>
                <a:satOff val="17694"/>
                <a:lumOff val="38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Sanayi Sektörü</a:t>
          </a:r>
          <a:endParaRPr lang="en-US" sz="2000" b="1" kern="1200" dirty="0">
            <a:solidFill>
              <a:schemeClr val="tx1"/>
            </a:solidFill>
          </a:endParaRPr>
        </a:p>
      </dsp:txBody>
      <dsp:txXfrm>
        <a:off x="0" y="1694528"/>
        <a:ext cx="3753795" cy="338989"/>
      </dsp:txXfrm>
    </dsp:sp>
    <dsp:sp modelId="{4FAF7032-FFD2-4134-A2A0-283F526D23AA}">
      <dsp:nvSpPr>
        <dsp:cNvPr id="0" name=""/>
        <dsp:cNvSpPr/>
      </dsp:nvSpPr>
      <dsp:spPr>
        <a:xfrm>
          <a:off x="0" y="2117218"/>
          <a:ext cx="3753795" cy="338989"/>
        </a:xfrm>
        <a:prstGeom prst="rect">
          <a:avLst/>
        </a:prstGeom>
        <a:gradFill rotWithShape="0">
          <a:gsLst>
            <a:gs pos="0">
              <a:schemeClr val="accent5">
                <a:hueOff val="-5518820"/>
                <a:satOff val="22117"/>
                <a:lumOff val="4793"/>
                <a:alphaOff val="0"/>
                <a:shade val="51000"/>
                <a:satMod val="130000"/>
              </a:schemeClr>
            </a:gs>
            <a:gs pos="80000">
              <a:schemeClr val="accent5">
                <a:hueOff val="-5518820"/>
                <a:satOff val="22117"/>
                <a:lumOff val="4793"/>
                <a:alphaOff val="0"/>
                <a:shade val="93000"/>
                <a:satMod val="130000"/>
              </a:schemeClr>
            </a:gs>
            <a:gs pos="100000">
              <a:schemeClr val="accent5">
                <a:hueOff val="-5518820"/>
                <a:satOff val="22117"/>
                <a:lumOff val="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smtClean="0">
              <a:solidFill>
                <a:schemeClr val="tx1"/>
              </a:solidFill>
            </a:rPr>
            <a:t>Enerji Sektörü</a:t>
          </a:r>
          <a:endParaRPr lang="en-US" sz="2000" b="1" kern="1200" dirty="0">
            <a:solidFill>
              <a:schemeClr val="tx1"/>
            </a:solidFill>
          </a:endParaRPr>
        </a:p>
      </dsp:txBody>
      <dsp:txXfrm>
        <a:off x="0" y="2117218"/>
        <a:ext cx="3753795" cy="338989"/>
      </dsp:txXfrm>
    </dsp:sp>
    <dsp:sp modelId="{AF95A8AB-E142-4350-8E60-46D1357D6202}">
      <dsp:nvSpPr>
        <dsp:cNvPr id="0" name=""/>
        <dsp:cNvSpPr/>
      </dsp:nvSpPr>
      <dsp:spPr>
        <a:xfrm>
          <a:off x="0" y="2539909"/>
          <a:ext cx="3753795" cy="338989"/>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smtClean="0">
              <a:solidFill>
                <a:schemeClr val="tx1"/>
              </a:solidFill>
            </a:rPr>
            <a:t>Turizm Sektörü</a:t>
          </a:r>
          <a:endParaRPr lang="en-US" sz="2000" b="1" kern="1200" dirty="0">
            <a:solidFill>
              <a:schemeClr val="tx1"/>
            </a:solidFill>
          </a:endParaRPr>
        </a:p>
      </dsp:txBody>
      <dsp:txXfrm>
        <a:off x="0" y="2539909"/>
        <a:ext cx="3753795" cy="338989"/>
      </dsp:txXfrm>
    </dsp:sp>
    <dsp:sp modelId="{CA0F6B99-2E1F-47FA-9E1D-55858EAFFBBE}">
      <dsp:nvSpPr>
        <dsp:cNvPr id="0" name=""/>
        <dsp:cNvSpPr/>
      </dsp:nvSpPr>
      <dsp:spPr>
        <a:xfrm>
          <a:off x="0" y="2962599"/>
          <a:ext cx="3753795" cy="338989"/>
        </a:xfrm>
        <a:prstGeom prst="rect">
          <a:avLst/>
        </a:prstGeom>
        <a:gradFill rotWithShape="0">
          <a:gsLst>
            <a:gs pos="0">
              <a:schemeClr val="accent5">
                <a:hueOff val="-7726349"/>
                <a:satOff val="30964"/>
                <a:lumOff val="6711"/>
                <a:alphaOff val="0"/>
                <a:shade val="51000"/>
                <a:satMod val="130000"/>
              </a:schemeClr>
            </a:gs>
            <a:gs pos="80000">
              <a:schemeClr val="accent5">
                <a:hueOff val="-7726349"/>
                <a:satOff val="30964"/>
                <a:lumOff val="6711"/>
                <a:alphaOff val="0"/>
                <a:shade val="93000"/>
                <a:satMod val="130000"/>
              </a:schemeClr>
            </a:gs>
            <a:gs pos="100000">
              <a:schemeClr val="accent5">
                <a:hueOff val="-7726349"/>
                <a:satOff val="30964"/>
                <a:lumOff val="67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smtClean="0">
              <a:solidFill>
                <a:schemeClr val="tx1"/>
              </a:solidFill>
            </a:rPr>
            <a:t>Madencilik Sektörü</a:t>
          </a:r>
          <a:endParaRPr lang="en-US" sz="2000" b="1" kern="1200" dirty="0">
            <a:solidFill>
              <a:schemeClr val="tx1"/>
            </a:solidFill>
          </a:endParaRPr>
        </a:p>
      </dsp:txBody>
      <dsp:txXfrm>
        <a:off x="0" y="2962599"/>
        <a:ext cx="3753795" cy="338989"/>
      </dsp:txXfrm>
    </dsp:sp>
    <dsp:sp modelId="{79C36980-E0D5-45BE-B0D1-0276DA9AAFAE}">
      <dsp:nvSpPr>
        <dsp:cNvPr id="0" name=""/>
        <dsp:cNvSpPr/>
      </dsp:nvSpPr>
      <dsp:spPr>
        <a:xfrm>
          <a:off x="0" y="3385289"/>
          <a:ext cx="3753795" cy="338989"/>
        </a:xfrm>
        <a:prstGeom prst="rect">
          <a:avLst/>
        </a:prstGeom>
        <a:gradFill rotWithShape="0">
          <a:gsLst>
            <a:gs pos="0">
              <a:schemeClr val="accent5">
                <a:hueOff val="-8830112"/>
                <a:satOff val="35388"/>
                <a:lumOff val="7669"/>
                <a:alphaOff val="0"/>
                <a:shade val="51000"/>
                <a:satMod val="130000"/>
              </a:schemeClr>
            </a:gs>
            <a:gs pos="80000">
              <a:schemeClr val="accent5">
                <a:hueOff val="-8830112"/>
                <a:satOff val="35388"/>
                <a:lumOff val="7669"/>
                <a:alphaOff val="0"/>
                <a:shade val="93000"/>
                <a:satMod val="130000"/>
              </a:schemeClr>
            </a:gs>
            <a:gs pos="100000">
              <a:schemeClr val="accent5">
                <a:hueOff val="-8830112"/>
                <a:satOff val="35388"/>
                <a:lumOff val="76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smtClean="0">
              <a:solidFill>
                <a:schemeClr val="tx1"/>
              </a:solidFill>
            </a:rPr>
            <a:t>Jeotermal Sektörü</a:t>
          </a:r>
          <a:endParaRPr lang="en-US" sz="2000" b="1" kern="1200" dirty="0">
            <a:solidFill>
              <a:schemeClr val="tx1"/>
            </a:solidFill>
          </a:endParaRPr>
        </a:p>
      </dsp:txBody>
      <dsp:txXfrm>
        <a:off x="0" y="3385289"/>
        <a:ext cx="3753795" cy="338989"/>
      </dsp:txXfrm>
    </dsp:sp>
    <dsp:sp modelId="{D8D152B2-C9CF-48BB-8A57-7C5456146BA6}">
      <dsp:nvSpPr>
        <dsp:cNvPr id="0" name=""/>
        <dsp:cNvSpPr/>
      </dsp:nvSpPr>
      <dsp:spPr>
        <a:xfrm>
          <a:off x="0" y="3807979"/>
          <a:ext cx="3753795" cy="338989"/>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smtClean="0">
              <a:solidFill>
                <a:schemeClr val="tx1"/>
              </a:solidFill>
            </a:rPr>
            <a:t>Ticari Su Sektörü</a:t>
          </a:r>
          <a:endParaRPr lang="en-US" sz="2000" b="1" kern="1200" dirty="0">
            <a:solidFill>
              <a:schemeClr val="tx1"/>
            </a:solidFill>
          </a:endParaRPr>
        </a:p>
      </dsp:txBody>
      <dsp:txXfrm>
        <a:off x="0" y="3807979"/>
        <a:ext cx="3753795" cy="338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74878-871E-4614-9AED-30010F4DD542}">
      <dsp:nvSpPr>
        <dsp:cNvPr id="0" name=""/>
        <dsp:cNvSpPr/>
      </dsp:nvSpPr>
      <dsp:spPr>
        <a:xfrm>
          <a:off x="2217" y="72011"/>
          <a:ext cx="787352" cy="7873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İdari Kayıplar</a:t>
          </a:r>
          <a:endParaRPr lang="tr-TR" sz="1200" kern="1200" dirty="0"/>
        </a:p>
      </dsp:txBody>
      <dsp:txXfrm>
        <a:off x="117522" y="187316"/>
        <a:ext cx="556742" cy="556742"/>
      </dsp:txXfrm>
    </dsp:sp>
    <dsp:sp modelId="{25BECA07-F9B7-457B-9E6C-6F2962A81C59}">
      <dsp:nvSpPr>
        <dsp:cNvPr id="0" name=""/>
        <dsp:cNvSpPr/>
      </dsp:nvSpPr>
      <dsp:spPr>
        <a:xfrm>
          <a:off x="167561" y="923296"/>
          <a:ext cx="456664" cy="45666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tr-TR" sz="700" kern="1200"/>
        </a:p>
      </dsp:txBody>
      <dsp:txXfrm>
        <a:off x="228092" y="1097924"/>
        <a:ext cx="335602" cy="107408"/>
      </dsp:txXfrm>
    </dsp:sp>
    <dsp:sp modelId="{669C6669-A7B2-46E7-8FD4-A49DCA7CB226}">
      <dsp:nvSpPr>
        <dsp:cNvPr id="0" name=""/>
        <dsp:cNvSpPr/>
      </dsp:nvSpPr>
      <dsp:spPr>
        <a:xfrm>
          <a:off x="2217" y="1443893"/>
          <a:ext cx="787352" cy="7873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Fiziki Kayıplar</a:t>
          </a:r>
          <a:endParaRPr lang="tr-TR" sz="1200" kern="1200" dirty="0"/>
        </a:p>
      </dsp:txBody>
      <dsp:txXfrm>
        <a:off x="117522" y="1559198"/>
        <a:ext cx="556742" cy="556742"/>
      </dsp:txXfrm>
    </dsp:sp>
    <dsp:sp modelId="{987C0325-DA81-49C3-AA3B-F20DCE30D293}">
      <dsp:nvSpPr>
        <dsp:cNvPr id="0" name=""/>
        <dsp:cNvSpPr/>
      </dsp:nvSpPr>
      <dsp:spPr>
        <a:xfrm>
          <a:off x="907673" y="1005180"/>
          <a:ext cx="250378" cy="292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a:p>
      </dsp:txBody>
      <dsp:txXfrm>
        <a:off x="907673" y="1063759"/>
        <a:ext cx="175265" cy="175737"/>
      </dsp:txXfrm>
    </dsp:sp>
    <dsp:sp modelId="{FE9C67EE-9A68-4415-8246-495EF25DF071}">
      <dsp:nvSpPr>
        <dsp:cNvPr id="0" name=""/>
        <dsp:cNvSpPr/>
      </dsp:nvSpPr>
      <dsp:spPr>
        <a:xfrm>
          <a:off x="1261981" y="364276"/>
          <a:ext cx="1574704" cy="1574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t>Toplam Su Kayıpları</a:t>
          </a:r>
        </a:p>
        <a:p>
          <a:pPr lvl="0" algn="ctr" defTabSz="889000">
            <a:lnSpc>
              <a:spcPct val="90000"/>
            </a:lnSpc>
            <a:spcBef>
              <a:spcPct val="0"/>
            </a:spcBef>
            <a:spcAft>
              <a:spcPct val="35000"/>
            </a:spcAft>
          </a:pPr>
          <a:endParaRPr lang="tr-TR" sz="2000" kern="1200" dirty="0"/>
        </a:p>
      </dsp:txBody>
      <dsp:txXfrm>
        <a:off x="1492591" y="594886"/>
        <a:ext cx="1113484" cy="1113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ABEC2-4530-4A2D-A29D-8AB71AAE98E4}">
      <dsp:nvSpPr>
        <dsp:cNvPr id="0" name=""/>
        <dsp:cNvSpPr/>
      </dsp:nvSpPr>
      <dsp:spPr>
        <a:xfrm>
          <a:off x="133327" y="1679"/>
          <a:ext cx="886035" cy="886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Toplam Su Kayıpları</a:t>
          </a:r>
          <a:endParaRPr lang="tr-TR" sz="1200" kern="1200" dirty="0"/>
        </a:p>
      </dsp:txBody>
      <dsp:txXfrm>
        <a:off x="263084" y="131436"/>
        <a:ext cx="626521" cy="626521"/>
      </dsp:txXfrm>
    </dsp:sp>
    <dsp:sp modelId="{199F5F1A-E4E2-4E58-8D50-1162975490C3}">
      <dsp:nvSpPr>
        <dsp:cNvPr id="0" name=""/>
        <dsp:cNvSpPr/>
      </dsp:nvSpPr>
      <dsp:spPr>
        <a:xfrm>
          <a:off x="319394" y="959661"/>
          <a:ext cx="513900" cy="51390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tr-TR" sz="800" kern="1200"/>
        </a:p>
      </dsp:txBody>
      <dsp:txXfrm>
        <a:off x="387511" y="1156176"/>
        <a:ext cx="377666" cy="120870"/>
      </dsp:txXfrm>
    </dsp:sp>
    <dsp:sp modelId="{3EDA8249-B4B5-431E-958F-7A95F5FFBF22}">
      <dsp:nvSpPr>
        <dsp:cNvPr id="0" name=""/>
        <dsp:cNvSpPr/>
      </dsp:nvSpPr>
      <dsp:spPr>
        <a:xfrm>
          <a:off x="76665" y="1489184"/>
          <a:ext cx="886035" cy="8860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kern="1200" dirty="0" smtClean="0"/>
            <a:t>Faturalan-</a:t>
          </a:r>
          <a:r>
            <a:rPr lang="tr-TR" sz="1100" kern="1200" dirty="0" err="1" smtClean="0"/>
            <a:t>dırılmamış</a:t>
          </a:r>
          <a:r>
            <a:rPr lang="tr-TR" sz="1100" kern="1200" dirty="0" smtClean="0"/>
            <a:t> İzinli Su Tüketimi</a:t>
          </a:r>
          <a:endParaRPr lang="tr-TR" sz="1100" kern="1200" dirty="0"/>
        </a:p>
      </dsp:txBody>
      <dsp:txXfrm>
        <a:off x="206422" y="1618941"/>
        <a:ext cx="626521" cy="626521"/>
      </dsp:txXfrm>
    </dsp:sp>
    <dsp:sp modelId="{09258591-5A50-47CE-857A-40598A98810D}">
      <dsp:nvSpPr>
        <dsp:cNvPr id="0" name=""/>
        <dsp:cNvSpPr/>
      </dsp:nvSpPr>
      <dsp:spPr>
        <a:xfrm rot="51247">
          <a:off x="1152277" y="1034756"/>
          <a:ext cx="281842" cy="3296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1152282" y="1100047"/>
        <a:ext cx="197289" cy="197763"/>
      </dsp:txXfrm>
    </dsp:sp>
    <dsp:sp modelId="{15F2780B-B446-4068-BB0D-4D33A84365E3}">
      <dsp:nvSpPr>
        <dsp:cNvPr id="0" name=""/>
        <dsp:cNvSpPr/>
      </dsp:nvSpPr>
      <dsp:spPr>
        <a:xfrm>
          <a:off x="1550984" y="330575"/>
          <a:ext cx="1772071" cy="1772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dirty="0" smtClean="0"/>
            <a:t>Gelir Getirmeyen Su</a:t>
          </a:r>
          <a:endParaRPr lang="tr-TR" sz="1900" kern="1200" dirty="0"/>
        </a:p>
      </dsp:txBody>
      <dsp:txXfrm>
        <a:off x="1810498" y="590089"/>
        <a:ext cx="1253043" cy="12530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3CC66-C386-4B43-A1A4-061930CE8A22}" type="datetimeFigureOut">
              <a:rPr lang="en-US" smtClean="0"/>
              <a:t>7/4/2022</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A9A79-FEAE-4C9C-B975-B33313A0830F}" type="slidenum">
              <a:rPr lang="en-US" smtClean="0"/>
              <a:t>‹#›</a:t>
            </a:fld>
            <a:endParaRPr lang="en-US"/>
          </a:p>
        </p:txBody>
      </p:sp>
    </p:spTree>
    <p:extLst>
      <p:ext uri="{BB962C8B-B14F-4D97-AF65-F5344CB8AC3E}">
        <p14:creationId xmlns:p14="http://schemas.microsoft.com/office/powerpoint/2010/main" val="116791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E0FD0-6ED2-412F-A449-1CC2B4EB29D5}" type="slidenum">
              <a:rPr lang="en-US" smtClean="0"/>
              <a:t>1</a:t>
            </a:fld>
            <a:endParaRPr lang="en-US"/>
          </a:p>
        </p:txBody>
      </p:sp>
    </p:spTree>
    <p:extLst>
      <p:ext uri="{BB962C8B-B14F-4D97-AF65-F5344CB8AC3E}">
        <p14:creationId xmlns:p14="http://schemas.microsoft.com/office/powerpoint/2010/main" val="93016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2020" y="2125001"/>
            <a:ext cx="10336212" cy="1466282"/>
          </a:xfrm>
        </p:spPr>
        <p:txBody>
          <a:bodyPr/>
          <a:lstStyle/>
          <a:p>
            <a:r>
              <a:rPr lang="tr-TR"/>
              <a:t>Asıl başlık stili için tıklatın</a:t>
            </a:r>
          </a:p>
        </p:txBody>
      </p:sp>
      <p:sp>
        <p:nvSpPr>
          <p:cNvPr id="3" name="Alt Başlık 2"/>
          <p:cNvSpPr>
            <a:spLocks noGrp="1"/>
          </p:cNvSpPr>
          <p:nvPr>
            <p:ph type="subTitle" idx="1"/>
          </p:nvPr>
        </p:nvSpPr>
        <p:spPr>
          <a:xfrm>
            <a:off x="1824039" y="3876307"/>
            <a:ext cx="8512175"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84B74CA-A02B-48AE-AC5A-E804FA9FD133}" type="datetimeFigureOut">
              <a:rPr lang="tr-TR" smtClean="0"/>
              <a:t>4.07.2022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33969308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84B74CA-A02B-48AE-AC5A-E804FA9FD133}" type="datetimeFigureOut">
              <a:rPr lang="tr-TR" smtClean="0"/>
              <a:t>4.07.2022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190373039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1803467" y="273941"/>
            <a:ext cx="3660741" cy="5820791"/>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14906" y="273941"/>
            <a:ext cx="10785889" cy="582079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84B74CA-A02B-48AE-AC5A-E804FA9FD133}" type="datetimeFigureOut">
              <a:rPr lang="tr-TR" smtClean="0"/>
              <a:t>4.07.2022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510490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84B74CA-A02B-48AE-AC5A-E804FA9FD133}" type="datetimeFigureOut">
              <a:rPr lang="tr-TR" smtClean="0"/>
              <a:t>4.07.2022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40378089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0577" y="4395681"/>
            <a:ext cx="10336212" cy="1358607"/>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960577" y="2899314"/>
            <a:ext cx="10336212"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84B74CA-A02B-48AE-AC5A-E804FA9FD133}" type="datetimeFigureOut">
              <a:rPr lang="tr-TR" smtClean="0"/>
              <a:t>4.07.2022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2384220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14906" y="1591376"/>
            <a:ext cx="7222260" cy="4503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8239837" y="1591376"/>
            <a:ext cx="7224371" cy="45033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84B74CA-A02B-48AE-AC5A-E804FA9FD133}" type="datetimeFigureOut">
              <a:rPr lang="tr-TR" smtClean="0"/>
              <a:t>4.07.2022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33365958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8014" y="273939"/>
            <a:ext cx="10944225" cy="114009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8012" y="1531206"/>
            <a:ext cx="5372889"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8012" y="2169338"/>
            <a:ext cx="5372889"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7239" y="1531206"/>
            <a:ext cx="537500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7239" y="2169338"/>
            <a:ext cx="537500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84B74CA-A02B-48AE-AC5A-E804FA9FD133}" type="datetimeFigureOut">
              <a:rPr lang="tr-TR" smtClean="0"/>
              <a:t>4.07.2022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29190207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84B74CA-A02B-48AE-AC5A-E804FA9FD133}" type="datetimeFigureOut">
              <a:rPr lang="tr-TR" smtClean="0"/>
              <a:t>4.07.2022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42298605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84B74CA-A02B-48AE-AC5A-E804FA9FD133}" type="datetimeFigureOut">
              <a:rPr lang="tr-TR" smtClean="0"/>
              <a:t>4.07.2022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32454676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8013" y="272357"/>
            <a:ext cx="4000639" cy="1159091"/>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4754320" y="272355"/>
            <a:ext cx="6797918"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08013" y="1431447"/>
            <a:ext cx="4000639"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84B74CA-A02B-48AE-AC5A-E804FA9FD133}" type="datetimeFigureOut">
              <a:rPr lang="tr-TR" smtClean="0"/>
              <a:t>4.07.2022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31829595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3494" y="4788379"/>
            <a:ext cx="7296150" cy="565295"/>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2383494" y="611217"/>
            <a:ext cx="7296150"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3494" y="5353673"/>
            <a:ext cx="7296150"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84B74CA-A02B-48AE-AC5A-E804FA9FD133}" type="datetimeFigureOut">
              <a:rPr lang="tr-TR" smtClean="0"/>
              <a:t>4.07.2022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F0B2B3-F0CD-4CCB-8653-1A9B4CB99724}" type="slidenum">
              <a:rPr lang="tr-TR" smtClean="0"/>
              <a:t>‹#›</a:t>
            </a:fld>
            <a:endParaRPr lang="tr-TR"/>
          </a:p>
        </p:txBody>
      </p:sp>
    </p:spTree>
    <p:extLst>
      <p:ext uri="{BB962C8B-B14F-4D97-AF65-F5344CB8AC3E}">
        <p14:creationId xmlns:p14="http://schemas.microsoft.com/office/powerpoint/2010/main" val="37638296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8014" y="273939"/>
            <a:ext cx="10944225" cy="114009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08014" y="1596127"/>
            <a:ext cx="10944225" cy="451443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08013" y="6340168"/>
            <a:ext cx="2837392" cy="364195"/>
          </a:xfrm>
          <a:prstGeom prst="rect">
            <a:avLst/>
          </a:prstGeom>
        </p:spPr>
        <p:txBody>
          <a:bodyPr vert="horz" lIns="91440" tIns="45720" rIns="91440" bIns="45720" rtlCol="0" anchor="ctr"/>
          <a:lstStyle>
            <a:lvl1pPr algn="l">
              <a:defRPr sz="1200">
                <a:solidFill>
                  <a:schemeClr val="tx1">
                    <a:tint val="75000"/>
                  </a:schemeClr>
                </a:solidFill>
              </a:defRPr>
            </a:lvl1pPr>
          </a:lstStyle>
          <a:p>
            <a:fld id="{884B74CA-A02B-48AE-AC5A-E804FA9FD133}" type="datetimeFigureOut">
              <a:rPr lang="tr-TR" smtClean="0"/>
              <a:t>4.07.2022</a:t>
            </a:fld>
            <a:endParaRPr lang="tr-TR"/>
          </a:p>
        </p:txBody>
      </p:sp>
      <p:sp>
        <p:nvSpPr>
          <p:cNvPr id="5" name="Altbilgi Yer Tutucusu 4"/>
          <p:cNvSpPr>
            <a:spLocks noGrp="1"/>
          </p:cNvSpPr>
          <p:nvPr>
            <p:ph type="ftr" sz="quarter" idx="3"/>
          </p:nvPr>
        </p:nvSpPr>
        <p:spPr>
          <a:xfrm>
            <a:off x="4154754" y="6340168"/>
            <a:ext cx="3850745" cy="3641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714847" y="6340168"/>
            <a:ext cx="2837392" cy="364195"/>
          </a:xfrm>
          <a:prstGeom prst="rect">
            <a:avLst/>
          </a:prstGeom>
        </p:spPr>
        <p:txBody>
          <a:bodyPr vert="horz" lIns="91440" tIns="45720" rIns="91440" bIns="45720" rtlCol="0" anchor="ctr"/>
          <a:lstStyle>
            <a:lvl1pPr algn="r">
              <a:defRPr sz="1200">
                <a:solidFill>
                  <a:schemeClr val="tx1">
                    <a:tint val="75000"/>
                  </a:schemeClr>
                </a:solidFill>
              </a:defRPr>
            </a:lvl1pPr>
          </a:lstStyle>
          <a:p>
            <a:fld id="{CFF0B2B3-F0CD-4CCB-8653-1A9B4CB99724}" type="slidenum">
              <a:rPr lang="tr-TR" smtClean="0"/>
              <a:t>‹#›</a:t>
            </a:fld>
            <a:endParaRPr lang="tr-TR"/>
          </a:p>
        </p:txBody>
      </p:sp>
    </p:spTree>
    <p:extLst>
      <p:ext uri="{BB962C8B-B14F-4D97-AF65-F5344CB8AC3E}">
        <p14:creationId xmlns:p14="http://schemas.microsoft.com/office/powerpoint/2010/main" val="693329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wmf"/><Relationship Id="rId7" Type="http://schemas.openxmlformats.org/officeDocument/2006/relationships/diagramColors" Target="../diagrams/colors3.xml"/><Relationship Id="rId2"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Belgesi.docx"/><Relationship Id="rId5" Type="http://schemas.openxmlformats.org/officeDocument/2006/relationships/hyperlink" Target="https://6rbmp.tarimorman.gov.tr/" TargetMode="External"/><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4.wmf"/><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wmf"/><Relationship Id="rId7" Type="http://schemas.openxmlformats.org/officeDocument/2006/relationships/diagramColors" Target="../diagrams/colors1.xml"/><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wmf"/><Relationship Id="rId7" Type="http://schemas.openxmlformats.org/officeDocument/2006/relationships/diagramColors" Target="../diagrams/colors2.xml"/><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FAEB47-3BDB-4910-A679-F97EA6A3E2FE}"/>
              </a:ext>
            </a:extLst>
          </p:cNvPr>
          <p:cNvSpPr/>
          <p:nvPr/>
        </p:nvSpPr>
        <p:spPr>
          <a:xfrm>
            <a:off x="678247" y="1476053"/>
            <a:ext cx="10802553" cy="4824536"/>
          </a:xfrm>
          <a:prstGeom prst="rect">
            <a:avLst/>
          </a:prstGeom>
          <a:solidFill>
            <a:schemeClr val="tx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7" name="TextBox 6">
            <a:extLst>
              <a:ext uri="{FF2B5EF4-FFF2-40B4-BE49-F238E27FC236}">
                <a16:creationId xmlns:a16="http://schemas.microsoft.com/office/drawing/2014/main" id="{A8532EEE-F37A-4213-BEA8-450017949912}"/>
              </a:ext>
            </a:extLst>
          </p:cNvPr>
          <p:cNvSpPr txBox="1"/>
          <p:nvPr/>
        </p:nvSpPr>
        <p:spPr>
          <a:xfrm>
            <a:off x="3127797" y="3522036"/>
            <a:ext cx="6336703" cy="861774"/>
          </a:xfrm>
          <a:prstGeom prst="rect">
            <a:avLst/>
          </a:prstGeom>
          <a:noFill/>
        </p:spPr>
        <p:txBody>
          <a:bodyPr wrap="square" rtlCol="0">
            <a:spAutoFit/>
          </a:bodyPr>
          <a:lstStyle/>
          <a:p>
            <a:pPr algn="ctr"/>
            <a:r>
              <a:rPr lang="tr-TR" sz="2500" i="1" dirty="0" smtClean="0">
                <a:solidFill>
                  <a:schemeClr val="bg1"/>
                </a:solidFill>
                <a:latin typeface="Arial" panose="020B0604020202020204" pitchFamily="34" charset="0"/>
                <a:cs typeface="Arial" panose="020B0604020202020204" pitchFamily="34" charset="0"/>
              </a:rPr>
              <a:t>Ekonomik Analiz Çalışmaları</a:t>
            </a:r>
          </a:p>
          <a:p>
            <a:pPr algn="ctr"/>
            <a:r>
              <a:rPr lang="tr-TR" sz="2500" i="1" dirty="0" err="1" smtClean="0">
                <a:solidFill>
                  <a:schemeClr val="bg1"/>
                </a:solidFill>
                <a:latin typeface="Arial" panose="020B0604020202020204" pitchFamily="34" charset="0"/>
                <a:cs typeface="Arial" panose="020B0604020202020204" pitchFamily="34" charset="0"/>
              </a:rPr>
              <a:t>Doç.Dr</a:t>
            </a:r>
            <a:r>
              <a:rPr lang="tr-TR" sz="2500" i="1" dirty="0" smtClean="0">
                <a:solidFill>
                  <a:schemeClr val="bg1"/>
                </a:solidFill>
                <a:latin typeface="Arial" panose="020B0604020202020204" pitchFamily="34" charset="0"/>
                <a:cs typeface="Arial" panose="020B0604020202020204" pitchFamily="34" charset="0"/>
              </a:rPr>
              <a:t>. Belgi Turan</a:t>
            </a:r>
            <a:endParaRPr lang="en-US" sz="2500" i="1" dirty="0">
              <a:solidFill>
                <a:schemeClr val="bg1"/>
              </a:solidFill>
              <a:latin typeface="Arial"/>
              <a:cs typeface="Arial"/>
            </a:endParaRPr>
          </a:p>
        </p:txBody>
      </p:sp>
      <p:sp>
        <p:nvSpPr>
          <p:cNvPr id="8" name="Text Placeholder 3">
            <a:extLst>
              <a:ext uri="{FF2B5EF4-FFF2-40B4-BE49-F238E27FC236}">
                <a16:creationId xmlns:a16="http://schemas.microsoft.com/office/drawing/2014/main" id="{84D72996-BD58-46FD-9164-05A480AAEDD0}"/>
              </a:ext>
            </a:extLst>
          </p:cNvPr>
          <p:cNvSpPr txBox="1">
            <a:spLocks/>
          </p:cNvSpPr>
          <p:nvPr/>
        </p:nvSpPr>
        <p:spPr>
          <a:xfrm>
            <a:off x="3792341" y="4539898"/>
            <a:ext cx="4320480" cy="12418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tr-TR" sz="1800" dirty="0" smtClean="0">
                <a:solidFill>
                  <a:schemeClr val="bg1"/>
                </a:solidFill>
                <a:latin typeface="Arial" panose="020B0604020202020204" pitchFamily="34" charset="0"/>
                <a:cs typeface="Arial" panose="020B0604020202020204" pitchFamily="34" charset="0"/>
              </a:rPr>
              <a:t>Tarih</a:t>
            </a:r>
            <a:r>
              <a:rPr lang="en-US" sz="1800" dirty="0" smtClean="0">
                <a:solidFill>
                  <a:schemeClr val="bg1"/>
                </a:solidFill>
                <a:latin typeface="Arial" panose="020B0604020202020204" pitchFamily="34" charset="0"/>
                <a:cs typeface="Arial" panose="020B0604020202020204" pitchFamily="34" charset="0"/>
              </a:rPr>
              <a:t>:</a:t>
            </a:r>
            <a:r>
              <a:rPr lang="tr-TR" sz="1800" dirty="0" smtClean="0">
                <a:solidFill>
                  <a:schemeClr val="bg1"/>
                </a:solidFill>
                <a:latin typeface="Arial" panose="020B0604020202020204" pitchFamily="34" charset="0"/>
                <a:cs typeface="Arial" panose="020B0604020202020204" pitchFamily="34" charset="0"/>
              </a:rPr>
              <a:t> 02.07.2022</a:t>
            </a:r>
          </a:p>
          <a:p>
            <a:pPr marL="0" indent="0" algn="ctr">
              <a:buNone/>
            </a:pPr>
            <a:r>
              <a:rPr lang="en-US" sz="1800" dirty="0" smtClean="0">
                <a:solidFill>
                  <a:schemeClr val="bg1"/>
                </a:solidFill>
                <a:latin typeface="Arial" panose="020B0604020202020204" pitchFamily="34" charset="0"/>
                <a:cs typeface="Arial" panose="020B0604020202020204" pitchFamily="34" charset="0"/>
              </a:rPr>
              <a:t> </a:t>
            </a:r>
            <a:r>
              <a:rPr lang="tr-TR" sz="1800" dirty="0" smtClean="0">
                <a:solidFill>
                  <a:schemeClr val="bg1"/>
                </a:solidFill>
                <a:latin typeface="Arial" panose="020B0604020202020204" pitchFamily="34" charset="0"/>
                <a:cs typeface="Arial" panose="020B0604020202020204" pitchFamily="34" charset="0"/>
              </a:rPr>
              <a:t>Yer:</a:t>
            </a:r>
            <a:r>
              <a:rPr lang="tr-TR" sz="1800" i="1" dirty="0" smtClean="0">
                <a:solidFill>
                  <a:schemeClr val="bg1"/>
                </a:solidFill>
                <a:latin typeface="Arial" panose="020B0604020202020204" pitchFamily="34" charset="0"/>
                <a:cs typeface="Arial" panose="020B0604020202020204" pitchFamily="34" charset="0"/>
              </a:rPr>
              <a:t> Bolu</a:t>
            </a:r>
          </a:p>
          <a:p>
            <a:pPr marL="0" indent="0" algn="ctr">
              <a:buNone/>
            </a:pPr>
            <a:r>
              <a:rPr lang="tr-TR" sz="1800" dirty="0" smtClean="0">
                <a:solidFill>
                  <a:schemeClr val="bg1"/>
                </a:solidFill>
                <a:latin typeface="Arial" panose="020B0604020202020204" pitchFamily="34" charset="0"/>
                <a:cs typeface="Arial" panose="020B0604020202020204" pitchFamily="34" charset="0"/>
              </a:rPr>
              <a:t>Saat</a:t>
            </a:r>
            <a:r>
              <a:rPr lang="en-US" sz="1800" dirty="0" smtClean="0">
                <a:solidFill>
                  <a:schemeClr val="bg1"/>
                </a:solidFill>
                <a:latin typeface="Arial" panose="020B0604020202020204" pitchFamily="34" charset="0"/>
                <a:cs typeface="Arial" panose="020B0604020202020204" pitchFamily="34" charset="0"/>
              </a:rPr>
              <a:t>: </a:t>
            </a:r>
            <a:r>
              <a:rPr lang="tr-TR" sz="1800" dirty="0" smtClean="0">
                <a:solidFill>
                  <a:schemeClr val="bg1"/>
                </a:solidFill>
                <a:latin typeface="Arial" panose="020B0604020202020204" pitchFamily="34" charset="0"/>
                <a:cs typeface="Arial" panose="020B0604020202020204" pitchFamily="34" charset="0"/>
              </a:rPr>
              <a:t>09:30</a:t>
            </a:r>
            <a:endParaRPr lang="en-US" sz="1800" i="1" dirty="0">
              <a:solidFill>
                <a:schemeClr val="bg1"/>
              </a:solidFill>
              <a:latin typeface="Arial" panose="020B0604020202020204" pitchFamily="34" charset="0"/>
              <a:cs typeface="Arial" panose="020B0604020202020204" pitchFamily="34" charset="0"/>
            </a:endParaRPr>
          </a:p>
        </p:txBody>
      </p:sp>
      <p:pic>
        <p:nvPicPr>
          <p:cNvPr id="12" name="Resim 3">
            <a:extLst>
              <a:ext uri="{FF2B5EF4-FFF2-40B4-BE49-F238E27FC236}">
                <a16:creationId xmlns:a16="http://schemas.microsoft.com/office/drawing/2014/main" id="{CA22C6D0-CFAE-481A-AC05-639E4756F12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48575" y="90317"/>
            <a:ext cx="2461895" cy="1353185"/>
          </a:xfrm>
          <a:prstGeom prst="rect">
            <a:avLst/>
          </a:prstGeom>
        </p:spPr>
      </p:pic>
      <p:pic>
        <p:nvPicPr>
          <p:cNvPr id="13" name="Resim 1">
            <a:extLst>
              <a:ext uri="{FF2B5EF4-FFF2-40B4-BE49-F238E27FC236}">
                <a16:creationId xmlns:a16="http://schemas.microsoft.com/office/drawing/2014/main" id="{E4D5E795-5BEE-4AC1-8047-66B0C112A77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85381" y="6408786"/>
            <a:ext cx="8534400" cy="350520"/>
          </a:xfrm>
          <a:prstGeom prst="rect">
            <a:avLst/>
          </a:prstGeom>
        </p:spPr>
      </p:pic>
      <p:sp>
        <p:nvSpPr>
          <p:cNvPr id="9" name="TextBox 4">
            <a:extLst>
              <a:ext uri="{FF2B5EF4-FFF2-40B4-BE49-F238E27FC236}">
                <a16:creationId xmlns:a16="http://schemas.microsoft.com/office/drawing/2014/main" id="{634E7A8D-B2AA-43C3-BACF-59328EA860C0}"/>
              </a:ext>
            </a:extLst>
          </p:cNvPr>
          <p:cNvSpPr txBox="1"/>
          <p:nvPr/>
        </p:nvSpPr>
        <p:spPr>
          <a:xfrm>
            <a:off x="2224562" y="2124126"/>
            <a:ext cx="7711127" cy="1585049"/>
          </a:xfrm>
          <a:prstGeom prst="rect">
            <a:avLst/>
          </a:prstGeom>
          <a:noFill/>
        </p:spPr>
        <p:txBody>
          <a:bodyPr wrap="square" rtlCol="0">
            <a:noAutofit/>
          </a:bodyPr>
          <a:lstStyle/>
          <a:p>
            <a:pPr algn="ctr" rtl="0"/>
            <a:r>
              <a:rPr lang="tr" sz="2700" b="1" dirty="0">
                <a:solidFill>
                  <a:srgbClr val="FFFFFF"/>
                </a:solidFill>
                <a:highlight>
                  <a:srgbClr val="000000">
                    <a:alpha val="0"/>
                  </a:srgbClr>
                </a:highlight>
                <a:latin typeface="Arial"/>
                <a:cs typeface="Arial"/>
              </a:rPr>
              <a:t>6 Havzada Nehir Havzası Yönetim Planlarının Hazırlanması İçin Teknik Yardım EuropeAid/140294/IH/SER/TR</a:t>
            </a:r>
          </a:p>
          <a:p>
            <a:endParaRPr lang="en-US" sz="1600" b="1" dirty="0">
              <a:solidFill>
                <a:schemeClr val="bg1"/>
              </a:solidFill>
              <a:latin typeface="Arial"/>
              <a:cs typeface="Arial"/>
            </a:endParaRPr>
          </a:p>
        </p:txBody>
      </p:sp>
    </p:spTree>
    <p:extLst>
      <p:ext uri="{BB962C8B-B14F-4D97-AF65-F5344CB8AC3E}">
        <p14:creationId xmlns:p14="http://schemas.microsoft.com/office/powerpoint/2010/main" val="38706205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4CB43ADF-DA2D-425D-8B5D-8D46103747D5}"/>
                  </a:ext>
                </a:extLst>
              </p:cNvPr>
              <p:cNvSpPr txBox="1">
                <a:spLocks/>
              </p:cNvSpPr>
              <p:nvPr/>
            </p:nvSpPr>
            <p:spPr>
              <a:xfrm>
                <a:off x="1471333" y="3076611"/>
                <a:ext cx="8449691" cy="34061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tr-TR" sz="1600" dirty="0">
                    <a:solidFill>
                      <a:schemeClr val="tx1"/>
                    </a:solidFill>
                    <a:latin typeface="Garamond" panose="02020404030301010803" pitchFamily="18" charset="0"/>
                  </a:rPr>
                  <a:t>Bu metotta gelecek yılların nüfus hesapları aşağıdaki gibi yapılır;</a:t>
                </a:r>
              </a:p>
              <a:p>
                <a:pPr algn="l">
                  <a:lnSpc>
                    <a:spcPct val="150000"/>
                  </a:lnSpc>
                </a:pPr>
                <a14:m>
                  <m:oMathPara xmlns:m="http://schemas.openxmlformats.org/officeDocument/2006/math">
                    <m:oMathParaPr>
                      <m:jc m:val="left"/>
                    </m:oMathParaPr>
                    <m:oMath xmlns:m="http://schemas.openxmlformats.org/officeDocument/2006/math">
                      <m:r>
                        <m:rPr>
                          <m:nor/>
                        </m:rPr>
                        <a:rPr lang="en-US" sz="1600">
                          <a:solidFill>
                            <a:schemeClr val="tx1"/>
                          </a:solidFill>
                          <a:latin typeface="Garamond" panose="02020404030301010803" pitchFamily="18" charset="0"/>
                        </a:rPr>
                        <m:t>Kd</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ln</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L</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ys</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L</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yi</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ts</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ti</m:t>
                      </m:r>
                      <m:r>
                        <m:rPr>
                          <m:nor/>
                        </m:rPr>
                        <a:rPr lang="en-US" sz="1600">
                          <a:solidFill>
                            <a:schemeClr val="tx1"/>
                          </a:solidFill>
                          <a:latin typeface="Garamond" panose="02020404030301010803" pitchFamily="18" charset="0"/>
                        </a:rPr>
                        <m:t>)</m:t>
                      </m:r>
                    </m:oMath>
                  </m:oMathPara>
                </a14:m>
                <a:endParaRPr lang="en-US" sz="1600" dirty="0">
                  <a:solidFill>
                    <a:schemeClr val="tx1"/>
                  </a:solidFill>
                  <a:latin typeface="Garamond" panose="02020404030301010803" pitchFamily="18" charset="0"/>
                </a:endParaRPr>
              </a:p>
              <a:p>
                <a:pPr algn="l"/>
                <a:endParaRPr lang="en-US" sz="1600" dirty="0">
                  <a:solidFill>
                    <a:schemeClr val="tx1"/>
                  </a:solidFill>
                  <a:latin typeface="Garamond" panose="02020404030301010803" pitchFamily="18" charset="0"/>
                </a:endParaRPr>
              </a:p>
              <a:p>
                <a:pPr algn="l"/>
                <a:endParaRPr lang="tr-TR" sz="1600" dirty="0" smtClean="0">
                  <a:solidFill>
                    <a:schemeClr val="tx1"/>
                  </a:solidFill>
                  <a:latin typeface="Garamond" panose="02020404030301010803" pitchFamily="18" charset="0"/>
                </a:endParaRPr>
              </a:p>
              <a:p>
                <a:pPr algn="l"/>
                <a:r>
                  <a:rPr lang="tr-TR" sz="1600" dirty="0" smtClean="0">
                    <a:solidFill>
                      <a:schemeClr val="tx1"/>
                    </a:solidFill>
                    <a:latin typeface="Garamond" panose="02020404030301010803" pitchFamily="18" charset="0"/>
                  </a:rPr>
                  <a:t>y</a:t>
                </a:r>
                <a:r>
                  <a:rPr lang="tr-TR" sz="1600" dirty="0">
                    <a:solidFill>
                      <a:schemeClr val="tx1"/>
                    </a:solidFill>
                    <a:latin typeface="Garamond" panose="02020404030301010803" pitchFamily="18" charset="0"/>
                  </a:rPr>
                  <a:t>= nüfus</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y</a:t>
                </a:r>
                <a:r>
                  <a:rPr lang="tr-TR" sz="1600" baseline="-25000" dirty="0">
                    <a:solidFill>
                      <a:schemeClr val="tx1"/>
                    </a:solidFill>
                    <a:latin typeface="Garamond" panose="02020404030301010803" pitchFamily="18" charset="0"/>
                  </a:rPr>
                  <a:t>s</a:t>
                </a:r>
                <a:r>
                  <a:rPr lang="tr-TR" sz="1600" dirty="0">
                    <a:solidFill>
                      <a:schemeClr val="tx1"/>
                    </a:solidFill>
                    <a:latin typeface="Garamond" panose="02020404030301010803" pitchFamily="18" charset="0"/>
                  </a:rPr>
                  <a:t>= son nüfus</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y</a:t>
                </a:r>
                <a:r>
                  <a:rPr lang="tr-TR" sz="1600" baseline="-25000" dirty="0">
                    <a:solidFill>
                      <a:schemeClr val="tx1"/>
                    </a:solidFill>
                    <a:latin typeface="Garamond" panose="02020404030301010803" pitchFamily="18" charset="0"/>
                  </a:rPr>
                  <a:t>i</a:t>
                </a:r>
                <a:r>
                  <a:rPr lang="tr-TR" sz="1600" dirty="0">
                    <a:solidFill>
                      <a:schemeClr val="tx1"/>
                    </a:solidFill>
                    <a:latin typeface="Garamond" panose="02020404030301010803" pitchFamily="18" charset="0"/>
                  </a:rPr>
                  <a:t>= ilk nüfus</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t</a:t>
                </a:r>
                <a:r>
                  <a:rPr lang="tr-TR" sz="1600" baseline="-25000" dirty="0">
                    <a:solidFill>
                      <a:schemeClr val="tx1"/>
                    </a:solidFill>
                    <a:latin typeface="Garamond" panose="02020404030301010803" pitchFamily="18" charset="0"/>
                  </a:rPr>
                  <a:t>s</a:t>
                </a:r>
                <a:r>
                  <a:rPr lang="tr-TR" sz="1600" dirty="0">
                    <a:solidFill>
                      <a:schemeClr val="tx1"/>
                    </a:solidFill>
                    <a:latin typeface="Garamond" panose="02020404030301010803" pitchFamily="18" charset="0"/>
                  </a:rPr>
                  <a:t>= son yıl</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t</a:t>
                </a:r>
                <a:r>
                  <a:rPr lang="tr-TR" sz="1600" baseline="-25000" dirty="0">
                    <a:solidFill>
                      <a:schemeClr val="tx1"/>
                    </a:solidFill>
                    <a:latin typeface="Garamond" panose="02020404030301010803" pitchFamily="18" charset="0"/>
                  </a:rPr>
                  <a:t>i</a:t>
                </a:r>
                <a:r>
                  <a:rPr lang="tr-TR" sz="1600" dirty="0">
                    <a:solidFill>
                      <a:schemeClr val="tx1"/>
                    </a:solidFill>
                    <a:latin typeface="Garamond" panose="02020404030301010803" pitchFamily="18" charset="0"/>
                  </a:rPr>
                  <a:t>= ilk yıl</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L= doygunluk değeri</a:t>
                </a:r>
                <a:endParaRPr lang="en-US" sz="1600" dirty="0">
                  <a:solidFill>
                    <a:schemeClr val="tx1"/>
                  </a:solidFill>
                  <a:latin typeface="Garamond" panose="02020404030301010803" pitchFamily="18" charset="0"/>
                </a:endParaRPr>
              </a:p>
              <a:p>
                <a:pPr algn="l"/>
                <a:endParaRPr lang="tr-TR" sz="1600" dirty="0"/>
              </a:p>
              <a:p>
                <a:endParaRPr lang="tr-TR" sz="1600" dirty="0"/>
              </a:p>
              <a:p>
                <a:endParaRPr lang="tr-TR" sz="1600" dirty="0"/>
              </a:p>
            </p:txBody>
          </p:sp>
        </mc:Choice>
        <mc:Fallback xmlns="">
          <p:sp>
            <p:nvSpPr>
              <p:cNvPr id="8" name="Content Placeholder 1">
                <a:extLst>
                  <a:ext uri="{FF2B5EF4-FFF2-40B4-BE49-F238E27FC236}">
                    <a16:creationId xmlns:a16="http://schemas.microsoft.com/office/drawing/2014/main" id="{4CB43ADF-DA2D-425D-8B5D-8D46103747D5}"/>
                  </a:ext>
                </a:extLst>
              </p:cNvPr>
              <p:cNvSpPr txBox="1">
                <a:spLocks noRot="1" noChangeAspect="1" noMove="1" noResize="1" noEditPoints="1" noAdjustHandles="1" noChangeArrowheads="1" noChangeShapeType="1" noTextEdit="1"/>
              </p:cNvSpPr>
              <p:nvPr/>
            </p:nvSpPr>
            <p:spPr>
              <a:xfrm>
                <a:off x="1471333" y="3076611"/>
                <a:ext cx="8449691" cy="3406169"/>
              </a:xfrm>
              <a:prstGeom prst="rect">
                <a:avLst/>
              </a:prstGeom>
              <a:blipFill>
                <a:blip r:embed="rId4"/>
                <a:stretch>
                  <a:fillRect l="-361"/>
                </a:stretch>
              </a:blipFill>
            </p:spPr>
            <p:txBody>
              <a:bodyPr/>
              <a:lstStyle/>
              <a:p>
                <a:r>
                  <a:rPr lang="tr-TR">
                    <a:noFill/>
                  </a:rPr>
                  <a:t> </a:t>
                </a:r>
              </a:p>
            </p:txBody>
          </p:sp>
        </mc:Fallback>
      </mc:AlternateContent>
      <p:sp>
        <p:nvSpPr>
          <p:cNvPr id="10" name="Title 3">
            <a:extLst>
              <a:ext uri="{FF2B5EF4-FFF2-40B4-BE49-F238E27FC236}">
                <a16:creationId xmlns:a16="http://schemas.microsoft.com/office/drawing/2014/main" id="{068DEBEB-78D2-4549-BBFA-9E38547E2E37}"/>
              </a:ext>
            </a:extLst>
          </p:cNvPr>
          <p:cNvSpPr txBox="1">
            <a:spLocks/>
          </p:cNvSpPr>
          <p:nvPr/>
        </p:nvSpPr>
        <p:spPr>
          <a:xfrm>
            <a:off x="1482453" y="1715425"/>
            <a:ext cx="4237632" cy="4284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Azalan Hızlı Artış Metodu</a:t>
            </a:r>
          </a:p>
        </p:txBody>
      </p:sp>
      <p:sp>
        <p:nvSpPr>
          <p:cNvPr id="12" name="Rectangle 11">
            <a:extLst>
              <a:ext uri="{FF2B5EF4-FFF2-40B4-BE49-F238E27FC236}">
                <a16:creationId xmlns:a16="http://schemas.microsoft.com/office/drawing/2014/main" id="{AAB2407E-756A-43F8-BE5D-8494C5B6F74B}"/>
              </a:ext>
            </a:extLst>
          </p:cNvPr>
          <p:cNvSpPr/>
          <p:nvPr/>
        </p:nvSpPr>
        <p:spPr>
          <a:xfrm>
            <a:off x="1482453" y="2121746"/>
            <a:ext cx="9149304" cy="830997"/>
          </a:xfrm>
          <a:prstGeom prst="rect">
            <a:avLst/>
          </a:prstGeom>
        </p:spPr>
        <p:txBody>
          <a:bodyPr wrap="square">
            <a:spAutoFit/>
          </a:bodyPr>
          <a:lstStyle/>
          <a:p>
            <a:pPr algn="just">
              <a:spcBef>
                <a:spcPts val="1200"/>
              </a:spcBef>
              <a:spcAft>
                <a:spcPts val="1200"/>
              </a:spcAft>
            </a:pPr>
            <a:r>
              <a:rPr lang="tr-TR" sz="1600" dirty="0" smtClean="0">
                <a:latin typeface="Garamond" panose="02020404030301010803" pitchFamily="18" charset="0"/>
                <a:ea typeface="Calibri" panose="020F0502020204030204" pitchFamily="34" charset="0"/>
                <a:cs typeface="Arial" panose="020B0604020202020204" pitchFamily="34" charset="0"/>
              </a:rPr>
              <a:t>Bu model, geometrik artış modeline bir sınır şart konularak elde edilir. Bu sınır şart, bölgedeki nüfusun bir doygunluk noktasına ulaşacağı varsayımı olup, nüfus artış hızının mevcut nüfusun doygunluk nüfusuna olan uzaklığına oranıdır. </a:t>
            </a:r>
            <a:endParaRPr lang="en-US" sz="16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AD1B3BF-2D75-417F-A95E-477F1CF81A47}"/>
              </a:ext>
            </a:extLst>
          </p:cNvPr>
          <p:cNvSpPr/>
          <p:nvPr/>
        </p:nvSpPr>
        <p:spPr>
          <a:xfrm>
            <a:off x="1429797" y="3857478"/>
            <a:ext cx="5024088" cy="338554"/>
          </a:xfrm>
          <a:prstGeom prst="rect">
            <a:avLst/>
          </a:prstGeom>
        </p:spPr>
        <p:txBody>
          <a:bodyPr wrap="square">
            <a:spAutoFit/>
          </a:bodyPr>
          <a:lstStyle/>
          <a:p>
            <a:r>
              <a:rPr lang="en-US" sz="1600" dirty="0" smtClean="0">
                <a:latin typeface="Garamond" panose="02020404030301010803" pitchFamily="18" charset="0"/>
                <a:ea typeface="Arial" panose="020B0604020202020204" pitchFamily="34" charset="0"/>
                <a:cs typeface="Arial" panose="020B0604020202020204" pitchFamily="34" charset="0"/>
              </a:rPr>
              <a:t>y</a:t>
            </a:r>
            <a:r>
              <a:rPr lang="tr-TR" sz="1600" dirty="0" smtClean="0">
                <a:latin typeface="Garamond" panose="02020404030301010803" pitchFamily="18" charset="0"/>
                <a:ea typeface="Arial" panose="020B0604020202020204" pitchFamily="34" charset="0"/>
                <a:cs typeface="Arial" panose="020B0604020202020204" pitchFamily="34" charset="0"/>
              </a:rPr>
              <a:t>s</a:t>
            </a:r>
            <a:r>
              <a:rPr lang="en-US" sz="1600" dirty="0" smtClean="0">
                <a:latin typeface="Garamond" panose="02020404030301010803" pitchFamily="18" charset="0"/>
                <a:ea typeface="Arial" panose="020B0604020202020204" pitchFamily="34" charset="0"/>
                <a:cs typeface="Arial" panose="020B0604020202020204" pitchFamily="34" charset="0"/>
              </a:rPr>
              <a:t> </a:t>
            </a:r>
            <a:r>
              <a:rPr lang="en-US" sz="1600" dirty="0">
                <a:latin typeface="Garamond" panose="02020404030301010803" pitchFamily="18" charset="0"/>
                <a:ea typeface="Arial" panose="020B0604020202020204" pitchFamily="34" charset="0"/>
                <a:cs typeface="Arial" panose="020B0604020202020204" pitchFamily="34" charset="0"/>
              </a:rPr>
              <a:t>= </a:t>
            </a:r>
            <a:r>
              <a:rPr lang="en-US" sz="1600" dirty="0" smtClean="0">
                <a:latin typeface="Garamond" panose="02020404030301010803" pitchFamily="18" charset="0"/>
                <a:ea typeface="Arial" panose="020B0604020202020204" pitchFamily="34" charset="0"/>
                <a:cs typeface="Arial" panose="020B0604020202020204" pitchFamily="34" charset="0"/>
              </a:rPr>
              <a:t>y</a:t>
            </a:r>
            <a:r>
              <a:rPr lang="tr-TR" sz="1600" dirty="0" smtClean="0">
                <a:latin typeface="Garamond" panose="02020404030301010803" pitchFamily="18" charset="0"/>
                <a:ea typeface="Arial" panose="020B0604020202020204" pitchFamily="34" charset="0"/>
                <a:cs typeface="Arial" panose="020B0604020202020204" pitchFamily="34" charset="0"/>
              </a:rPr>
              <a:t>i</a:t>
            </a:r>
            <a:r>
              <a:rPr lang="en-US" sz="1600" dirty="0" smtClean="0">
                <a:latin typeface="Garamond" panose="02020404030301010803" pitchFamily="18" charset="0"/>
                <a:ea typeface="Arial" panose="020B0604020202020204" pitchFamily="34" charset="0"/>
                <a:cs typeface="Arial" panose="020B0604020202020204" pitchFamily="34" charset="0"/>
              </a:rPr>
              <a:t>+(L-y</a:t>
            </a:r>
            <a:r>
              <a:rPr lang="tr-TR" sz="1600" dirty="0" smtClean="0">
                <a:latin typeface="Garamond" panose="02020404030301010803" pitchFamily="18" charset="0"/>
                <a:ea typeface="Arial" panose="020B0604020202020204" pitchFamily="34" charset="0"/>
                <a:cs typeface="Arial" panose="020B0604020202020204" pitchFamily="34" charset="0"/>
              </a:rPr>
              <a:t>i</a:t>
            </a:r>
            <a:r>
              <a:rPr lang="en-US" sz="1600" dirty="0" smtClean="0">
                <a:latin typeface="Garamond" panose="02020404030301010803" pitchFamily="18" charset="0"/>
                <a:ea typeface="Arial" panose="020B0604020202020204" pitchFamily="34" charset="0"/>
                <a:cs typeface="Arial" panose="020B0604020202020204" pitchFamily="34" charset="0"/>
              </a:rPr>
              <a:t>) </a:t>
            </a:r>
            <a:r>
              <a:rPr lang="en-US" sz="1600" dirty="0">
                <a:latin typeface="Garamond" panose="02020404030301010803" pitchFamily="18" charset="0"/>
                <a:ea typeface="Arial" panose="020B0604020202020204" pitchFamily="34" charset="0"/>
                <a:cs typeface="Arial" panose="020B0604020202020204" pitchFamily="34" charset="0"/>
              </a:rPr>
              <a:t>x (</a:t>
            </a:r>
            <a:r>
              <a:rPr lang="en-US" sz="1600" dirty="0" smtClean="0">
                <a:latin typeface="Garamond" panose="02020404030301010803" pitchFamily="18" charset="0"/>
                <a:ea typeface="Arial" panose="020B0604020202020204" pitchFamily="34" charset="0"/>
                <a:cs typeface="Arial" panose="020B0604020202020204" pitchFamily="34" charset="0"/>
              </a:rPr>
              <a:t>1-</a:t>
            </a:r>
            <a:r>
              <a:rPr lang="tr-TR" sz="1600" dirty="0" smtClean="0">
                <a:latin typeface="Garamond" panose="02020404030301010803" pitchFamily="18" charset="0"/>
                <a:ea typeface="Arial" panose="020B0604020202020204" pitchFamily="34" charset="0"/>
                <a:cs typeface="Arial" panose="020B0604020202020204" pitchFamily="34" charset="0"/>
              </a:rPr>
              <a:t>e</a:t>
            </a:r>
            <a:r>
              <a:rPr lang="en-US" sz="1600" dirty="0" smtClean="0">
                <a:latin typeface="Garamond" panose="02020404030301010803" pitchFamily="18" charset="0"/>
                <a:ea typeface="Arial" panose="020B0604020202020204" pitchFamily="34" charset="0"/>
                <a:cs typeface="Arial" panose="020B0604020202020204" pitchFamily="34" charset="0"/>
              </a:rPr>
              <a:t>^(-</a:t>
            </a:r>
            <a:r>
              <a:rPr lang="en-US" sz="1600" dirty="0" err="1" smtClean="0">
                <a:latin typeface="Garamond" panose="02020404030301010803" pitchFamily="18" charset="0"/>
                <a:ea typeface="Arial" panose="020B0604020202020204" pitchFamily="34" charset="0"/>
                <a:cs typeface="Arial" panose="020B0604020202020204" pitchFamily="34" charset="0"/>
              </a:rPr>
              <a:t>Kd</a:t>
            </a:r>
            <a:r>
              <a:rPr lang="en-US" sz="1600" dirty="0" smtClean="0">
                <a:latin typeface="Garamond" panose="02020404030301010803" pitchFamily="18" charset="0"/>
                <a:ea typeface="Arial" panose="020B0604020202020204" pitchFamily="34" charset="0"/>
                <a:cs typeface="Arial" panose="020B0604020202020204" pitchFamily="34" charset="0"/>
              </a:rPr>
              <a:t> </a:t>
            </a:r>
            <a:r>
              <a:rPr lang="en-US" sz="1600" dirty="0">
                <a:latin typeface="Garamond" panose="02020404030301010803" pitchFamily="18" charset="0"/>
                <a:ea typeface="Arial" panose="020B0604020202020204" pitchFamily="34" charset="0"/>
                <a:cs typeface="Arial" panose="020B0604020202020204" pitchFamily="34" charset="0"/>
              </a:rPr>
              <a:t>x (</a:t>
            </a:r>
            <a:r>
              <a:rPr lang="en-US" sz="1600" dirty="0" err="1">
                <a:latin typeface="Garamond" panose="02020404030301010803" pitchFamily="18" charset="0"/>
                <a:ea typeface="Arial" panose="020B0604020202020204" pitchFamily="34" charset="0"/>
                <a:cs typeface="Arial" panose="020B0604020202020204" pitchFamily="34" charset="0"/>
              </a:rPr>
              <a:t>ts-ti</a:t>
            </a:r>
            <a:r>
              <a:rPr lang="en-US" sz="1600" dirty="0" smtClean="0">
                <a:latin typeface="Garamond" panose="02020404030301010803" pitchFamily="18" charset="0"/>
                <a:ea typeface="Arial" panose="020B0604020202020204" pitchFamily="34" charset="0"/>
                <a:cs typeface="Arial" panose="020B0604020202020204" pitchFamily="34" charset="0"/>
              </a:rPr>
              <a:t>)))</a:t>
            </a:r>
            <a:endParaRPr lang="en-US" sz="1600" dirty="0">
              <a:latin typeface="Garamond" panose="020204040303010108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63390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CD5BC29A-9A63-43B4-B117-4931F07823DA}"/>
                  </a:ext>
                </a:extLst>
              </p:cNvPr>
              <p:cNvSpPr txBox="1">
                <a:spLocks/>
              </p:cNvSpPr>
              <p:nvPr/>
            </p:nvSpPr>
            <p:spPr>
              <a:xfrm>
                <a:off x="1554462" y="2412157"/>
                <a:ext cx="3661568" cy="4572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tr-TR" sz="1900" dirty="0">
                    <a:solidFill>
                      <a:schemeClr val="tx1"/>
                    </a:solidFill>
                    <a:latin typeface="Garamond" panose="02020404030301010803" pitchFamily="18" charset="0"/>
                  </a:rPr>
                  <a:t>Bu </a:t>
                </a:r>
                <a:r>
                  <a:rPr lang="tr-TR" sz="1900" dirty="0" smtClean="0">
                    <a:solidFill>
                      <a:schemeClr val="tx1"/>
                    </a:solidFill>
                    <a:latin typeface="Garamond" panose="02020404030301010803" pitchFamily="18" charset="0"/>
                  </a:rPr>
                  <a:t>metotta:</a:t>
                </a:r>
              </a:p>
              <a:p>
                <a:pPr algn="l">
                  <a:lnSpc>
                    <a:spcPct val="150000"/>
                  </a:lnSpc>
                </a:pPr>
                <a14:m>
                  <m:oMathPara xmlns:m="http://schemas.openxmlformats.org/officeDocument/2006/math">
                    <m:oMathParaPr>
                      <m:jc m:val="centerGroup"/>
                    </m:oMathParaPr>
                    <m:oMath xmlns:m="http://schemas.openxmlformats.org/officeDocument/2006/math">
                      <m:sSub>
                        <m:sSubPr>
                          <m:ctrlPr>
                            <a:rPr lang="en-US" sz="1400" i="1">
                              <a:solidFill>
                                <a:schemeClr val="tx1"/>
                              </a:solidFill>
                              <a:latin typeface="Cambria Math" panose="02040503050406030204" pitchFamily="18" charset="0"/>
                            </a:rPr>
                          </m:ctrlPr>
                        </m:sSubPr>
                        <m:e>
                          <m:r>
                            <a:rPr lang="tr-TR" sz="1400" i="1">
                              <a:solidFill>
                                <a:schemeClr val="tx1"/>
                              </a:solidFill>
                              <a:latin typeface="Cambria Math" panose="02040503050406030204" pitchFamily="18" charset="0"/>
                            </a:rPr>
                            <m:t>𝑁</m:t>
                          </m:r>
                        </m:e>
                        <m:sub>
                          <m:r>
                            <a:rPr lang="tr-TR" sz="1400" i="1">
                              <a:solidFill>
                                <a:schemeClr val="tx1"/>
                              </a:solidFill>
                              <a:latin typeface="Cambria Math" panose="02040503050406030204" pitchFamily="18" charset="0"/>
                            </a:rPr>
                            <m:t>20</m:t>
                          </m:r>
                          <m:r>
                            <a:rPr lang="en-US" sz="1400" i="1">
                              <a:solidFill>
                                <a:schemeClr val="tx1"/>
                              </a:solidFill>
                              <a:latin typeface="Cambria Math" panose="02040503050406030204" pitchFamily="18" charset="0"/>
                            </a:rPr>
                            <m:t>20</m:t>
                          </m:r>
                        </m:sub>
                      </m:sSub>
                      <m:r>
                        <a:rPr lang="tr-TR" sz="1400" i="1">
                          <a:solidFill>
                            <a:schemeClr val="tx1"/>
                          </a:solidFill>
                          <a:latin typeface="Cambria Math" panose="02040503050406030204" pitchFamily="18" charset="0"/>
                        </a:rPr>
                        <m:t>𝑥</m:t>
                      </m:r>
                      <m:d>
                        <m:dPr>
                          <m:ctrlPr>
                            <a:rPr lang="en-US" sz="1400" i="1">
                              <a:solidFill>
                                <a:schemeClr val="tx1"/>
                              </a:solidFill>
                              <a:latin typeface="Cambria Math" panose="02040503050406030204" pitchFamily="18" charset="0"/>
                            </a:rPr>
                          </m:ctrlPr>
                        </m:dPr>
                        <m:e>
                          <m:r>
                            <a:rPr lang="tr-TR" sz="1400" i="1">
                              <a:solidFill>
                                <a:schemeClr val="tx1"/>
                              </a:solidFill>
                              <a:latin typeface="Cambria Math" panose="02040503050406030204" pitchFamily="18" charset="0"/>
                            </a:rPr>
                            <m:t>𝑦</m:t>
                          </m:r>
                          <m:r>
                            <a:rPr lang="tr-TR" sz="1400" i="1">
                              <a:solidFill>
                                <a:schemeClr val="tx1"/>
                              </a:solidFill>
                              <a:latin typeface="Cambria Math" panose="02040503050406030204" pitchFamily="18" charset="0"/>
                            </a:rPr>
                            <m:t>ı</m:t>
                          </m:r>
                          <m:r>
                            <a:rPr lang="tr-TR" sz="1400" i="1">
                              <a:solidFill>
                                <a:schemeClr val="tx1"/>
                              </a:solidFill>
                              <a:latin typeface="Cambria Math" panose="02040503050406030204" pitchFamily="18" charset="0"/>
                            </a:rPr>
                            <m:t>𝑙𝑎</m:t>
                          </m:r>
                          <m:r>
                            <a:rPr lang="tr-TR" sz="1400" i="1">
                              <a:solidFill>
                                <a:schemeClr val="tx1"/>
                              </a:solidFill>
                              <a:latin typeface="Cambria Math" panose="02040503050406030204" pitchFamily="18" charset="0"/>
                            </a:rPr>
                            <m:t> </m:t>
                          </m:r>
                          <m:r>
                            <a:rPr lang="tr-TR" sz="1400" i="1">
                              <a:solidFill>
                                <a:schemeClr val="tx1"/>
                              </a:solidFill>
                              <a:latin typeface="Cambria Math" panose="02040503050406030204" pitchFamily="18" charset="0"/>
                            </a:rPr>
                            <m:t>𝑎𝑖𝑡</m:t>
                          </m:r>
                          <m:r>
                            <a:rPr lang="tr-TR" sz="1400" i="1">
                              <a:solidFill>
                                <a:schemeClr val="tx1"/>
                              </a:solidFill>
                              <a:latin typeface="Cambria Math" panose="02040503050406030204" pitchFamily="18" charset="0"/>
                            </a:rPr>
                            <m:t> </m:t>
                          </m:r>
                          <m:r>
                            <a:rPr lang="tr-TR" sz="1400" i="1">
                              <a:solidFill>
                                <a:schemeClr val="tx1"/>
                              </a:solidFill>
                              <a:latin typeface="Cambria Math" panose="02040503050406030204" pitchFamily="18" charset="0"/>
                            </a:rPr>
                            <m:t>𝑜𝑟𝑎𝑛</m:t>
                          </m:r>
                        </m:e>
                      </m:d>
                      <m:r>
                        <a:rPr lang="tr-TR"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tr-TR" sz="1400" i="1">
                              <a:solidFill>
                                <a:schemeClr val="tx1"/>
                              </a:solidFill>
                              <a:latin typeface="Cambria Math" panose="02040503050406030204" pitchFamily="18" charset="0"/>
                            </a:rPr>
                            <m:t>𝑁</m:t>
                          </m:r>
                        </m:e>
                        <m:sub>
                          <m:r>
                            <a:rPr lang="tr-TR" sz="1400" i="1">
                              <a:solidFill>
                                <a:schemeClr val="tx1"/>
                              </a:solidFill>
                              <a:latin typeface="Cambria Math" panose="02040503050406030204" pitchFamily="18" charset="0"/>
                            </a:rPr>
                            <m:t>20</m:t>
                          </m:r>
                          <m:r>
                            <a:rPr lang="en-US" sz="1400" i="1">
                              <a:solidFill>
                                <a:schemeClr val="tx1"/>
                              </a:solidFill>
                              <a:latin typeface="Cambria Math" panose="02040503050406030204" pitchFamily="18" charset="0"/>
                            </a:rPr>
                            <m:t>20</m:t>
                          </m:r>
                        </m:sub>
                      </m:sSub>
                      <m:r>
                        <a:rPr lang="tr-TR"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tr-TR" sz="1400" i="1">
                              <a:solidFill>
                                <a:schemeClr val="tx1"/>
                              </a:solidFill>
                              <a:latin typeface="Cambria Math" panose="02040503050406030204" pitchFamily="18" charset="0"/>
                            </a:rPr>
                            <m:t>𝑁</m:t>
                          </m:r>
                        </m:e>
                        <m:sub>
                          <m:r>
                            <a:rPr lang="tr-TR" sz="1400" i="1">
                              <a:solidFill>
                                <a:schemeClr val="tx1"/>
                              </a:solidFill>
                              <a:latin typeface="Cambria Math" panose="02040503050406030204" pitchFamily="18" charset="0"/>
                            </a:rPr>
                            <m:t>202</m:t>
                          </m:r>
                          <m:r>
                            <a:rPr lang="en-US" sz="1400" i="1">
                              <a:solidFill>
                                <a:schemeClr val="tx1"/>
                              </a:solidFill>
                              <a:latin typeface="Cambria Math" panose="02040503050406030204" pitchFamily="18" charset="0"/>
                            </a:rPr>
                            <m:t>1</m:t>
                          </m:r>
                        </m:sub>
                      </m:sSub>
                    </m:oMath>
                  </m:oMathPara>
                </a14:m>
                <a:endParaRPr lang="en-US" sz="1400" dirty="0">
                  <a:solidFill>
                    <a:schemeClr val="tx1"/>
                  </a:solidFill>
                  <a:latin typeface="Garamond" panose="02020404030301010803" pitchFamily="18" charset="0"/>
                </a:endParaRPr>
              </a:p>
              <a:p>
                <a:endParaRPr lang="en-US" sz="1400" dirty="0"/>
              </a:p>
              <a:p>
                <a:endParaRPr lang="tr-TR" sz="2400" dirty="0"/>
              </a:p>
              <a:p>
                <a:endParaRPr lang="tr-TR" sz="2400" dirty="0"/>
              </a:p>
              <a:p>
                <a:endParaRPr lang="tr-TR" sz="2400" dirty="0"/>
              </a:p>
            </p:txBody>
          </p:sp>
        </mc:Choice>
        <mc:Fallback xmlns="">
          <p:sp>
            <p:nvSpPr>
              <p:cNvPr id="8" name="Content Placeholder 1">
                <a:extLst>
                  <a:ext uri="{FF2B5EF4-FFF2-40B4-BE49-F238E27FC236}">
                    <a16:creationId xmlns:a16="http://schemas.microsoft.com/office/drawing/2014/main" id="{CD5BC29A-9A63-43B4-B117-4931F07823DA}"/>
                  </a:ext>
                </a:extLst>
              </p:cNvPr>
              <p:cNvSpPr txBox="1">
                <a:spLocks noRot="1" noChangeAspect="1" noMove="1" noResize="1" noEditPoints="1" noAdjustHandles="1" noChangeArrowheads="1" noChangeShapeType="1" noTextEdit="1"/>
              </p:cNvSpPr>
              <p:nvPr/>
            </p:nvSpPr>
            <p:spPr>
              <a:xfrm>
                <a:off x="1554462" y="2412157"/>
                <a:ext cx="3661568" cy="4572000"/>
              </a:xfrm>
              <a:prstGeom prst="rect">
                <a:avLst/>
              </a:prstGeom>
              <a:blipFill>
                <a:blip r:embed="rId4"/>
                <a:stretch>
                  <a:fillRect l="-1664"/>
                </a:stretch>
              </a:blipFill>
            </p:spPr>
            <p:txBody>
              <a:bodyPr/>
              <a:lstStyle/>
              <a:p>
                <a:r>
                  <a:rPr lang="tr-TR">
                    <a:noFill/>
                  </a:rPr>
                  <a:t> </a:t>
                </a:r>
              </a:p>
            </p:txBody>
          </p:sp>
        </mc:Fallback>
      </mc:AlternateContent>
      <p:graphicFrame>
        <p:nvGraphicFramePr>
          <p:cNvPr id="10" name="Table 9">
            <a:extLst>
              <a:ext uri="{FF2B5EF4-FFF2-40B4-BE49-F238E27FC236}">
                <a16:creationId xmlns:a16="http://schemas.microsoft.com/office/drawing/2014/main" id="{E6F80843-8BD3-4DF2-9CFA-7488C8414656}"/>
              </a:ext>
            </a:extLst>
          </p:cNvPr>
          <p:cNvGraphicFramePr>
            <a:graphicFrameLocks noGrp="1"/>
          </p:cNvGraphicFramePr>
          <p:nvPr>
            <p:extLst>
              <p:ext uri="{D42A27DB-BD31-4B8C-83A1-F6EECF244321}">
                <p14:modId xmlns:p14="http://schemas.microsoft.com/office/powerpoint/2010/main" val="865613873"/>
              </p:ext>
            </p:extLst>
          </p:nvPr>
        </p:nvGraphicFramePr>
        <p:xfrm>
          <a:off x="5720085" y="2319397"/>
          <a:ext cx="5005102" cy="4023360"/>
        </p:xfrm>
        <a:graphic>
          <a:graphicData uri="http://schemas.openxmlformats.org/drawingml/2006/table">
            <a:tbl>
              <a:tblPr firstRow="1" firstCol="1" bandRow="1">
                <a:tableStyleId>{5C22544A-7EE6-4342-B048-85BDC9FD1C3A}</a:tableStyleId>
              </a:tblPr>
              <a:tblGrid>
                <a:gridCol w="971487">
                  <a:extLst>
                    <a:ext uri="{9D8B030D-6E8A-4147-A177-3AD203B41FA5}">
                      <a16:colId xmlns:a16="http://schemas.microsoft.com/office/drawing/2014/main" val="20000"/>
                    </a:ext>
                  </a:extLst>
                </a:gridCol>
                <a:gridCol w="1265265">
                  <a:extLst>
                    <a:ext uri="{9D8B030D-6E8A-4147-A177-3AD203B41FA5}">
                      <a16:colId xmlns:a16="http://schemas.microsoft.com/office/drawing/2014/main" val="20001"/>
                    </a:ext>
                  </a:extLst>
                </a:gridCol>
                <a:gridCol w="1468889">
                  <a:extLst>
                    <a:ext uri="{9D8B030D-6E8A-4147-A177-3AD203B41FA5}">
                      <a16:colId xmlns:a16="http://schemas.microsoft.com/office/drawing/2014/main" val="20002"/>
                    </a:ext>
                  </a:extLst>
                </a:gridCol>
                <a:gridCol w="1299461">
                  <a:extLst>
                    <a:ext uri="{9D8B030D-6E8A-4147-A177-3AD203B41FA5}">
                      <a16:colId xmlns:a16="http://schemas.microsoft.com/office/drawing/2014/main" val="20003"/>
                    </a:ext>
                  </a:extLst>
                </a:gridCol>
              </a:tblGrid>
              <a:tr h="472152">
                <a:tc>
                  <a:txBody>
                    <a:bodyPr/>
                    <a:lstStyle/>
                    <a:p>
                      <a:pPr algn="ctr">
                        <a:lnSpc>
                          <a:spcPct val="150000"/>
                        </a:lnSpc>
                        <a:spcBef>
                          <a:spcPts val="600"/>
                        </a:spcBef>
                        <a:spcAft>
                          <a:spcPts val="0"/>
                        </a:spcAft>
                      </a:pPr>
                      <a:r>
                        <a:rPr lang="en-US" sz="1100">
                          <a:effectLst/>
                        </a:rPr>
                        <a:t>Yıllar</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UN Kentsel Türkiye Nüfus Tahminleri</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Kentsel Nüfus Artış Oranları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dirty="0" err="1">
                          <a:effectLst/>
                        </a:rPr>
                        <a:t>Kırsal</a:t>
                      </a:r>
                      <a:r>
                        <a:rPr lang="en-US" sz="1100" dirty="0">
                          <a:effectLst/>
                        </a:rPr>
                        <a:t> </a:t>
                      </a:r>
                      <a:r>
                        <a:rPr lang="en-US" sz="1100" dirty="0" err="1">
                          <a:effectLst/>
                        </a:rPr>
                        <a:t>Nüfus</a:t>
                      </a:r>
                      <a:r>
                        <a:rPr lang="en-US" sz="1100" dirty="0">
                          <a:effectLst/>
                        </a:rPr>
                        <a:t> </a:t>
                      </a:r>
                      <a:r>
                        <a:rPr lang="en-US" sz="1100" dirty="0" err="1">
                          <a:effectLst/>
                        </a:rPr>
                        <a:t>Artış</a:t>
                      </a:r>
                      <a:r>
                        <a:rPr lang="en-US" sz="1100" dirty="0">
                          <a:effectLst/>
                        </a:rPr>
                        <a:t> </a:t>
                      </a:r>
                      <a:r>
                        <a:rPr lang="en-US" sz="1100" dirty="0" err="1">
                          <a:effectLst/>
                        </a:rPr>
                        <a:t>Oranları</a:t>
                      </a: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36076">
                <a:tc>
                  <a:txBody>
                    <a:bodyPr/>
                    <a:lstStyle/>
                    <a:p>
                      <a:pPr algn="ctr">
                        <a:lnSpc>
                          <a:spcPct val="150000"/>
                        </a:lnSpc>
                        <a:spcBef>
                          <a:spcPts val="600"/>
                        </a:spcBef>
                        <a:spcAft>
                          <a:spcPts val="0"/>
                        </a:spcAft>
                      </a:pPr>
                      <a:r>
                        <a:rPr lang="en-US" sz="1100">
                          <a:effectLst/>
                        </a:rPr>
                        <a:t>2021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84.774.472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1,11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236076">
                <a:tc>
                  <a:txBody>
                    <a:bodyPr/>
                    <a:lstStyle/>
                    <a:p>
                      <a:pPr algn="ctr">
                        <a:lnSpc>
                          <a:spcPct val="150000"/>
                        </a:lnSpc>
                        <a:spcBef>
                          <a:spcPts val="600"/>
                        </a:spcBef>
                        <a:spcAft>
                          <a:spcPts val="0"/>
                        </a:spcAft>
                      </a:pPr>
                      <a:r>
                        <a:rPr lang="en-US" sz="1100">
                          <a:effectLst/>
                        </a:rPr>
                        <a:t>2022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85.214.016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1,11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236076">
                <a:tc>
                  <a:txBody>
                    <a:bodyPr/>
                    <a:lstStyle/>
                    <a:p>
                      <a:pPr algn="ctr">
                        <a:lnSpc>
                          <a:spcPct val="150000"/>
                        </a:lnSpc>
                        <a:spcBef>
                          <a:spcPts val="600"/>
                        </a:spcBef>
                        <a:spcAft>
                          <a:spcPts val="0"/>
                        </a:spcAft>
                      </a:pPr>
                      <a:r>
                        <a:rPr lang="en-US" sz="1100">
                          <a:effectLst/>
                        </a:rPr>
                        <a:t>2023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85.650.932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1,11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236076">
                <a:tc>
                  <a:txBody>
                    <a:bodyPr/>
                    <a:lstStyle/>
                    <a:p>
                      <a:pPr algn="ctr">
                        <a:lnSpc>
                          <a:spcPct val="150000"/>
                        </a:lnSpc>
                        <a:spcBef>
                          <a:spcPts val="600"/>
                        </a:spcBef>
                        <a:spcAft>
                          <a:spcPts val="0"/>
                        </a:spcAft>
                      </a:pPr>
                      <a:r>
                        <a:rPr lang="en-US" sz="1100">
                          <a:effectLst/>
                        </a:rPr>
                        <a:t>2024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86.080.848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1,11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236076">
                <a:tc>
                  <a:txBody>
                    <a:bodyPr/>
                    <a:lstStyle/>
                    <a:p>
                      <a:pPr algn="ctr">
                        <a:lnSpc>
                          <a:spcPct val="150000"/>
                        </a:lnSpc>
                        <a:spcBef>
                          <a:spcPts val="600"/>
                        </a:spcBef>
                        <a:spcAft>
                          <a:spcPts val="0"/>
                        </a:spcAft>
                      </a:pPr>
                      <a:r>
                        <a:rPr lang="en-US" sz="1100">
                          <a:effectLst/>
                        </a:rPr>
                        <a:t>2025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86.501.738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1,11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-1,40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236076">
                <a:tc>
                  <a:txBody>
                    <a:bodyPr/>
                    <a:lstStyle/>
                    <a:p>
                      <a:pPr algn="ctr">
                        <a:lnSpc>
                          <a:spcPct val="150000"/>
                        </a:lnSpc>
                        <a:spcBef>
                          <a:spcPts val="600"/>
                        </a:spcBef>
                        <a:spcAft>
                          <a:spcPts val="0"/>
                        </a:spcAft>
                      </a:pPr>
                      <a:r>
                        <a:rPr lang="en-US" sz="1100">
                          <a:effectLst/>
                        </a:rPr>
                        <a:t>2026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86.914.151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-1,34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236076">
                <a:tc>
                  <a:txBody>
                    <a:bodyPr/>
                    <a:lstStyle/>
                    <a:p>
                      <a:pPr algn="ctr">
                        <a:lnSpc>
                          <a:spcPct val="150000"/>
                        </a:lnSpc>
                        <a:spcBef>
                          <a:spcPts val="600"/>
                        </a:spcBef>
                        <a:spcAft>
                          <a:spcPts val="0"/>
                        </a:spcAft>
                      </a:pPr>
                      <a:r>
                        <a:rPr lang="en-US" sz="1100">
                          <a:effectLst/>
                        </a:rPr>
                        <a:t>2027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87.320.961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-1,34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236076">
                <a:tc>
                  <a:txBody>
                    <a:bodyPr/>
                    <a:lstStyle/>
                    <a:p>
                      <a:pPr algn="ctr">
                        <a:lnSpc>
                          <a:spcPct val="150000"/>
                        </a:lnSpc>
                        <a:spcBef>
                          <a:spcPts val="600"/>
                        </a:spcBef>
                        <a:spcAft>
                          <a:spcPts val="0"/>
                        </a:spcAft>
                      </a:pPr>
                      <a:r>
                        <a:rPr lang="en-US" sz="1100">
                          <a:effectLst/>
                        </a:rPr>
                        <a:t>2028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87.726.992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-1,34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236076">
                <a:tc>
                  <a:txBody>
                    <a:bodyPr/>
                    <a:lstStyle/>
                    <a:p>
                      <a:pPr algn="ctr">
                        <a:lnSpc>
                          <a:spcPct val="150000"/>
                        </a:lnSpc>
                        <a:spcBef>
                          <a:spcPts val="600"/>
                        </a:spcBef>
                        <a:spcAft>
                          <a:spcPts val="0"/>
                        </a:spcAft>
                      </a:pPr>
                      <a:r>
                        <a:rPr lang="en-US" sz="1100">
                          <a:effectLst/>
                        </a:rPr>
                        <a:t>2029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88.138.231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1,01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-1,34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236076">
                <a:tc>
                  <a:txBody>
                    <a:bodyPr/>
                    <a:lstStyle/>
                    <a:p>
                      <a:pPr algn="ctr">
                        <a:lnSpc>
                          <a:spcPct val="150000"/>
                        </a:lnSpc>
                        <a:spcBef>
                          <a:spcPts val="600"/>
                        </a:spcBef>
                        <a:spcAft>
                          <a:spcPts val="0"/>
                        </a:spcAft>
                      </a:pPr>
                      <a:r>
                        <a:rPr lang="en-US" sz="1100">
                          <a:effectLst/>
                        </a:rPr>
                        <a:t>2035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90.679.590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dirty="0">
                          <a:effectLst/>
                        </a:rPr>
                        <a:t>0,97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-1,22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236076">
                <a:tc>
                  <a:txBody>
                    <a:bodyPr/>
                    <a:lstStyle/>
                    <a:p>
                      <a:pPr algn="ctr">
                        <a:lnSpc>
                          <a:spcPct val="150000"/>
                        </a:lnSpc>
                        <a:spcBef>
                          <a:spcPts val="600"/>
                        </a:spcBef>
                        <a:spcAft>
                          <a:spcPts val="0"/>
                        </a:spcAft>
                      </a:pPr>
                      <a:r>
                        <a:rPr lang="en-US" sz="1100">
                          <a:effectLst/>
                        </a:rPr>
                        <a:t>2041</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92.380.819</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0,66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-1,34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236076">
                <a:tc>
                  <a:txBody>
                    <a:bodyPr/>
                    <a:lstStyle/>
                    <a:p>
                      <a:pPr algn="ctr">
                        <a:lnSpc>
                          <a:spcPct val="150000"/>
                        </a:lnSpc>
                        <a:spcBef>
                          <a:spcPts val="600"/>
                        </a:spcBef>
                        <a:spcAft>
                          <a:spcPts val="0"/>
                        </a:spcAft>
                      </a:pPr>
                      <a:r>
                        <a:rPr lang="en-US" sz="1100">
                          <a:effectLst/>
                        </a:rPr>
                        <a:t>2045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92.963.753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0,66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-1,34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2"/>
                  </a:ext>
                </a:extLst>
              </a:tr>
              <a:tr h="236076">
                <a:tc>
                  <a:txBody>
                    <a:bodyPr/>
                    <a:lstStyle/>
                    <a:p>
                      <a:pPr algn="ctr">
                        <a:lnSpc>
                          <a:spcPct val="150000"/>
                        </a:lnSpc>
                        <a:spcBef>
                          <a:spcPts val="600"/>
                        </a:spcBef>
                        <a:spcAft>
                          <a:spcPts val="0"/>
                        </a:spcAft>
                      </a:pPr>
                      <a:r>
                        <a:rPr lang="en-US" sz="1100">
                          <a:effectLst/>
                        </a:rPr>
                        <a:t>2050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93.105.974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0,52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-1,48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3"/>
                  </a:ext>
                </a:extLst>
              </a:tr>
              <a:tr h="236076">
                <a:tc>
                  <a:txBody>
                    <a:bodyPr/>
                    <a:lstStyle/>
                    <a:p>
                      <a:pPr algn="ctr">
                        <a:lnSpc>
                          <a:spcPct val="150000"/>
                        </a:lnSpc>
                        <a:spcBef>
                          <a:spcPts val="600"/>
                        </a:spcBef>
                        <a:spcAft>
                          <a:spcPts val="0"/>
                        </a:spcAft>
                      </a:pPr>
                      <a:r>
                        <a:rPr lang="en-US" sz="1100">
                          <a:effectLst/>
                        </a:rPr>
                        <a:t>2050-2053</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n-US" sz="1100">
                          <a:effectLst/>
                        </a:rPr>
                        <a: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a:effectLst/>
                        </a:rPr>
                        <a:t>0,52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Bef>
                          <a:spcPts val="600"/>
                        </a:spcBef>
                        <a:spcAft>
                          <a:spcPts val="0"/>
                        </a:spcAft>
                      </a:pPr>
                      <a:r>
                        <a:rPr lang="en-US" sz="1100" dirty="0">
                          <a:effectLst/>
                        </a:rPr>
                        <a:t>-1,48</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bl>
          </a:graphicData>
        </a:graphic>
      </p:graphicFrame>
      <p:sp>
        <p:nvSpPr>
          <p:cNvPr id="12" name="Rectangle 11">
            <a:extLst>
              <a:ext uri="{FF2B5EF4-FFF2-40B4-BE49-F238E27FC236}">
                <a16:creationId xmlns:a16="http://schemas.microsoft.com/office/drawing/2014/main" id="{F1D5A02E-6B39-48D0-895A-4062D9C28DA6}"/>
              </a:ext>
            </a:extLst>
          </p:cNvPr>
          <p:cNvSpPr/>
          <p:nvPr/>
        </p:nvSpPr>
        <p:spPr>
          <a:xfrm>
            <a:off x="5642108" y="2023010"/>
            <a:ext cx="4671599" cy="338554"/>
          </a:xfrm>
          <a:prstGeom prst="rect">
            <a:avLst/>
          </a:prstGeom>
        </p:spPr>
        <p:txBody>
          <a:bodyPr wrap="none">
            <a:spAutoFit/>
          </a:bodyPr>
          <a:lstStyle/>
          <a:p>
            <a:pPr algn="ctr">
              <a:spcBef>
                <a:spcPts val="1200"/>
              </a:spcBef>
              <a:spcAft>
                <a:spcPts val="1200"/>
              </a:spcAft>
            </a:pPr>
            <a:r>
              <a:rPr lang="tr-TR" sz="1600" dirty="0">
                <a:ea typeface="Calibri" panose="020F0502020204030204" pitchFamily="34" charset="0"/>
                <a:cs typeface="Arial" panose="020B0604020202020204" pitchFamily="34" charset="0"/>
              </a:rPr>
              <a:t>Birlemiş Milletler Metoduna Göre Nüfus Artış Oranları</a:t>
            </a:r>
            <a:endParaRPr lang="en-US" sz="1600" i="1" dirty="0">
              <a:ea typeface="Calibri" panose="020F0502020204030204" pitchFamily="34" charset="0"/>
              <a:cs typeface="Times New Roman" panose="02020603050405020304" pitchFamily="18" charset="0"/>
            </a:endParaRPr>
          </a:p>
        </p:txBody>
      </p:sp>
      <p:sp>
        <p:nvSpPr>
          <p:cNvPr id="13" name="Title 3">
            <a:extLst>
              <a:ext uri="{FF2B5EF4-FFF2-40B4-BE49-F238E27FC236}">
                <a16:creationId xmlns:a16="http://schemas.microsoft.com/office/drawing/2014/main" id="{29BABC83-15E0-4AE8-9C90-37E09DBD3A96}"/>
              </a:ext>
            </a:extLst>
          </p:cNvPr>
          <p:cNvSpPr txBox="1">
            <a:spLocks/>
          </p:cNvSpPr>
          <p:nvPr/>
        </p:nvSpPr>
        <p:spPr>
          <a:xfrm>
            <a:off x="1554461" y="1617127"/>
            <a:ext cx="8918152" cy="575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Birleşmiş Milletler Kalkınma Programı Metodu (UNDP)</a:t>
            </a:r>
          </a:p>
        </p:txBody>
      </p:sp>
    </p:spTree>
    <p:extLst>
      <p:ext uri="{BB962C8B-B14F-4D97-AF65-F5344CB8AC3E}">
        <p14:creationId xmlns:p14="http://schemas.microsoft.com/office/powerpoint/2010/main" val="31730772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D43AB5BD-577B-4949-AFCC-59B31595460B}"/>
                  </a:ext>
                </a:extLst>
              </p:cNvPr>
              <p:cNvSpPr txBox="1">
                <a:spLocks/>
              </p:cNvSpPr>
              <p:nvPr/>
            </p:nvSpPr>
            <p:spPr>
              <a:xfrm>
                <a:off x="1615629" y="2178182"/>
                <a:ext cx="9212723" cy="40635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buFont typeface="Wingdings" panose="05000000000000000000" pitchFamily="2" charset="2"/>
                  <a:buChar char="Ø"/>
                </a:pPr>
                <a:r>
                  <a:rPr lang="tr-TR" sz="1800" dirty="0">
                    <a:solidFill>
                      <a:schemeClr val="tx1"/>
                    </a:solidFill>
                    <a:latin typeface="Garamond" panose="02020404030301010803" pitchFamily="18" charset="0"/>
                  </a:rPr>
                  <a:t>Kuşak bileşenleri tekniğinin üç önemli bileşeni vardır: (1) doğum, (2) ölüm ve (3) göç. En basit biçimi ile bir nüfus dönemi (t) ile bir sonraki nüfus dönemi (t+1) arasındaki ilişki aşağıdaki şekilde özetlenir:</a:t>
                </a:r>
              </a:p>
              <a:p>
                <a:pPr algn="l">
                  <a:lnSpc>
                    <a:spcPct val="150000"/>
                  </a:lnSpc>
                </a:pPr>
                <a:r>
                  <a:rPr lang="tr-TR" sz="1800" dirty="0">
                    <a:solidFill>
                      <a:schemeClr val="tx1"/>
                    </a:solidFill>
                    <a:latin typeface="Garamond" panose="02020404030301010803" pitchFamily="18" charset="0"/>
                  </a:rPr>
                  <a:t>	</a:t>
                </a:r>
                <a14:m>
                  <m:oMath xmlns:m="http://schemas.openxmlformats.org/officeDocument/2006/math">
                    <m:sSub>
                      <m:sSubPr>
                        <m:ctrlPr>
                          <a:rPr lang="en-US" sz="1800" i="1">
                            <a:solidFill>
                              <a:schemeClr val="tx1"/>
                            </a:solidFill>
                            <a:latin typeface="Cambria Math" panose="02040503050406030204" pitchFamily="18" charset="0"/>
                          </a:rPr>
                        </m:ctrlPr>
                      </m:sSubPr>
                      <m:e>
                        <m:r>
                          <a:rPr lang="tr-TR" sz="1800" i="1">
                            <a:solidFill>
                              <a:schemeClr val="tx1"/>
                            </a:solidFill>
                            <a:latin typeface="Cambria Math" panose="02040503050406030204" pitchFamily="18" charset="0"/>
                          </a:rPr>
                          <m:t>𝑃</m:t>
                        </m:r>
                      </m:e>
                      <m:sub>
                        <m:r>
                          <a:rPr lang="tr-TR" sz="1800" i="1">
                            <a:solidFill>
                              <a:schemeClr val="tx1"/>
                            </a:solidFill>
                            <a:latin typeface="Cambria Math" panose="02040503050406030204" pitchFamily="18" charset="0"/>
                          </a:rPr>
                          <m:t>𝑡</m:t>
                        </m:r>
                        <m:r>
                          <a:rPr lang="tr-TR" sz="1800" i="1">
                            <a:solidFill>
                              <a:schemeClr val="tx1"/>
                            </a:solidFill>
                            <a:latin typeface="Cambria Math" panose="02040503050406030204" pitchFamily="18" charset="0"/>
                          </a:rPr>
                          <m:t>+1</m:t>
                        </m:r>
                      </m:sub>
                    </m:sSub>
                    <m:r>
                      <a:rPr lang="tr-TR"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tr-TR" sz="1800" i="1">
                            <a:solidFill>
                              <a:schemeClr val="tx1"/>
                            </a:solidFill>
                            <a:latin typeface="Cambria Math" panose="02040503050406030204" pitchFamily="18" charset="0"/>
                          </a:rPr>
                          <m:t>𝑃</m:t>
                        </m:r>
                      </m:e>
                      <m:sub>
                        <m:r>
                          <a:rPr lang="tr-TR" sz="1800" i="1">
                            <a:solidFill>
                              <a:schemeClr val="tx1"/>
                            </a:solidFill>
                            <a:latin typeface="Cambria Math" panose="02040503050406030204" pitchFamily="18" charset="0"/>
                          </a:rPr>
                          <m:t>𝑡</m:t>
                        </m:r>
                      </m:sub>
                    </m:sSub>
                    <m:r>
                      <a:rPr lang="tr-TR" sz="1800" i="1">
                        <a:solidFill>
                          <a:schemeClr val="tx1"/>
                        </a:solidFill>
                        <a:latin typeface="Cambria Math" panose="02040503050406030204" pitchFamily="18" charset="0"/>
                      </a:rPr>
                      <m:t>+</m:t>
                    </m:r>
                    <m:r>
                      <a:rPr lang="tr-TR" sz="1800" i="1">
                        <a:solidFill>
                          <a:schemeClr val="tx1"/>
                        </a:solidFill>
                        <a:latin typeface="Cambria Math" panose="02040503050406030204" pitchFamily="18" charset="0"/>
                      </a:rPr>
                      <m:t>𝐵</m:t>
                    </m:r>
                    <m:r>
                      <a:rPr lang="tr-TR" sz="1800" i="1">
                        <a:solidFill>
                          <a:schemeClr val="tx1"/>
                        </a:solidFill>
                        <a:latin typeface="Cambria Math" panose="02040503050406030204" pitchFamily="18" charset="0"/>
                      </a:rPr>
                      <m:t>−</m:t>
                    </m:r>
                    <m:r>
                      <a:rPr lang="tr-TR" sz="1800" i="1">
                        <a:solidFill>
                          <a:schemeClr val="tx1"/>
                        </a:solidFill>
                        <a:latin typeface="Cambria Math" panose="02040503050406030204" pitchFamily="18" charset="0"/>
                      </a:rPr>
                      <m:t>𝐷</m:t>
                    </m:r>
                    <m:r>
                      <a:rPr lang="tr-TR" sz="1800" i="1">
                        <a:solidFill>
                          <a:schemeClr val="tx1"/>
                        </a:solidFill>
                        <a:latin typeface="Cambria Math" panose="02040503050406030204" pitchFamily="18" charset="0"/>
                      </a:rPr>
                      <m:t>+</m:t>
                    </m:r>
                    <m:r>
                      <a:rPr lang="tr-TR" sz="1800" i="1">
                        <a:solidFill>
                          <a:schemeClr val="tx1"/>
                        </a:solidFill>
                        <a:latin typeface="Cambria Math" panose="02040503050406030204" pitchFamily="18" charset="0"/>
                      </a:rPr>
                      <m:t>𝑁𝑀</m:t>
                    </m:r>
                    <m:r>
                      <a:rPr lang="tr-TR" sz="1800" i="1">
                        <a:solidFill>
                          <a:schemeClr val="tx1"/>
                        </a:solidFill>
                        <a:latin typeface="Cambria Math" panose="02040503050406030204" pitchFamily="18" charset="0"/>
                      </a:rPr>
                      <m:t>.</m:t>
                    </m:r>
                  </m:oMath>
                </a14:m>
                <a:endParaRPr lang="tr-TR" sz="1800" dirty="0">
                  <a:solidFill>
                    <a:schemeClr val="tx1"/>
                  </a:solidFill>
                  <a:latin typeface="Garamond" panose="02020404030301010803" pitchFamily="18" charset="0"/>
                </a:endParaRPr>
              </a:p>
              <a:p>
                <a:pPr algn="l">
                  <a:lnSpc>
                    <a:spcPct val="150000"/>
                  </a:lnSpc>
                </a:pPr>
                <a:r>
                  <a:rPr lang="en-US" sz="1800" i="1" dirty="0">
                    <a:solidFill>
                      <a:schemeClr val="tx1"/>
                    </a:solidFill>
                    <a:latin typeface="Garamond" panose="02020404030301010803" pitchFamily="18" charset="0"/>
                  </a:rPr>
                  <a:t>Pt</a:t>
                </a:r>
                <a:r>
                  <a:rPr lang="en-US" sz="1800" dirty="0">
                    <a:solidFill>
                      <a:schemeClr val="tx1"/>
                    </a:solidFill>
                    <a:latin typeface="Garamond" panose="02020404030301010803" pitchFamily="18" charset="0"/>
                  </a:rPr>
                  <a:t>, </a:t>
                </a:r>
                <a:r>
                  <a:rPr lang="en-US" sz="1800" i="1" dirty="0">
                    <a:solidFill>
                      <a:schemeClr val="tx1"/>
                    </a:solidFill>
                    <a:latin typeface="Garamond" panose="02020404030301010803" pitchFamily="18" charset="0"/>
                  </a:rPr>
                  <a:t>t </a:t>
                </a:r>
                <a:r>
                  <a:rPr lang="en-US" sz="1800" dirty="0">
                    <a:solidFill>
                      <a:schemeClr val="tx1"/>
                    </a:solidFill>
                    <a:latin typeface="Garamond" panose="02020404030301010803" pitchFamily="18" charset="0"/>
                  </a:rPr>
                  <a:t>dönemindeki nüfus; </a:t>
                </a:r>
              </a:p>
              <a:p>
                <a:pPr algn="l"/>
                <a:r>
                  <a:rPr lang="en-US" sz="1800" i="1" dirty="0">
                    <a:solidFill>
                      <a:schemeClr val="tx1"/>
                    </a:solidFill>
                    <a:latin typeface="Garamond" panose="02020404030301010803" pitchFamily="18" charset="0"/>
                  </a:rPr>
                  <a:t>Pt+1</a:t>
                </a:r>
                <a:r>
                  <a:rPr lang="en-US" sz="1800" dirty="0">
                    <a:solidFill>
                      <a:schemeClr val="tx1"/>
                    </a:solidFill>
                    <a:latin typeface="Garamond" panose="02020404030301010803" pitchFamily="18" charset="0"/>
                  </a:rPr>
                  <a:t>, </a:t>
                </a:r>
                <a:r>
                  <a:rPr lang="en-US" sz="1800" i="1" dirty="0">
                    <a:solidFill>
                      <a:schemeClr val="tx1"/>
                    </a:solidFill>
                    <a:latin typeface="Garamond" panose="02020404030301010803" pitchFamily="18" charset="0"/>
                  </a:rPr>
                  <a:t>t</a:t>
                </a:r>
                <a:r>
                  <a:rPr lang="en-US" sz="1800" dirty="0">
                    <a:solidFill>
                      <a:schemeClr val="tx1"/>
                    </a:solidFill>
                    <a:latin typeface="Garamond" panose="02020404030301010803" pitchFamily="18" charset="0"/>
                  </a:rPr>
                  <a:t>’den bir sonraki nüfus dönemi; </a:t>
                </a:r>
              </a:p>
              <a:p>
                <a:pPr algn="l"/>
                <a:r>
                  <a:rPr lang="en-US" sz="1800" i="1" dirty="0">
                    <a:solidFill>
                      <a:schemeClr val="tx1"/>
                    </a:solidFill>
                    <a:latin typeface="Garamond" panose="02020404030301010803" pitchFamily="18" charset="0"/>
                  </a:rPr>
                  <a:t>B, t </a:t>
                </a:r>
                <a:r>
                  <a:rPr lang="en-US" sz="1800" dirty="0">
                    <a:solidFill>
                      <a:schemeClr val="tx1"/>
                    </a:solidFill>
                    <a:latin typeface="Garamond" panose="02020404030301010803" pitchFamily="18" charset="0"/>
                  </a:rPr>
                  <a:t>ile </a:t>
                </a:r>
                <a:r>
                  <a:rPr lang="en-US" sz="1800" i="1" dirty="0">
                    <a:solidFill>
                      <a:schemeClr val="tx1"/>
                    </a:solidFill>
                    <a:latin typeface="Garamond" panose="02020404030301010803" pitchFamily="18" charset="0"/>
                  </a:rPr>
                  <a:t>t+1 </a:t>
                </a:r>
                <a:r>
                  <a:rPr lang="en-US" sz="1800" dirty="0">
                    <a:solidFill>
                      <a:schemeClr val="tx1"/>
                    </a:solidFill>
                    <a:latin typeface="Garamond" panose="02020404030301010803" pitchFamily="18" charset="0"/>
                  </a:rPr>
                  <a:t>arasındaki doğum sayısı; </a:t>
                </a:r>
              </a:p>
              <a:p>
                <a:pPr algn="l"/>
                <a:r>
                  <a:rPr lang="en-US" sz="1800" i="1" dirty="0">
                    <a:solidFill>
                      <a:schemeClr val="tx1"/>
                    </a:solidFill>
                    <a:latin typeface="Garamond" panose="02020404030301010803" pitchFamily="18" charset="0"/>
                  </a:rPr>
                  <a:t>D</a:t>
                </a:r>
                <a:r>
                  <a:rPr lang="en-US" sz="1800" dirty="0">
                    <a:solidFill>
                      <a:schemeClr val="tx1"/>
                    </a:solidFill>
                    <a:latin typeface="Garamond" panose="02020404030301010803" pitchFamily="18" charset="0"/>
                  </a:rPr>
                  <a:t>, </a:t>
                </a:r>
                <a:r>
                  <a:rPr lang="en-US" sz="1800" i="1" dirty="0">
                    <a:solidFill>
                      <a:schemeClr val="tx1"/>
                    </a:solidFill>
                    <a:latin typeface="Garamond" panose="02020404030301010803" pitchFamily="18" charset="0"/>
                  </a:rPr>
                  <a:t>t </a:t>
                </a:r>
                <a:r>
                  <a:rPr lang="en-US" sz="1800" dirty="0">
                    <a:solidFill>
                      <a:schemeClr val="tx1"/>
                    </a:solidFill>
                    <a:latin typeface="Garamond" panose="02020404030301010803" pitchFamily="18" charset="0"/>
                  </a:rPr>
                  <a:t>ile </a:t>
                </a:r>
                <a:r>
                  <a:rPr lang="en-US" sz="1800" i="1" dirty="0">
                    <a:solidFill>
                      <a:schemeClr val="tx1"/>
                    </a:solidFill>
                    <a:latin typeface="Garamond" panose="02020404030301010803" pitchFamily="18" charset="0"/>
                  </a:rPr>
                  <a:t>t+1 </a:t>
                </a:r>
                <a:r>
                  <a:rPr lang="en-US" sz="1800" dirty="0">
                    <a:solidFill>
                      <a:schemeClr val="tx1"/>
                    </a:solidFill>
                    <a:latin typeface="Garamond" panose="02020404030301010803" pitchFamily="18" charset="0"/>
                  </a:rPr>
                  <a:t>arasındaki ölüm sayısı ve </a:t>
                </a:r>
              </a:p>
              <a:p>
                <a:pPr algn="l"/>
                <a:r>
                  <a:rPr lang="en-US" sz="1800" i="1" dirty="0" smtClean="0">
                    <a:solidFill>
                      <a:schemeClr val="tx1"/>
                    </a:solidFill>
                    <a:latin typeface="Garamond" panose="02020404030301010803" pitchFamily="18" charset="0"/>
                  </a:rPr>
                  <a:t>N</a:t>
                </a:r>
                <a:r>
                  <a:rPr lang="tr-TR" sz="1800" i="1" dirty="0" smtClean="0">
                    <a:solidFill>
                      <a:schemeClr val="tx1"/>
                    </a:solidFill>
                    <a:latin typeface="Garamond" panose="02020404030301010803" pitchFamily="18" charset="0"/>
                  </a:rPr>
                  <a:t>G</a:t>
                </a:r>
                <a:r>
                  <a:rPr lang="en-US" sz="1800" dirty="0" smtClean="0">
                    <a:solidFill>
                      <a:schemeClr val="tx1"/>
                    </a:solidFill>
                    <a:latin typeface="Garamond" panose="02020404030301010803" pitchFamily="18" charset="0"/>
                  </a:rPr>
                  <a:t>, </a:t>
                </a:r>
                <a:r>
                  <a:rPr lang="en-US" sz="1800" i="1" dirty="0">
                    <a:solidFill>
                      <a:schemeClr val="tx1"/>
                    </a:solidFill>
                    <a:latin typeface="Garamond" panose="02020404030301010803" pitchFamily="18" charset="0"/>
                  </a:rPr>
                  <a:t>t </a:t>
                </a:r>
                <a:r>
                  <a:rPr lang="en-US" sz="1800" dirty="0">
                    <a:solidFill>
                      <a:schemeClr val="tx1"/>
                    </a:solidFill>
                    <a:latin typeface="Garamond" panose="02020404030301010803" pitchFamily="18" charset="0"/>
                  </a:rPr>
                  <a:t>ile </a:t>
                </a:r>
                <a:r>
                  <a:rPr lang="en-US" sz="1800" i="1" dirty="0">
                    <a:solidFill>
                      <a:schemeClr val="tx1"/>
                    </a:solidFill>
                    <a:latin typeface="Garamond" panose="02020404030301010803" pitchFamily="18" charset="0"/>
                  </a:rPr>
                  <a:t>t+1 </a:t>
                </a:r>
                <a:r>
                  <a:rPr lang="en-US" sz="1800" dirty="0">
                    <a:solidFill>
                      <a:schemeClr val="tx1"/>
                    </a:solidFill>
                    <a:latin typeface="Garamond" panose="02020404030301010803" pitchFamily="18" charset="0"/>
                  </a:rPr>
                  <a:t>arasındaki net göç (çalışma kapsamındaki coğrafi birime </a:t>
                </a:r>
                <a:r>
                  <a:rPr lang="en-US" sz="1800" dirty="0" err="1">
                    <a:solidFill>
                      <a:schemeClr val="tx1"/>
                    </a:solidFill>
                    <a:latin typeface="Garamond" panose="02020404030301010803" pitchFamily="18" charset="0"/>
                  </a:rPr>
                  <a:t>göç</a:t>
                </a:r>
                <a:r>
                  <a:rPr lang="en-US" sz="1800" dirty="0">
                    <a:solidFill>
                      <a:schemeClr val="tx1"/>
                    </a:solidFill>
                    <a:latin typeface="Garamond" panose="02020404030301010803" pitchFamily="18" charset="0"/>
                  </a:rPr>
                  <a:t> </a:t>
                </a:r>
                <a:r>
                  <a:rPr lang="en-US" sz="1800" dirty="0" err="1" smtClean="0">
                    <a:solidFill>
                      <a:schemeClr val="tx1"/>
                    </a:solidFill>
                    <a:latin typeface="Garamond" panose="02020404030301010803" pitchFamily="18" charset="0"/>
                  </a:rPr>
                  <a:t>edenlerden</a:t>
                </a:r>
                <a:r>
                  <a:rPr lang="en-US" sz="1800" dirty="0" smtClean="0">
                    <a:solidFill>
                      <a:schemeClr val="tx1"/>
                    </a:solidFill>
                    <a:latin typeface="Garamond" panose="02020404030301010803" pitchFamily="18" charset="0"/>
                  </a:rPr>
                  <a:t>, </a:t>
                </a:r>
                <a:r>
                  <a:rPr lang="en-US" sz="1800" dirty="0">
                    <a:solidFill>
                      <a:schemeClr val="tx1"/>
                    </a:solidFill>
                    <a:latin typeface="Garamond" panose="02020404030301010803" pitchFamily="18" charset="0"/>
                  </a:rPr>
                  <a:t>yerleşkeden dışarıya </a:t>
                </a:r>
                <a:r>
                  <a:rPr lang="en-US" sz="1800" dirty="0" err="1">
                    <a:solidFill>
                      <a:schemeClr val="tx1"/>
                    </a:solidFill>
                    <a:latin typeface="Garamond" panose="02020404030301010803" pitchFamily="18" charset="0"/>
                  </a:rPr>
                  <a:t>göç</a:t>
                </a:r>
                <a:r>
                  <a:rPr lang="en-US" sz="1800" dirty="0">
                    <a:solidFill>
                      <a:schemeClr val="tx1"/>
                    </a:solidFill>
                    <a:latin typeface="Garamond" panose="02020404030301010803" pitchFamily="18" charset="0"/>
                  </a:rPr>
                  <a:t> </a:t>
                </a:r>
                <a:r>
                  <a:rPr lang="en-US" sz="1800" dirty="0" err="1" smtClean="0">
                    <a:solidFill>
                      <a:schemeClr val="tx1"/>
                    </a:solidFill>
                    <a:latin typeface="Garamond" panose="02020404030301010803" pitchFamily="18" charset="0"/>
                  </a:rPr>
                  <a:t>edenlerin</a:t>
                </a:r>
                <a:r>
                  <a:rPr lang="en-US" sz="1800" dirty="0" smtClean="0">
                    <a:solidFill>
                      <a:schemeClr val="tx1"/>
                    </a:solidFill>
                    <a:latin typeface="Garamond" panose="02020404030301010803" pitchFamily="18" charset="0"/>
                  </a:rPr>
                  <a:t> </a:t>
                </a:r>
                <a:r>
                  <a:rPr lang="en-US" sz="1800" dirty="0">
                    <a:solidFill>
                      <a:schemeClr val="tx1"/>
                    </a:solidFill>
                    <a:latin typeface="Garamond" panose="02020404030301010803" pitchFamily="18" charset="0"/>
                  </a:rPr>
                  <a:t>çıkartılması ile bulunur) </a:t>
                </a:r>
                <a:endParaRPr lang="tr-TR" sz="1800" dirty="0">
                  <a:solidFill>
                    <a:schemeClr val="tx1"/>
                  </a:solidFill>
                  <a:latin typeface="Garamond" panose="02020404030301010803" pitchFamily="18" charset="0"/>
                </a:endParaRPr>
              </a:p>
            </p:txBody>
          </p:sp>
        </mc:Choice>
        <mc:Fallback xmlns="">
          <p:sp>
            <p:nvSpPr>
              <p:cNvPr id="8" name="Content Placeholder 1">
                <a:extLst>
                  <a:ext uri="{FF2B5EF4-FFF2-40B4-BE49-F238E27FC236}">
                    <a16:creationId xmlns:a16="http://schemas.microsoft.com/office/drawing/2014/main" id="{D43AB5BD-577B-4949-AFCC-59B31595460B}"/>
                  </a:ext>
                </a:extLst>
              </p:cNvPr>
              <p:cNvSpPr txBox="1">
                <a:spLocks noRot="1" noChangeAspect="1" noMove="1" noResize="1" noEditPoints="1" noAdjustHandles="1" noChangeArrowheads="1" noChangeShapeType="1" noTextEdit="1"/>
              </p:cNvSpPr>
              <p:nvPr/>
            </p:nvSpPr>
            <p:spPr>
              <a:xfrm>
                <a:off x="1615629" y="2178182"/>
                <a:ext cx="9212723" cy="4063573"/>
              </a:xfrm>
              <a:prstGeom prst="rect">
                <a:avLst/>
              </a:prstGeom>
              <a:blipFill>
                <a:blip r:embed="rId4"/>
                <a:stretch>
                  <a:fillRect l="-529"/>
                </a:stretch>
              </a:blipFill>
            </p:spPr>
            <p:txBody>
              <a:bodyPr/>
              <a:lstStyle/>
              <a:p>
                <a:r>
                  <a:rPr lang="tr-TR">
                    <a:noFill/>
                  </a:rPr>
                  <a:t> </a:t>
                </a:r>
              </a:p>
            </p:txBody>
          </p:sp>
        </mc:Fallback>
      </mc:AlternateContent>
      <p:sp>
        <p:nvSpPr>
          <p:cNvPr id="10" name="Title 3">
            <a:extLst>
              <a:ext uri="{FF2B5EF4-FFF2-40B4-BE49-F238E27FC236}">
                <a16:creationId xmlns:a16="http://schemas.microsoft.com/office/drawing/2014/main" id="{C0D413CA-4F75-4D89-B0C1-A7F572F60CD5}"/>
              </a:ext>
            </a:extLst>
          </p:cNvPr>
          <p:cNvSpPr txBox="1">
            <a:spLocks/>
          </p:cNvSpPr>
          <p:nvPr/>
        </p:nvSpPr>
        <p:spPr>
          <a:xfrm>
            <a:off x="1615629" y="1751242"/>
            <a:ext cx="8918152" cy="575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Kuşak Bileşen Yöntemi</a:t>
            </a:r>
          </a:p>
        </p:txBody>
      </p:sp>
    </p:spTree>
    <p:extLst>
      <p:ext uri="{BB962C8B-B14F-4D97-AF65-F5344CB8AC3E}">
        <p14:creationId xmlns:p14="http://schemas.microsoft.com/office/powerpoint/2010/main" val="20682800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sp>
        <p:nvSpPr>
          <p:cNvPr id="8" name="Title 3">
            <a:extLst>
              <a:ext uri="{FF2B5EF4-FFF2-40B4-BE49-F238E27FC236}">
                <a16:creationId xmlns:a16="http://schemas.microsoft.com/office/drawing/2014/main" id="{9A58DBB1-21AB-48F9-844C-BA7317BE199F}"/>
              </a:ext>
            </a:extLst>
          </p:cNvPr>
          <p:cNvSpPr txBox="1">
            <a:spLocks/>
          </p:cNvSpPr>
          <p:nvPr/>
        </p:nvSpPr>
        <p:spPr>
          <a:xfrm>
            <a:off x="1493505" y="1669489"/>
            <a:ext cx="8918152" cy="575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Kuşak Bileşen Yöntemi</a:t>
            </a:r>
          </a:p>
        </p:txBody>
      </p:sp>
      <p:sp>
        <p:nvSpPr>
          <p:cNvPr id="10" name="Content Placeholder 1">
            <a:extLst>
              <a:ext uri="{FF2B5EF4-FFF2-40B4-BE49-F238E27FC236}">
                <a16:creationId xmlns:a16="http://schemas.microsoft.com/office/drawing/2014/main" id="{6226F7D0-3786-4BD3-A4C0-424D505C463C}"/>
              </a:ext>
            </a:extLst>
          </p:cNvPr>
          <p:cNvSpPr txBox="1">
            <a:spLocks/>
          </p:cNvSpPr>
          <p:nvPr/>
        </p:nvSpPr>
        <p:spPr>
          <a:xfrm>
            <a:off x="1608921" y="2303066"/>
            <a:ext cx="9057825" cy="37902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buFont typeface="Wingdings" panose="05000000000000000000" pitchFamily="2" charset="2"/>
              <a:buChar char="Ø"/>
            </a:pPr>
            <a:r>
              <a:rPr lang="tr-TR" sz="1800" dirty="0" smtClean="0">
                <a:solidFill>
                  <a:schemeClr val="tx1"/>
                </a:solidFill>
                <a:latin typeface="Garamond" panose="02020404030301010803" pitchFamily="18" charset="0"/>
              </a:rPr>
              <a:t>6 Havza özelinde bu yöntem, </a:t>
            </a:r>
            <a:r>
              <a:rPr lang="tr-TR" sz="1800" dirty="0" err="1" smtClean="0">
                <a:solidFill>
                  <a:schemeClr val="tx1"/>
                </a:solidFill>
                <a:latin typeface="Garamond" panose="02020404030301010803" pitchFamily="18" charset="0"/>
              </a:rPr>
              <a:t>TÜİK’den</a:t>
            </a:r>
            <a:r>
              <a:rPr lang="tr-TR" sz="1800" dirty="0" smtClean="0">
                <a:solidFill>
                  <a:schemeClr val="tx1"/>
                </a:solidFill>
                <a:latin typeface="Garamond" panose="02020404030301010803" pitchFamily="18" charset="0"/>
              </a:rPr>
              <a:t> il ölçeğinde elde edilebilen doğum oranları, göç oranları ve hayat tabloları kullanılarak uygulanmaktadır. </a:t>
            </a:r>
          </a:p>
          <a:p>
            <a:pPr algn="just">
              <a:lnSpc>
                <a:spcPct val="150000"/>
              </a:lnSpc>
              <a:buFont typeface="Wingdings" panose="05000000000000000000" pitchFamily="2" charset="2"/>
              <a:buChar char="Ø"/>
            </a:pPr>
            <a:r>
              <a:rPr lang="tr-TR" sz="1800" dirty="0" smtClean="0">
                <a:solidFill>
                  <a:schemeClr val="tx1"/>
                </a:solidFill>
                <a:latin typeface="Garamond" panose="02020404030301010803" pitchFamily="18" charset="0"/>
              </a:rPr>
              <a:t>İl merkezleri havza içerisinde kalan her ilde uygulanan bu yöntemde, nüfus 5’er yaş aralıklarla kuşaklara ayrılmaktadır. </a:t>
            </a:r>
          </a:p>
          <a:p>
            <a:pPr algn="just">
              <a:lnSpc>
                <a:spcPct val="150000"/>
              </a:lnSpc>
              <a:buFont typeface="Wingdings" panose="05000000000000000000" pitchFamily="2" charset="2"/>
              <a:buChar char="Ø"/>
            </a:pPr>
            <a:r>
              <a:rPr lang="tr-TR" sz="1800" dirty="0" smtClean="0">
                <a:solidFill>
                  <a:schemeClr val="tx1"/>
                </a:solidFill>
                <a:latin typeface="Garamond" panose="02020404030301010803" pitchFamily="18" charset="0"/>
              </a:rPr>
              <a:t>Nüfusun her kuşağı için farklı hayatta kalma ve göç oranları tespit edilecek, ayrıca her yaş aralığındaki kadın nüfus için ise doğurganlık oranları belirlenmektedir.</a:t>
            </a:r>
          </a:p>
          <a:p>
            <a:pPr algn="just">
              <a:lnSpc>
                <a:spcPct val="150000"/>
              </a:lnSpc>
              <a:buFont typeface="Wingdings" panose="05000000000000000000" pitchFamily="2" charset="2"/>
              <a:buChar char="Ø"/>
            </a:pPr>
            <a:r>
              <a:rPr lang="tr-TR" sz="1800" dirty="0" smtClean="0">
                <a:solidFill>
                  <a:schemeClr val="tx1"/>
                </a:solidFill>
                <a:latin typeface="Garamond" panose="02020404030301010803" pitchFamily="18" charset="0"/>
              </a:rPr>
              <a:t>Kuşak bileşenleri metodu ile temelde yapılan çalışma her yaş grubu aralığındaki nüfusun zamanla yaş almasını modellemektir. </a:t>
            </a:r>
          </a:p>
          <a:p>
            <a:pPr algn="just">
              <a:lnSpc>
                <a:spcPct val="150000"/>
              </a:lnSpc>
            </a:pPr>
            <a:endParaRPr lang="en-US" sz="1600" dirty="0">
              <a:solidFill>
                <a:schemeClr val="tx1"/>
              </a:solidFill>
            </a:endParaRPr>
          </a:p>
          <a:p>
            <a:pPr algn="just"/>
            <a:endParaRPr lang="tr-TR" sz="1600" dirty="0">
              <a:solidFill>
                <a:schemeClr val="tx1"/>
              </a:solidFill>
            </a:endParaRPr>
          </a:p>
        </p:txBody>
      </p:sp>
    </p:spTree>
    <p:extLst>
      <p:ext uri="{BB962C8B-B14F-4D97-AF65-F5344CB8AC3E}">
        <p14:creationId xmlns:p14="http://schemas.microsoft.com/office/powerpoint/2010/main" val="31465422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sp>
        <p:nvSpPr>
          <p:cNvPr id="8" name="Title 3">
            <a:extLst>
              <a:ext uri="{FF2B5EF4-FFF2-40B4-BE49-F238E27FC236}">
                <a16:creationId xmlns:a16="http://schemas.microsoft.com/office/drawing/2014/main" id="{9A58DBB1-21AB-48F9-844C-BA7317BE199F}"/>
              </a:ext>
            </a:extLst>
          </p:cNvPr>
          <p:cNvSpPr txBox="1">
            <a:spLocks/>
          </p:cNvSpPr>
          <p:nvPr/>
        </p:nvSpPr>
        <p:spPr>
          <a:xfrm>
            <a:off x="1493505" y="1710077"/>
            <a:ext cx="8918152" cy="575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Kuşak Bileşen Yöntemi</a:t>
            </a:r>
          </a:p>
        </p:txBody>
      </p:sp>
      <p:sp>
        <p:nvSpPr>
          <p:cNvPr id="10" name="Content Placeholder 1">
            <a:extLst>
              <a:ext uri="{FF2B5EF4-FFF2-40B4-BE49-F238E27FC236}">
                <a16:creationId xmlns:a16="http://schemas.microsoft.com/office/drawing/2014/main" id="{6226F7D0-3786-4BD3-A4C0-424D505C463C}"/>
              </a:ext>
            </a:extLst>
          </p:cNvPr>
          <p:cNvSpPr txBox="1">
            <a:spLocks/>
          </p:cNvSpPr>
          <p:nvPr/>
        </p:nvSpPr>
        <p:spPr>
          <a:xfrm>
            <a:off x="1608921" y="2303066"/>
            <a:ext cx="9057825" cy="379023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50000"/>
              </a:lnSpc>
              <a:buFont typeface="Wingdings" panose="05000000000000000000" pitchFamily="2" charset="2"/>
              <a:buChar char="Ø"/>
            </a:pPr>
            <a:r>
              <a:rPr lang="tr-TR" sz="2000" dirty="0">
                <a:solidFill>
                  <a:schemeClr val="tx1"/>
                </a:solidFill>
                <a:latin typeface="Garamond" panose="02020404030301010803" pitchFamily="18" charset="0"/>
              </a:rPr>
              <a:t>Bu çalışmanın ilk adımı olarak hayatta kalma oranları tespit edilir ve bu oranlar mevcut kuşak nüfusları ile çarpılarak gelecek projeksiyon döneminde hayatta kalacak nüfus elde edilir. </a:t>
            </a:r>
          </a:p>
          <a:p>
            <a:pPr algn="just">
              <a:lnSpc>
                <a:spcPct val="150000"/>
              </a:lnSpc>
              <a:buFont typeface="Wingdings" panose="05000000000000000000" pitchFamily="2" charset="2"/>
              <a:buChar char="Ø"/>
            </a:pPr>
            <a:r>
              <a:rPr lang="tr-TR" sz="2000" dirty="0">
                <a:solidFill>
                  <a:schemeClr val="tx1"/>
                </a:solidFill>
                <a:latin typeface="Garamond" panose="02020404030301010803" pitchFamily="18" charset="0"/>
              </a:rPr>
              <a:t>Yeni doğan nüfusun tespiti ise, nüfus kuşaklarına özel doğurganlık oranları kullanılarak yapılmaktadır. </a:t>
            </a:r>
          </a:p>
          <a:p>
            <a:pPr algn="just">
              <a:lnSpc>
                <a:spcPct val="150000"/>
              </a:lnSpc>
              <a:buFont typeface="Wingdings" panose="05000000000000000000" pitchFamily="2" charset="2"/>
              <a:buChar char="Ø"/>
            </a:pPr>
            <a:r>
              <a:rPr lang="tr-TR" sz="2000" dirty="0">
                <a:solidFill>
                  <a:schemeClr val="tx1"/>
                </a:solidFill>
                <a:latin typeface="Garamond" panose="02020404030301010803" pitchFamily="18" charset="0"/>
              </a:rPr>
              <a:t>Demografik yapının bir diğer parametresi olan göçün modele dâhil edilmesi ise her yaş grubu için tanımlanan, alınan ve verilen göç oranları dikkate alınarak yapılır. </a:t>
            </a:r>
          </a:p>
          <a:p>
            <a:pPr algn="just">
              <a:lnSpc>
                <a:spcPct val="150000"/>
              </a:lnSpc>
            </a:pPr>
            <a:endParaRPr lang="en-US" sz="1600" dirty="0">
              <a:solidFill>
                <a:schemeClr val="tx1"/>
              </a:solidFill>
            </a:endParaRPr>
          </a:p>
          <a:p>
            <a:pPr algn="just"/>
            <a:endParaRPr lang="tr-TR" sz="1600" dirty="0">
              <a:solidFill>
                <a:schemeClr val="tx1"/>
              </a:solidFill>
            </a:endParaRPr>
          </a:p>
        </p:txBody>
      </p:sp>
    </p:spTree>
    <p:extLst>
      <p:ext uri="{BB962C8B-B14F-4D97-AF65-F5344CB8AC3E}">
        <p14:creationId xmlns:p14="http://schemas.microsoft.com/office/powerpoint/2010/main" val="27495081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sp>
        <p:nvSpPr>
          <p:cNvPr id="8" name="İçerik Yer Tutucusu 5"/>
          <p:cNvSpPr txBox="1">
            <a:spLocks/>
          </p:cNvSpPr>
          <p:nvPr/>
        </p:nvSpPr>
        <p:spPr>
          <a:xfrm>
            <a:off x="1432720" y="2343654"/>
            <a:ext cx="9366818" cy="359087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Font typeface="Wingdings" panose="05000000000000000000" pitchFamily="2" charset="2"/>
              <a:buChar char="Ø"/>
            </a:pPr>
            <a:r>
              <a:rPr lang="tr-TR" sz="2400" dirty="0">
                <a:solidFill>
                  <a:schemeClr val="tx1"/>
                </a:solidFill>
                <a:latin typeface="Garamond" panose="02020404030301010803" pitchFamily="18" charset="0"/>
                <a:ea typeface="Cambria" panose="02040503050406030204" pitchFamily="18" charset="0"/>
              </a:rPr>
              <a:t>Kuşak Bileşen Yöntemi ülkelerin (ABD, Kanada vb.) nüfus idareleri tarafından nüfus tahminleri yapmada öncelikli olarak tercih edilen yöntemdir. </a:t>
            </a:r>
          </a:p>
          <a:p>
            <a:pPr algn="just">
              <a:buFont typeface="Wingdings" panose="05000000000000000000" pitchFamily="2" charset="2"/>
              <a:buChar char="Ø"/>
            </a:pPr>
            <a:r>
              <a:rPr lang="tr-TR" sz="2400" dirty="0">
                <a:solidFill>
                  <a:schemeClr val="tx1"/>
                </a:solidFill>
                <a:latin typeface="Garamond" panose="02020404030301010803" pitchFamily="18" charset="0"/>
                <a:ea typeface="Cambria" panose="02040503050406030204" pitchFamily="18" charset="0"/>
              </a:rPr>
              <a:t>Ülkemizde de </a:t>
            </a:r>
            <a:r>
              <a:rPr lang="tr-TR" sz="2400" dirty="0" err="1">
                <a:solidFill>
                  <a:schemeClr val="tx1"/>
                </a:solidFill>
                <a:latin typeface="Garamond" panose="02020404030301010803" pitchFamily="18" charset="0"/>
                <a:ea typeface="Cambria" panose="02040503050406030204" pitchFamily="18" charset="0"/>
              </a:rPr>
              <a:t>TÜİK’in</a:t>
            </a:r>
            <a:r>
              <a:rPr lang="tr-TR" sz="2400" dirty="0">
                <a:solidFill>
                  <a:schemeClr val="tx1"/>
                </a:solidFill>
                <a:latin typeface="Garamond" panose="02020404030301010803" pitchFamily="18" charset="0"/>
                <a:ea typeface="Cambria" panose="02040503050406030204" pitchFamily="18" charset="0"/>
              </a:rPr>
              <a:t> nüfus tahminlerinde ve Strateji ve Bütçe Başkanlığı Kalkınma Planlarında kullanılmaktadır.</a:t>
            </a:r>
          </a:p>
          <a:p>
            <a:pPr algn="just">
              <a:buFont typeface="Wingdings" panose="05000000000000000000" pitchFamily="2" charset="2"/>
              <a:buChar char="Ø"/>
            </a:pPr>
            <a:r>
              <a:rPr lang="tr-TR" sz="2400" dirty="0">
                <a:solidFill>
                  <a:schemeClr val="tx1"/>
                </a:solidFill>
                <a:latin typeface="Garamond" panose="02020404030301010803" pitchFamily="18" charset="0"/>
                <a:ea typeface="Cambria" panose="02040503050406030204" pitchFamily="18" charset="0"/>
              </a:rPr>
              <a:t>Kuşak bileşenleri metodu ile temelde yapılan her yaş grubu aralığındaki nüfusun zamanla yaş almasını modellemektir. </a:t>
            </a:r>
          </a:p>
          <a:p>
            <a:pPr algn="just">
              <a:buFont typeface="Wingdings" panose="05000000000000000000" pitchFamily="2" charset="2"/>
              <a:buChar char="Ø"/>
            </a:pPr>
            <a:r>
              <a:rPr lang="tr-TR" sz="2400" dirty="0">
                <a:solidFill>
                  <a:schemeClr val="tx1"/>
                </a:solidFill>
                <a:latin typeface="Garamond" panose="02020404030301010803" pitchFamily="18" charset="0"/>
                <a:ea typeface="Cambria" panose="02040503050406030204" pitchFamily="18" charset="0"/>
              </a:rPr>
              <a:t>Bu yöntemin diğer yöntemlere göre üstünlüğü nüfusun yaş dağılımını ve kuşaklar, cinsiyetler ve bölgeler arası  göç, doğurganlık ve hayatta kalma farklılıklarının dinamik yapısını göz önünde bulundurmasıdır</a:t>
            </a:r>
            <a:r>
              <a:rPr lang="tr-TR" sz="2400" dirty="0" smtClean="0">
                <a:solidFill>
                  <a:schemeClr val="tx1"/>
                </a:solidFill>
                <a:latin typeface="Garamond" panose="02020404030301010803" pitchFamily="18" charset="0"/>
                <a:ea typeface="Cambria" panose="02040503050406030204" pitchFamily="18" charset="0"/>
              </a:rPr>
              <a:t>.</a:t>
            </a:r>
            <a:endParaRPr lang="tr-TR" sz="2400" dirty="0">
              <a:solidFill>
                <a:schemeClr val="tx1"/>
              </a:solidFill>
              <a:latin typeface="Garamond" panose="02020404030301010803" pitchFamily="18" charset="0"/>
              <a:ea typeface="Cambria" panose="02040503050406030204" pitchFamily="18" charset="0"/>
            </a:endParaRPr>
          </a:p>
        </p:txBody>
      </p:sp>
      <p:sp>
        <p:nvSpPr>
          <p:cNvPr id="10" name="Title 3">
            <a:extLst>
              <a:ext uri="{FF2B5EF4-FFF2-40B4-BE49-F238E27FC236}">
                <a16:creationId xmlns:a16="http://schemas.microsoft.com/office/drawing/2014/main" id="{9A58DBB1-21AB-48F9-844C-BA7317BE199F}"/>
              </a:ext>
            </a:extLst>
          </p:cNvPr>
          <p:cNvSpPr txBox="1">
            <a:spLocks/>
          </p:cNvSpPr>
          <p:nvPr/>
        </p:nvSpPr>
        <p:spPr>
          <a:xfrm>
            <a:off x="1493505" y="1710077"/>
            <a:ext cx="8918152" cy="575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Kuşak Bileşen Yöntemi</a:t>
            </a:r>
          </a:p>
        </p:txBody>
      </p:sp>
    </p:spTree>
    <p:extLst>
      <p:ext uri="{BB962C8B-B14F-4D97-AF65-F5344CB8AC3E}">
        <p14:creationId xmlns:p14="http://schemas.microsoft.com/office/powerpoint/2010/main" val="26392977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333446" y="1392490"/>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758" y="1878579"/>
            <a:ext cx="5688631" cy="4330052"/>
          </a:xfrm>
          <a:prstGeom prst="rect">
            <a:avLst/>
          </a:prstGeom>
        </p:spPr>
      </p:pic>
    </p:spTree>
    <p:extLst>
      <p:ext uri="{BB962C8B-B14F-4D97-AF65-F5344CB8AC3E}">
        <p14:creationId xmlns:p14="http://schemas.microsoft.com/office/powerpoint/2010/main" val="33164119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pic>
        <p:nvPicPr>
          <p:cNvPr id="2" name="Resim 1"/>
          <p:cNvPicPr>
            <a:picLocks noChangeAspect="1"/>
          </p:cNvPicPr>
          <p:nvPr/>
        </p:nvPicPr>
        <p:blipFill>
          <a:blip r:embed="rId4"/>
          <a:stretch>
            <a:fillRect/>
          </a:stretch>
        </p:blipFill>
        <p:spPr>
          <a:xfrm>
            <a:off x="1656582" y="1884792"/>
            <a:ext cx="9711099" cy="4243925"/>
          </a:xfrm>
          <a:prstGeom prst="rect">
            <a:avLst/>
          </a:prstGeom>
        </p:spPr>
      </p:pic>
    </p:spTree>
    <p:extLst>
      <p:ext uri="{BB962C8B-B14F-4D97-AF65-F5344CB8AC3E}">
        <p14:creationId xmlns:p14="http://schemas.microsoft.com/office/powerpoint/2010/main" val="5014563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sp>
        <p:nvSpPr>
          <p:cNvPr id="8" name="Content Placeholder 1">
            <a:extLst>
              <a:ext uri="{FF2B5EF4-FFF2-40B4-BE49-F238E27FC236}">
                <a16:creationId xmlns:a16="http://schemas.microsoft.com/office/drawing/2014/main" id="{1B35DABD-252B-4DCB-B036-24E432E09761}"/>
              </a:ext>
            </a:extLst>
          </p:cNvPr>
          <p:cNvSpPr txBox="1">
            <a:spLocks/>
          </p:cNvSpPr>
          <p:nvPr/>
        </p:nvSpPr>
        <p:spPr>
          <a:xfrm>
            <a:off x="1723055" y="2412157"/>
            <a:ext cx="9057825" cy="4572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Font typeface="Wingdings" panose="05000000000000000000" pitchFamily="2" charset="2"/>
              <a:buChar char="Ø"/>
            </a:pPr>
            <a:r>
              <a:rPr lang="tr-TR" sz="2000" dirty="0" smtClean="0">
                <a:solidFill>
                  <a:schemeClr val="tx1"/>
                </a:solidFill>
                <a:latin typeface="Garamond" panose="02020404030301010803" pitchFamily="18" charset="0"/>
              </a:rPr>
              <a:t>6 Havza  için hesaplanan nüfus projeksiyon sonuçları havza içerisinde yapılan aşağıdaki çalışmalar ile karşılaştırılmaktadır;</a:t>
            </a:r>
          </a:p>
          <a:p>
            <a:pPr lvl="2" algn="just">
              <a:buFont typeface="Wingdings" panose="05000000000000000000" pitchFamily="2" charset="2"/>
              <a:buChar char="q"/>
            </a:pPr>
            <a:r>
              <a:rPr lang="tr-TR" sz="2000" dirty="0" smtClean="0">
                <a:solidFill>
                  <a:schemeClr val="tx1"/>
                </a:solidFill>
                <a:latin typeface="Garamond" panose="02020404030301010803" pitchFamily="18" charset="0"/>
              </a:rPr>
              <a:t>1/100.000 Ölçekli Çevre Düzeni Planları</a:t>
            </a:r>
          </a:p>
          <a:p>
            <a:pPr lvl="2" algn="just">
              <a:buFont typeface="Wingdings" panose="05000000000000000000" pitchFamily="2" charset="2"/>
              <a:buChar char="q"/>
            </a:pPr>
            <a:r>
              <a:rPr lang="tr-TR" sz="2000" dirty="0" smtClean="0">
                <a:solidFill>
                  <a:schemeClr val="tx1"/>
                </a:solidFill>
                <a:latin typeface="Garamond" panose="02020404030301010803" pitchFamily="18" charset="0"/>
              </a:rPr>
              <a:t>1/25.000 Ölçekli Nazım İmar Planları</a:t>
            </a:r>
          </a:p>
          <a:p>
            <a:pPr lvl="2" algn="just">
              <a:buFont typeface="Wingdings" panose="05000000000000000000" pitchFamily="2" charset="2"/>
              <a:buChar char="q"/>
            </a:pPr>
            <a:r>
              <a:rPr lang="tr-TR" sz="2000" dirty="0" smtClean="0">
                <a:solidFill>
                  <a:schemeClr val="tx1"/>
                </a:solidFill>
                <a:latin typeface="Garamond" panose="02020404030301010803" pitchFamily="18" charset="0"/>
              </a:rPr>
              <a:t>Kuraklık Yönetim Planları</a:t>
            </a:r>
          </a:p>
          <a:p>
            <a:pPr lvl="2" algn="just">
              <a:buFont typeface="Wingdings" panose="05000000000000000000" pitchFamily="2" charset="2"/>
              <a:buChar char="q"/>
            </a:pPr>
            <a:r>
              <a:rPr lang="tr-TR" sz="2000" dirty="0" smtClean="0">
                <a:solidFill>
                  <a:schemeClr val="tx1"/>
                </a:solidFill>
                <a:latin typeface="Garamond" panose="02020404030301010803" pitchFamily="18" charset="0"/>
              </a:rPr>
              <a:t>DSİ Master Plan Hazırlanması İşi Nihai Raporu</a:t>
            </a:r>
          </a:p>
          <a:p>
            <a:pPr algn="just">
              <a:buFont typeface="Wingdings" panose="05000000000000000000" pitchFamily="2" charset="2"/>
              <a:buChar char="Ø"/>
            </a:pPr>
            <a:r>
              <a:rPr lang="tr-TR" sz="2000" dirty="0" smtClean="0">
                <a:solidFill>
                  <a:schemeClr val="tx1"/>
                </a:solidFill>
                <a:latin typeface="Garamond" panose="02020404030301010803" pitchFamily="18" charset="0"/>
              </a:rPr>
              <a:t>6 Havza’da nüfus projeksiyonlarını etkileyebilecek olası gelişmeler tespit edilip hesaplanan minimum ve maksimum nüfus projeksiyonu aralığında kaldığı kontrol edilmektedir. </a:t>
            </a:r>
            <a:endParaRPr lang="tr-TR" sz="2000" dirty="0">
              <a:solidFill>
                <a:schemeClr val="tx1"/>
              </a:solidFill>
              <a:latin typeface="Garamond" panose="02020404030301010803" pitchFamily="18" charset="0"/>
            </a:endParaRPr>
          </a:p>
        </p:txBody>
      </p:sp>
      <p:sp>
        <p:nvSpPr>
          <p:cNvPr id="10" name="Title 3">
            <a:extLst>
              <a:ext uri="{FF2B5EF4-FFF2-40B4-BE49-F238E27FC236}">
                <a16:creationId xmlns:a16="http://schemas.microsoft.com/office/drawing/2014/main" id="{045E7B51-05D4-43AB-BDBD-BB21C42C6602}"/>
              </a:ext>
            </a:extLst>
          </p:cNvPr>
          <p:cNvSpPr txBox="1">
            <a:spLocks/>
          </p:cNvSpPr>
          <p:nvPr/>
        </p:nvSpPr>
        <p:spPr>
          <a:xfrm>
            <a:off x="1587216" y="1794581"/>
            <a:ext cx="6192688" cy="4320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Nüfus Analizleri</a:t>
            </a:r>
            <a:endParaRPr lang="tr-TR" sz="2800" dirty="0">
              <a:latin typeface="Garamond" panose="02020404030301010803" pitchFamily="18" charset="0"/>
            </a:endParaRPr>
          </a:p>
        </p:txBody>
      </p:sp>
    </p:spTree>
    <p:extLst>
      <p:ext uri="{BB962C8B-B14F-4D97-AF65-F5344CB8AC3E}">
        <p14:creationId xmlns:p14="http://schemas.microsoft.com/office/powerpoint/2010/main" val="32766621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graphicFrame>
        <p:nvGraphicFramePr>
          <p:cNvPr id="10" name="Grafik 9"/>
          <p:cNvGraphicFramePr>
            <a:graphicFrameLocks/>
          </p:cNvGraphicFramePr>
          <p:nvPr>
            <p:extLst>
              <p:ext uri="{D42A27DB-BD31-4B8C-83A1-F6EECF244321}">
                <p14:modId xmlns:p14="http://schemas.microsoft.com/office/powerpoint/2010/main" val="127914781"/>
              </p:ext>
            </p:extLst>
          </p:nvPr>
        </p:nvGraphicFramePr>
        <p:xfrm>
          <a:off x="1956137" y="1928658"/>
          <a:ext cx="8228444" cy="37958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39671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629" y="6300589"/>
            <a:ext cx="9060104" cy="419024"/>
          </a:xfrm>
          <a:prstGeom prst="rect">
            <a:avLst/>
          </a:prstGeom>
        </p:spPr>
      </p:pic>
      <p:sp>
        <p:nvSpPr>
          <p:cNvPr id="5" name="TextBox 4">
            <a:extLst>
              <a:ext uri="{FF2B5EF4-FFF2-40B4-BE49-F238E27FC236}">
                <a16:creationId xmlns:a16="http://schemas.microsoft.com/office/drawing/2014/main" id="{634E7A8D-B2AA-43C3-BACF-59328EA860C0}"/>
              </a:ext>
            </a:extLst>
          </p:cNvPr>
          <p:cNvSpPr txBox="1"/>
          <p:nvPr/>
        </p:nvSpPr>
        <p:spPr>
          <a:xfrm>
            <a:off x="2224561" y="2124126"/>
            <a:ext cx="9057824" cy="1585049"/>
          </a:xfrm>
          <a:prstGeom prst="rect">
            <a:avLst/>
          </a:prstGeom>
          <a:noFill/>
        </p:spPr>
        <p:txBody>
          <a:bodyPr wrap="square" rtlCol="0">
            <a:spAutoFit/>
          </a:bodyPr>
          <a:lstStyle/>
          <a:p>
            <a:pPr algn="ctr"/>
            <a:r>
              <a:rPr lang="en-US" sz="2700" b="1" dirty="0">
                <a:solidFill>
                  <a:schemeClr val="bg1"/>
                </a:solidFill>
                <a:latin typeface="Arial" panose="020B0604020202020204" pitchFamily="34" charset="0"/>
                <a:cs typeface="Arial" panose="020B0604020202020204" pitchFamily="34" charset="0"/>
              </a:rPr>
              <a:t>Technical Assistance on Preparation of River Basin Management Plans for Six Basins EuropeAid/140294/IH/SER/TR</a:t>
            </a:r>
          </a:p>
          <a:p>
            <a:endParaRPr lang="en-US" sz="1600" b="1" dirty="0">
              <a:solidFill>
                <a:schemeClr val="bg1"/>
              </a:solidFill>
              <a:latin typeface="Arial"/>
              <a:cs typeface="Arial"/>
            </a:endParaRPr>
          </a:p>
        </p:txBody>
      </p:sp>
      <p:cxnSp>
        <p:nvCxnSpPr>
          <p:cNvPr id="11" name="Straight Connector 10">
            <a:extLst>
              <a:ext uri="{FF2B5EF4-FFF2-40B4-BE49-F238E27FC236}">
                <a16:creationId xmlns:a16="http://schemas.microsoft.com/office/drawing/2014/main" id="{2E166F7D-630C-4A4F-BEDA-A4F521D53348}"/>
              </a:ext>
            </a:extLst>
          </p:cNvPr>
          <p:cNvCxnSpPr>
            <a:cxnSpLocks/>
          </p:cNvCxnSpPr>
          <p:nvPr/>
        </p:nvCxnSpPr>
        <p:spPr>
          <a:xfrm>
            <a:off x="1617909" y="1525473"/>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12966AA-2890-4B61-9FF0-BC09C60EA3D2}"/>
              </a:ext>
            </a:extLst>
          </p:cNvPr>
          <p:cNvSpPr txBox="1"/>
          <p:nvPr/>
        </p:nvSpPr>
        <p:spPr>
          <a:xfrm>
            <a:off x="1615629" y="1610777"/>
            <a:ext cx="9546336"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latin typeface="Garamond" panose="02020404030301010803" pitchFamily="18" charset="0"/>
              </a:rPr>
              <a:t>Ekonomik Analiz Çalışmaları</a:t>
            </a:r>
            <a:endParaRPr lang="en-US" b="1" dirty="0">
              <a:latin typeface="Garamond" panose="02020404030301010803" pitchFamily="18" charset="0"/>
            </a:endParaRPr>
          </a:p>
        </p:txBody>
      </p:sp>
      <p:sp>
        <p:nvSpPr>
          <p:cNvPr id="16" name="Rectangle 1">
            <a:extLst>
              <a:ext uri="{FF2B5EF4-FFF2-40B4-BE49-F238E27FC236}">
                <a16:creationId xmlns:a16="http://schemas.microsoft.com/office/drawing/2014/main" id="{FC341D18-A574-4C9E-AF5F-1EA7EEC318CF}"/>
              </a:ext>
            </a:extLst>
          </p:cNvPr>
          <p:cNvSpPr>
            <a:spLocks noChangeArrowheads="1"/>
          </p:cNvSpPr>
          <p:nvPr/>
        </p:nvSpPr>
        <p:spPr bwMode="auto">
          <a:xfrm>
            <a:off x="3394076" y="30776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a:extLst>
              <a:ext uri="{FF2B5EF4-FFF2-40B4-BE49-F238E27FC236}">
                <a16:creationId xmlns:a16="http://schemas.microsoft.com/office/drawing/2014/main" id="{68A50EBD-85B8-411B-8EBF-C9B177E7161A}"/>
              </a:ext>
            </a:extLst>
          </p:cNvPr>
          <p:cNvSpPr txBox="1"/>
          <p:nvPr/>
        </p:nvSpPr>
        <p:spPr>
          <a:xfrm>
            <a:off x="1514624" y="2362561"/>
            <a:ext cx="10661048" cy="3508653"/>
          </a:xfrm>
          <a:prstGeom prst="rect">
            <a:avLst/>
          </a:prstGeom>
          <a:noFill/>
        </p:spPr>
        <p:txBody>
          <a:bodyPr wrap="square" rtlCol="0">
            <a:spAutoFit/>
          </a:bodyPr>
          <a:lstStyle/>
          <a:p>
            <a:pPr marL="342900" indent="-342900" algn="just">
              <a:buFont typeface="+mj-lt"/>
              <a:buAutoNum type="arabicPeriod"/>
            </a:pPr>
            <a:r>
              <a:rPr lang="tr-TR" sz="2800" dirty="0" smtClean="0">
                <a:latin typeface="Garamond" panose="02020404030301010803" pitchFamily="18" charset="0"/>
              </a:rPr>
              <a:t>Havzanın Ekonomik </a:t>
            </a:r>
            <a:r>
              <a:rPr lang="tr-TR" sz="2800" dirty="0" err="1" smtClean="0">
                <a:latin typeface="Garamond" panose="02020404030301010803" pitchFamily="18" charset="0"/>
              </a:rPr>
              <a:t>Karakterizasyonu</a:t>
            </a:r>
            <a:endParaRPr lang="tr-TR" sz="2800" dirty="0" smtClean="0">
              <a:latin typeface="Garamond" panose="02020404030301010803" pitchFamily="18" charset="0"/>
            </a:endParaRPr>
          </a:p>
          <a:p>
            <a:pPr marL="342900" indent="-342900" algn="just">
              <a:buFont typeface="+mj-lt"/>
              <a:buAutoNum type="arabicPeriod"/>
            </a:pPr>
            <a:r>
              <a:rPr lang="tr-TR" sz="2800" dirty="0" smtClean="0">
                <a:latin typeface="Garamond" panose="02020404030301010803" pitchFamily="18" charset="0"/>
              </a:rPr>
              <a:t>Su Kullanımlarının Ekonomik Analizi</a:t>
            </a:r>
          </a:p>
          <a:p>
            <a:pPr marL="342900" indent="-342900" algn="just">
              <a:buFont typeface="+mj-lt"/>
              <a:buAutoNum type="arabicPeriod"/>
            </a:pPr>
            <a:r>
              <a:rPr lang="tr-TR" sz="2800" dirty="0" smtClean="0">
                <a:latin typeface="Garamond" panose="02020404030301010803" pitchFamily="18" charset="0"/>
              </a:rPr>
              <a:t>Temel Durum Senaryosu</a:t>
            </a:r>
          </a:p>
          <a:p>
            <a:pPr marL="342900" indent="-342900" algn="just">
              <a:buFont typeface="+mj-lt"/>
              <a:buAutoNum type="arabicPeriod"/>
            </a:pPr>
            <a:r>
              <a:rPr lang="tr-TR" sz="2800" dirty="0" smtClean="0">
                <a:latin typeface="Garamond" panose="02020404030301010803" pitchFamily="18" charset="0"/>
              </a:rPr>
              <a:t>Maliyet Karşılama Analizi</a:t>
            </a:r>
          </a:p>
          <a:p>
            <a:pPr marL="342900" indent="-342900" algn="just">
              <a:buFont typeface="+mj-lt"/>
              <a:buAutoNum type="arabicPeriod"/>
            </a:pPr>
            <a:r>
              <a:rPr lang="tr-TR" sz="2800" dirty="0">
                <a:latin typeface="Garamond" panose="02020404030301010803" pitchFamily="18" charset="0"/>
              </a:rPr>
              <a:t>Tedbirler Programının Maliyet Etkinlik Analizi</a:t>
            </a:r>
          </a:p>
          <a:p>
            <a:pPr marL="342900" indent="-342900" algn="just">
              <a:buFont typeface="+mj-lt"/>
              <a:buAutoNum type="arabicPeriod"/>
            </a:pPr>
            <a:r>
              <a:rPr lang="tr-TR" sz="2800" dirty="0">
                <a:latin typeface="Garamond" panose="02020404030301010803" pitchFamily="18" charset="0"/>
              </a:rPr>
              <a:t>Tedbirler Programının Maliyet Fayda Analizi</a:t>
            </a:r>
          </a:p>
          <a:p>
            <a:pPr algn="just"/>
            <a:endParaRPr lang="tr-TR" dirty="0" smtClean="0"/>
          </a:p>
          <a:p>
            <a:pPr marL="342900" indent="-342900" algn="just">
              <a:buFont typeface="+mj-lt"/>
              <a:buAutoNum type="arabicPeriod"/>
            </a:pPr>
            <a:endParaRPr lang="tr-TR" dirty="0" smtClean="0"/>
          </a:p>
          <a:p>
            <a:pPr marL="285750" indent="-285750">
              <a:buFont typeface="Wingdings" panose="05000000000000000000" pitchFamily="2" charset="2"/>
              <a:buChar char="ü"/>
            </a:pPr>
            <a:endParaRPr lang="tr-TR" dirty="0"/>
          </a:p>
        </p:txBody>
      </p:sp>
      <p:pic>
        <p:nvPicPr>
          <p:cNvPr id="12" name="Resim 2">
            <a:extLst>
              <a:ext uri="{FF2B5EF4-FFF2-40B4-BE49-F238E27FC236}">
                <a16:creationId xmlns:a16="http://schemas.microsoft.com/office/drawing/2014/main" id="{716F2C30-FA25-4FBF-B025-DCB445CC49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sp>
        <p:nvSpPr>
          <p:cNvPr id="13" name="TextBox 12">
            <a:extLst>
              <a:ext uri="{FF2B5EF4-FFF2-40B4-BE49-F238E27FC236}">
                <a16:creationId xmlns:a16="http://schemas.microsoft.com/office/drawing/2014/main" id="{9C2A1306-69C7-4896-BF87-991225B86614}"/>
              </a:ext>
            </a:extLst>
          </p:cNvPr>
          <p:cNvSpPr txBox="1"/>
          <p:nvPr/>
        </p:nvSpPr>
        <p:spPr>
          <a:xfrm>
            <a:off x="1400744" y="1260030"/>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spTree>
    <p:extLst>
      <p:ext uri="{BB962C8B-B14F-4D97-AF65-F5344CB8AC3E}">
        <p14:creationId xmlns:p14="http://schemas.microsoft.com/office/powerpoint/2010/main" val="34252343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4535" y="5978715"/>
            <a:ext cx="8047643" cy="372198"/>
          </a:xfrm>
          <a:prstGeom prst="rect">
            <a:avLst/>
          </a:prstGeom>
        </p:spPr>
      </p:pic>
      <p:cxnSp>
        <p:nvCxnSpPr>
          <p:cNvPr id="11" name="Straight Connector 10">
            <a:extLst>
              <a:ext uri="{FF2B5EF4-FFF2-40B4-BE49-F238E27FC236}">
                <a16:creationId xmlns:a16="http://schemas.microsoft.com/office/drawing/2014/main" id="{2E166F7D-630C-4A4F-BEDA-A4F521D53348}"/>
              </a:ext>
            </a:extLst>
          </p:cNvPr>
          <p:cNvCxnSpPr>
            <a:cxnSpLocks/>
          </p:cNvCxnSpPr>
          <p:nvPr/>
        </p:nvCxnSpPr>
        <p:spPr>
          <a:xfrm>
            <a:off x="2116560" y="1737215"/>
            <a:ext cx="80456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Rectangle 1">
            <a:extLst>
              <a:ext uri="{FF2B5EF4-FFF2-40B4-BE49-F238E27FC236}">
                <a16:creationId xmlns:a16="http://schemas.microsoft.com/office/drawing/2014/main" id="{FC341D18-A574-4C9E-AF5F-1EA7EEC318CF}"/>
              </a:ext>
            </a:extLst>
          </p:cNvPr>
          <p:cNvSpPr>
            <a:spLocks noChangeArrowheads="1"/>
          </p:cNvSpPr>
          <p:nvPr/>
        </p:nvSpPr>
        <p:spPr bwMode="auto">
          <a:xfrm>
            <a:off x="3694242" y="3115911"/>
            <a:ext cx="164095" cy="32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1222" tIns="40611" rIns="81222" bIns="40611" numCol="1" anchor="ctr" anchorCtr="0" compatLnSpc="1">
            <a:prstTxWarp prst="textNoShape">
              <a:avLst/>
            </a:prstTxWarp>
            <a:spAutoFit/>
          </a:bodyPr>
          <a:lstStyle/>
          <a:p>
            <a:endParaRPr lang="en-US" sz="1599"/>
          </a:p>
        </p:txBody>
      </p:sp>
      <p:pic>
        <p:nvPicPr>
          <p:cNvPr id="12" name="Resim 2">
            <a:extLst>
              <a:ext uri="{FF2B5EF4-FFF2-40B4-BE49-F238E27FC236}">
                <a16:creationId xmlns:a16="http://schemas.microsoft.com/office/drawing/2014/main" id="{716F2C30-FA25-4FBF-B025-DCB445CC49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52257" y="501039"/>
            <a:ext cx="1854667" cy="1087219"/>
          </a:xfrm>
          <a:prstGeom prst="rect">
            <a:avLst/>
          </a:prstGeom>
        </p:spPr>
      </p:pic>
      <p:sp>
        <p:nvSpPr>
          <p:cNvPr id="13" name="TextBox 12">
            <a:extLst>
              <a:ext uri="{FF2B5EF4-FFF2-40B4-BE49-F238E27FC236}">
                <a16:creationId xmlns:a16="http://schemas.microsoft.com/office/drawing/2014/main" id="{9C2A1306-69C7-4896-BF87-991225B86614}"/>
              </a:ext>
            </a:extLst>
          </p:cNvPr>
          <p:cNvSpPr txBox="1"/>
          <p:nvPr/>
        </p:nvSpPr>
        <p:spPr>
          <a:xfrm>
            <a:off x="1923662" y="1501435"/>
            <a:ext cx="8431410" cy="256352"/>
          </a:xfrm>
          <a:prstGeom prst="rect">
            <a:avLst/>
          </a:prstGeom>
          <a:noFill/>
        </p:spPr>
        <p:txBody>
          <a:bodyPr wrap="square" rtlCol="0">
            <a:spAutoFit/>
          </a:bodyPr>
          <a:lstStyle/>
          <a:p>
            <a:pPr algn="ctr"/>
            <a:r>
              <a:rPr lang="tr-TR" sz="1066" b="1" dirty="0">
                <a:latin typeface="Arial" panose="020B0604020202020204" pitchFamily="34" charset="0"/>
                <a:cs typeface="Arial" panose="020B0604020202020204" pitchFamily="34" charset="0"/>
              </a:rPr>
              <a:t>6 Havzada Nehir Havzası Yönetim Planlarının Hazırlanması için Teknik Yardım Projesi</a:t>
            </a:r>
          </a:p>
        </p:txBody>
      </p:sp>
      <p:sp>
        <p:nvSpPr>
          <p:cNvPr id="14" name="İçerik Yer Tutucusu 9"/>
          <p:cNvSpPr txBox="1">
            <a:spLocks/>
          </p:cNvSpPr>
          <p:nvPr/>
        </p:nvSpPr>
        <p:spPr>
          <a:xfrm>
            <a:off x="1812145" y="2571131"/>
            <a:ext cx="8758664" cy="30758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mj-lt"/>
              <a:buAutoNum type="arabicPeriod"/>
            </a:pPr>
            <a:r>
              <a:rPr lang="tr-TR" sz="2400" dirty="0">
                <a:solidFill>
                  <a:schemeClr val="tx1"/>
                </a:solidFill>
                <a:latin typeface="Garamond" panose="02020404030301010803" pitchFamily="18" charset="0"/>
              </a:rPr>
              <a:t>Sektör bazlı işgücü istatistikleri, ortalama </a:t>
            </a:r>
            <a:r>
              <a:rPr lang="tr-TR" sz="2400" dirty="0" err="1">
                <a:solidFill>
                  <a:schemeClr val="tx1"/>
                </a:solidFill>
                <a:latin typeface="Garamond" panose="02020404030301010803" pitchFamily="18" charset="0"/>
              </a:rPr>
              <a:t>hanehalkı</a:t>
            </a:r>
            <a:r>
              <a:rPr lang="tr-TR" sz="2400" dirty="0">
                <a:solidFill>
                  <a:schemeClr val="tx1"/>
                </a:solidFill>
                <a:latin typeface="Garamond" panose="02020404030301010803" pitchFamily="18" charset="0"/>
              </a:rPr>
              <a:t> gelir bilgisi vb. </a:t>
            </a:r>
          </a:p>
          <a:p>
            <a:pPr marL="342900" indent="-342900" algn="just">
              <a:buFont typeface="+mj-lt"/>
              <a:buAutoNum type="arabicPeriod"/>
            </a:pPr>
            <a:r>
              <a:rPr lang="tr-TR" sz="2400" dirty="0">
                <a:solidFill>
                  <a:schemeClr val="tx1"/>
                </a:solidFill>
                <a:latin typeface="Garamond" panose="02020404030301010803" pitchFamily="18" charset="0"/>
              </a:rPr>
              <a:t>İktisadi faaliyet kollarına göre gayrisafi yurtiçi hasıla, iktisadi faaliyet kollarına göre gayrisafi katma değer</a:t>
            </a:r>
          </a:p>
          <a:p>
            <a:pPr marL="342900" indent="-342900" algn="just">
              <a:buFont typeface="Wingdings" panose="05000000000000000000" pitchFamily="2" charset="2"/>
              <a:buChar char="ü"/>
            </a:pPr>
            <a:r>
              <a:rPr lang="tr-TR" sz="2400" dirty="0">
                <a:solidFill>
                  <a:schemeClr val="tx1"/>
                </a:solidFill>
                <a:latin typeface="Garamond" panose="02020404030301010803" pitchFamily="18" charset="0"/>
              </a:rPr>
              <a:t>    </a:t>
            </a:r>
            <a:r>
              <a:rPr lang="tr-TR" sz="2400" dirty="0" smtClean="0">
                <a:solidFill>
                  <a:schemeClr val="tx1"/>
                </a:solidFill>
                <a:latin typeface="Garamond" panose="02020404030301010803" pitchFamily="18" charset="0"/>
              </a:rPr>
              <a:t>İl </a:t>
            </a:r>
            <a:r>
              <a:rPr lang="tr-TR" sz="2400" dirty="0">
                <a:solidFill>
                  <a:schemeClr val="tx1"/>
                </a:solidFill>
                <a:latin typeface="Garamond" panose="02020404030301010803" pitchFamily="18" charset="0"/>
              </a:rPr>
              <a:t>bazındaki değerlerin havza sınırlarına indirilmesi----- </a:t>
            </a:r>
            <a:r>
              <a:rPr lang="tr-TR" sz="2400" dirty="0" err="1">
                <a:solidFill>
                  <a:schemeClr val="tx1"/>
                </a:solidFill>
                <a:latin typeface="Garamond" panose="02020404030301010803" pitchFamily="18" charset="0"/>
              </a:rPr>
              <a:t>Corine</a:t>
            </a:r>
            <a:r>
              <a:rPr lang="tr-TR" sz="2400" dirty="0">
                <a:solidFill>
                  <a:schemeClr val="tx1"/>
                </a:solidFill>
                <a:latin typeface="Garamond" panose="02020404030301010803" pitchFamily="18" charset="0"/>
              </a:rPr>
              <a:t> 2018- sanayi ve tarım alanları &amp; Nüfus</a:t>
            </a:r>
          </a:p>
          <a:p>
            <a:pPr algn="just"/>
            <a:endParaRPr lang="tr-TR" dirty="0"/>
          </a:p>
          <a:p>
            <a:endParaRPr lang="tr-TR" dirty="0"/>
          </a:p>
          <a:p>
            <a:endParaRPr lang="tr-TR" dirty="0"/>
          </a:p>
        </p:txBody>
      </p:sp>
      <p:sp>
        <p:nvSpPr>
          <p:cNvPr id="10" name="Title 3">
            <a:extLst>
              <a:ext uri="{FF2B5EF4-FFF2-40B4-BE49-F238E27FC236}">
                <a16:creationId xmlns:a16="http://schemas.microsoft.com/office/drawing/2014/main" id="{045E7B51-05D4-43AB-BDBD-BB21C42C6602}"/>
              </a:ext>
            </a:extLst>
          </p:cNvPr>
          <p:cNvSpPr txBox="1">
            <a:spLocks/>
          </p:cNvSpPr>
          <p:nvPr/>
        </p:nvSpPr>
        <p:spPr>
          <a:xfrm>
            <a:off x="1969540" y="1886173"/>
            <a:ext cx="6192688" cy="4320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latin typeface="Garamond" panose="02020404030301010803" pitchFamily="18" charset="0"/>
              </a:rPr>
              <a:t>Havzaların </a:t>
            </a:r>
            <a:r>
              <a:rPr lang="tr-TR" sz="2400" b="1" dirty="0" err="1" smtClean="0">
                <a:latin typeface="Garamond" panose="02020404030301010803" pitchFamily="18" charset="0"/>
              </a:rPr>
              <a:t>Sosyo</a:t>
            </a:r>
            <a:r>
              <a:rPr lang="tr-TR" sz="2400" b="1" dirty="0" smtClean="0">
                <a:latin typeface="Garamond" panose="02020404030301010803" pitchFamily="18" charset="0"/>
              </a:rPr>
              <a:t>-Ekonomik Özellikleri</a:t>
            </a:r>
            <a:endParaRPr lang="tr-TR" sz="2800" dirty="0">
              <a:latin typeface="Garamond" panose="02020404030301010803" pitchFamily="18" charset="0"/>
            </a:endParaRPr>
          </a:p>
        </p:txBody>
      </p:sp>
    </p:spTree>
    <p:extLst>
      <p:ext uri="{BB962C8B-B14F-4D97-AF65-F5344CB8AC3E}">
        <p14:creationId xmlns:p14="http://schemas.microsoft.com/office/powerpoint/2010/main" val="20410855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3574934482"/>
              </p:ext>
            </p:extLst>
          </p:nvPr>
        </p:nvGraphicFramePr>
        <p:xfrm>
          <a:off x="1956137" y="2333885"/>
          <a:ext cx="7724388" cy="3637158"/>
        </p:xfrm>
        <a:graphic>
          <a:graphicData uri="http://schemas.openxmlformats.org/drawingml/2006/table">
            <a:tbl>
              <a:tblPr>
                <a:tableStyleId>{3C2FFA5D-87B4-456A-9821-1D502468CF0F}</a:tableStyleId>
              </a:tblPr>
              <a:tblGrid>
                <a:gridCol w="924614">
                  <a:extLst>
                    <a:ext uri="{9D8B030D-6E8A-4147-A177-3AD203B41FA5}">
                      <a16:colId xmlns:a16="http://schemas.microsoft.com/office/drawing/2014/main" val="3013660867"/>
                    </a:ext>
                  </a:extLst>
                </a:gridCol>
                <a:gridCol w="2427115">
                  <a:extLst>
                    <a:ext uri="{9D8B030D-6E8A-4147-A177-3AD203B41FA5}">
                      <a16:colId xmlns:a16="http://schemas.microsoft.com/office/drawing/2014/main" val="3870084861"/>
                    </a:ext>
                  </a:extLst>
                </a:gridCol>
                <a:gridCol w="2966474">
                  <a:extLst>
                    <a:ext uri="{9D8B030D-6E8A-4147-A177-3AD203B41FA5}">
                      <a16:colId xmlns:a16="http://schemas.microsoft.com/office/drawing/2014/main" val="713668138"/>
                    </a:ext>
                  </a:extLst>
                </a:gridCol>
                <a:gridCol w="1406185">
                  <a:extLst>
                    <a:ext uri="{9D8B030D-6E8A-4147-A177-3AD203B41FA5}">
                      <a16:colId xmlns:a16="http://schemas.microsoft.com/office/drawing/2014/main" val="4144336610"/>
                    </a:ext>
                  </a:extLst>
                </a:gridCol>
              </a:tblGrid>
              <a:tr h="259797">
                <a:tc>
                  <a:txBody>
                    <a:bodyPr/>
                    <a:lstStyle/>
                    <a:p>
                      <a:pPr algn="ctr" fontAlgn="b"/>
                      <a:r>
                        <a:rPr lang="tr-TR" sz="1100" u="none" strike="noStrike" dirty="0">
                          <a:effectLst/>
                        </a:rPr>
                        <a:t>İLLER</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İLDEKİ TARIM ALANI (ha)</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HAVZADAKİ TARIM ALANI (ha)</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TARIM ORANI</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1335265"/>
                  </a:ext>
                </a:extLst>
              </a:tr>
              <a:tr h="259797">
                <a:tc>
                  <a:txBody>
                    <a:bodyPr/>
                    <a:lstStyle/>
                    <a:p>
                      <a:pPr algn="ctr" fontAlgn="b"/>
                      <a:r>
                        <a:rPr lang="tr-TR" sz="1100" u="none" strike="noStrike" dirty="0">
                          <a:effectLst/>
                        </a:rPr>
                        <a:t>Antalya</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547493,5567</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347671,9786</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64%</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7713020"/>
                  </a:ext>
                </a:extLst>
              </a:tr>
              <a:tr h="259797">
                <a:tc>
                  <a:txBody>
                    <a:bodyPr/>
                    <a:lstStyle/>
                    <a:p>
                      <a:pPr algn="ctr" fontAlgn="b"/>
                      <a:r>
                        <a:rPr lang="tr-TR" sz="1100" u="none" strike="noStrike">
                          <a:effectLst/>
                        </a:rPr>
                        <a:t>Burdur</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335008,5311</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88719,48242</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26%</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1623170"/>
                  </a:ext>
                </a:extLst>
              </a:tr>
              <a:tr h="259797">
                <a:tc>
                  <a:txBody>
                    <a:bodyPr/>
                    <a:lstStyle/>
                    <a:p>
                      <a:pPr algn="ctr" fontAlgn="b"/>
                      <a:r>
                        <a:rPr lang="tr-TR" sz="1100" u="none" strike="noStrike">
                          <a:effectLst/>
                        </a:rPr>
                        <a:t>Isparta</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260465,0648</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179211,6407</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69%</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82405094"/>
                  </a:ext>
                </a:extLst>
              </a:tr>
              <a:tr h="259797">
                <a:tc>
                  <a:txBody>
                    <a:bodyPr/>
                    <a:lstStyle/>
                    <a:p>
                      <a:pPr algn="ctr" fontAlgn="b"/>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65419182"/>
                  </a:ext>
                </a:extLst>
              </a:tr>
              <a:tr h="259797">
                <a:tc>
                  <a:txBody>
                    <a:bodyPr/>
                    <a:lstStyle/>
                    <a:p>
                      <a:pPr algn="ctr" fontAlgn="b"/>
                      <a:r>
                        <a:rPr lang="tr-TR" sz="1100" u="none" strike="noStrike">
                          <a:effectLst/>
                        </a:rPr>
                        <a:t>İLLER</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İLDEKİ SANAYİ ALANI (ha)</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HAVZADAKİ SANAYİ ALANI (ha)</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SANAYİ ORANI</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50753604"/>
                  </a:ext>
                </a:extLst>
              </a:tr>
              <a:tr h="259797">
                <a:tc>
                  <a:txBody>
                    <a:bodyPr/>
                    <a:lstStyle/>
                    <a:p>
                      <a:pPr algn="ctr" fontAlgn="b"/>
                      <a:r>
                        <a:rPr lang="tr-TR" sz="1100" u="none" strike="noStrike">
                          <a:effectLst/>
                        </a:rPr>
                        <a:t>Antalya</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2364,560474</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2282,824369</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97%</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79830535"/>
                  </a:ext>
                </a:extLst>
              </a:tr>
              <a:tr h="259797">
                <a:tc>
                  <a:txBody>
                    <a:bodyPr/>
                    <a:lstStyle/>
                    <a:p>
                      <a:pPr algn="ctr" fontAlgn="b"/>
                      <a:r>
                        <a:rPr lang="tr-TR" sz="1100" u="none" strike="noStrike">
                          <a:effectLst/>
                        </a:rPr>
                        <a:t>Burdur</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1099,167676</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511,942816</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47%</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7141026"/>
                  </a:ext>
                </a:extLst>
              </a:tr>
              <a:tr h="259797">
                <a:tc>
                  <a:txBody>
                    <a:bodyPr/>
                    <a:lstStyle/>
                    <a:p>
                      <a:pPr algn="ctr" fontAlgn="b"/>
                      <a:r>
                        <a:rPr lang="tr-TR" sz="1100" u="none" strike="noStrike">
                          <a:effectLst/>
                        </a:rPr>
                        <a:t>Isparta</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1558,450067</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1219,099137</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78%</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82558721"/>
                  </a:ext>
                </a:extLst>
              </a:tr>
              <a:tr h="259797">
                <a:tc>
                  <a:txBody>
                    <a:bodyPr/>
                    <a:lstStyle/>
                    <a:p>
                      <a:pPr algn="ctr" fontAlgn="b"/>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31512569"/>
                  </a:ext>
                </a:extLst>
              </a:tr>
              <a:tr h="259797">
                <a:tc>
                  <a:txBody>
                    <a:bodyPr/>
                    <a:lstStyle/>
                    <a:p>
                      <a:pPr algn="ctr" fontAlgn="b"/>
                      <a:r>
                        <a:rPr lang="tr-TR" sz="1100" u="none" strike="noStrike">
                          <a:effectLst/>
                        </a:rPr>
                        <a:t>İLLER</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İL NÜFUSU</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HAVZADAKİ NÜFUS</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NÜFUS ORANI</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892665"/>
                  </a:ext>
                </a:extLst>
              </a:tr>
              <a:tr h="259797">
                <a:tc>
                  <a:txBody>
                    <a:bodyPr/>
                    <a:lstStyle/>
                    <a:p>
                      <a:pPr algn="ctr" fontAlgn="b"/>
                      <a:r>
                        <a:rPr lang="tr-TR" sz="1100" u="none" strike="noStrike">
                          <a:effectLst/>
                        </a:rPr>
                        <a:t>Antalya</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2619832</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2270272</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87%</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335626"/>
                  </a:ext>
                </a:extLst>
              </a:tr>
              <a:tr h="259797">
                <a:tc>
                  <a:txBody>
                    <a:bodyPr/>
                    <a:lstStyle/>
                    <a:p>
                      <a:pPr algn="ctr" fontAlgn="b"/>
                      <a:r>
                        <a:rPr lang="tr-TR" sz="1100" u="none" strike="noStrike">
                          <a:effectLst/>
                        </a:rPr>
                        <a:t>Burdur</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273716</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80278</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29%</a:t>
                      </a:r>
                      <a:endParaRPr lang="tr-T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57298594"/>
                  </a:ext>
                </a:extLst>
              </a:tr>
              <a:tr h="259797">
                <a:tc>
                  <a:txBody>
                    <a:bodyPr/>
                    <a:lstStyle/>
                    <a:p>
                      <a:pPr algn="ctr" fontAlgn="b"/>
                      <a:r>
                        <a:rPr lang="tr-TR" sz="1100" u="none" strike="noStrike">
                          <a:effectLst/>
                        </a:rPr>
                        <a:t>Isparta</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a:effectLst/>
                        </a:rPr>
                        <a:t>445678</a:t>
                      </a:r>
                      <a:endParaRPr lang="tr-TR"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385344</a:t>
                      </a:r>
                      <a:endParaRPr lang="tr-T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tr-TR" sz="1100" u="none" strike="noStrike" dirty="0">
                          <a:effectLst/>
                        </a:rPr>
                        <a:t>86%</a:t>
                      </a:r>
                      <a:endParaRPr lang="tr-TR"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998056"/>
                  </a:ext>
                </a:extLst>
              </a:tr>
            </a:tbl>
          </a:graphicData>
        </a:graphic>
      </p:graphicFrame>
      <p:sp>
        <p:nvSpPr>
          <p:cNvPr id="8" name="Title 3">
            <a:extLst>
              <a:ext uri="{FF2B5EF4-FFF2-40B4-BE49-F238E27FC236}">
                <a16:creationId xmlns:a16="http://schemas.microsoft.com/office/drawing/2014/main" id="{045E7B51-05D4-43AB-BDBD-BB21C42C6602}"/>
              </a:ext>
            </a:extLst>
          </p:cNvPr>
          <p:cNvSpPr txBox="1">
            <a:spLocks/>
          </p:cNvSpPr>
          <p:nvPr/>
        </p:nvSpPr>
        <p:spPr>
          <a:xfrm>
            <a:off x="1587216" y="1794581"/>
            <a:ext cx="6192688" cy="4320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latin typeface="Garamond" panose="02020404030301010803" pitchFamily="18" charset="0"/>
              </a:rPr>
              <a:t>Örnek: Antalya Havzası</a:t>
            </a:r>
            <a:endParaRPr lang="tr-TR" sz="2800" dirty="0">
              <a:latin typeface="Garamond" panose="02020404030301010803" pitchFamily="18" charset="0"/>
            </a:endParaRPr>
          </a:p>
        </p:txBody>
      </p:sp>
    </p:spTree>
    <p:extLst>
      <p:ext uri="{BB962C8B-B14F-4D97-AF65-F5344CB8AC3E}">
        <p14:creationId xmlns:p14="http://schemas.microsoft.com/office/powerpoint/2010/main" val="41982478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graphicFrame>
        <p:nvGraphicFramePr>
          <p:cNvPr id="10" name="Grafik 9"/>
          <p:cNvGraphicFramePr>
            <a:graphicFrameLocks/>
          </p:cNvGraphicFramePr>
          <p:nvPr>
            <p:extLst>
              <p:ext uri="{D42A27DB-BD31-4B8C-83A1-F6EECF244321}">
                <p14:modId xmlns:p14="http://schemas.microsoft.com/office/powerpoint/2010/main" val="2987204552"/>
              </p:ext>
            </p:extLst>
          </p:nvPr>
        </p:nvGraphicFramePr>
        <p:xfrm>
          <a:off x="319485" y="1946487"/>
          <a:ext cx="5508104" cy="3201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k 14"/>
          <p:cNvGraphicFramePr>
            <a:graphicFrameLocks/>
          </p:cNvGraphicFramePr>
          <p:nvPr>
            <p:extLst>
              <p:ext uri="{D42A27DB-BD31-4B8C-83A1-F6EECF244321}">
                <p14:modId xmlns:p14="http://schemas.microsoft.com/office/powerpoint/2010/main" val="367859255"/>
              </p:ext>
            </p:extLst>
          </p:nvPr>
        </p:nvGraphicFramePr>
        <p:xfrm>
          <a:off x="6152133" y="2052117"/>
          <a:ext cx="5184576" cy="30963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85310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sp>
        <p:nvSpPr>
          <p:cNvPr id="8" name="Title 3">
            <a:extLst>
              <a:ext uri="{FF2B5EF4-FFF2-40B4-BE49-F238E27FC236}">
                <a16:creationId xmlns:a16="http://schemas.microsoft.com/office/drawing/2014/main" id="{045E7B51-05D4-43AB-BDBD-BB21C42C6602}"/>
              </a:ext>
            </a:extLst>
          </p:cNvPr>
          <p:cNvSpPr txBox="1">
            <a:spLocks/>
          </p:cNvSpPr>
          <p:nvPr/>
        </p:nvSpPr>
        <p:spPr>
          <a:xfrm>
            <a:off x="1587216" y="1794581"/>
            <a:ext cx="6192688" cy="4320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latin typeface="Garamond" panose="02020404030301010803" pitchFamily="18" charset="0"/>
              </a:rPr>
              <a:t>İşsizlik Trendleri</a:t>
            </a:r>
            <a:endParaRPr lang="tr-TR" sz="2800" dirty="0">
              <a:latin typeface="Garamond" panose="02020404030301010803" pitchFamily="18" charset="0"/>
            </a:endParaRPr>
          </a:p>
        </p:txBody>
      </p:sp>
      <p:pic>
        <p:nvPicPr>
          <p:cNvPr id="10" name="Resim 9"/>
          <p:cNvPicPr>
            <a:picLocks noChangeAspect="1"/>
          </p:cNvPicPr>
          <p:nvPr/>
        </p:nvPicPr>
        <p:blipFill>
          <a:blip r:embed="rId4"/>
          <a:stretch>
            <a:fillRect/>
          </a:stretch>
        </p:blipFill>
        <p:spPr>
          <a:xfrm>
            <a:off x="1471613" y="2333890"/>
            <a:ext cx="5028826" cy="3657469"/>
          </a:xfrm>
          <a:prstGeom prst="rect">
            <a:avLst/>
          </a:prstGeom>
        </p:spPr>
      </p:pic>
      <p:pic>
        <p:nvPicPr>
          <p:cNvPr id="3" name="Resim 2"/>
          <p:cNvPicPr>
            <a:picLocks noChangeAspect="1"/>
          </p:cNvPicPr>
          <p:nvPr/>
        </p:nvPicPr>
        <p:blipFill>
          <a:blip r:embed="rId5"/>
          <a:stretch>
            <a:fillRect/>
          </a:stretch>
        </p:blipFill>
        <p:spPr>
          <a:xfrm>
            <a:off x="6656189" y="2344811"/>
            <a:ext cx="5028826" cy="3657469"/>
          </a:xfrm>
          <a:prstGeom prst="rect">
            <a:avLst/>
          </a:prstGeom>
        </p:spPr>
      </p:pic>
    </p:spTree>
    <p:extLst>
      <p:ext uri="{BB962C8B-B14F-4D97-AF65-F5344CB8AC3E}">
        <p14:creationId xmlns:p14="http://schemas.microsoft.com/office/powerpoint/2010/main" val="41681386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629" y="6300589"/>
            <a:ext cx="9060104" cy="419024"/>
          </a:xfrm>
          <a:prstGeom prst="rect">
            <a:avLst/>
          </a:prstGeom>
        </p:spPr>
      </p:pic>
      <p:cxnSp>
        <p:nvCxnSpPr>
          <p:cNvPr id="11" name="Straight Connector 10">
            <a:extLst>
              <a:ext uri="{FF2B5EF4-FFF2-40B4-BE49-F238E27FC236}">
                <a16:creationId xmlns:a16="http://schemas.microsoft.com/office/drawing/2014/main" id="{2E166F7D-630C-4A4F-BEDA-A4F521D53348}"/>
              </a:ext>
            </a:extLst>
          </p:cNvPr>
          <p:cNvCxnSpPr>
            <a:cxnSpLocks/>
          </p:cNvCxnSpPr>
          <p:nvPr/>
        </p:nvCxnSpPr>
        <p:spPr>
          <a:xfrm>
            <a:off x="1617909" y="1525473"/>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Rectangle 1">
            <a:extLst>
              <a:ext uri="{FF2B5EF4-FFF2-40B4-BE49-F238E27FC236}">
                <a16:creationId xmlns:a16="http://schemas.microsoft.com/office/drawing/2014/main" id="{FC341D18-A574-4C9E-AF5F-1EA7EEC318CF}"/>
              </a:ext>
            </a:extLst>
          </p:cNvPr>
          <p:cNvSpPr>
            <a:spLocks noChangeArrowheads="1"/>
          </p:cNvSpPr>
          <p:nvPr/>
        </p:nvSpPr>
        <p:spPr bwMode="auto">
          <a:xfrm>
            <a:off x="3394076" y="30776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Resim 2">
            <a:extLst>
              <a:ext uri="{FF2B5EF4-FFF2-40B4-BE49-F238E27FC236}">
                <a16:creationId xmlns:a16="http://schemas.microsoft.com/office/drawing/2014/main" id="{716F2C30-FA25-4FBF-B025-DCB445CC49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sp>
        <p:nvSpPr>
          <p:cNvPr id="13" name="TextBox 12">
            <a:extLst>
              <a:ext uri="{FF2B5EF4-FFF2-40B4-BE49-F238E27FC236}">
                <a16:creationId xmlns:a16="http://schemas.microsoft.com/office/drawing/2014/main" id="{9C2A1306-69C7-4896-BF87-991225B86614}"/>
              </a:ext>
            </a:extLst>
          </p:cNvPr>
          <p:cNvSpPr txBox="1"/>
          <p:nvPr/>
        </p:nvSpPr>
        <p:spPr>
          <a:xfrm>
            <a:off x="1400744" y="1260030"/>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graphicFrame>
        <p:nvGraphicFramePr>
          <p:cNvPr id="10" name="Diagram 8"/>
          <p:cNvGraphicFramePr/>
          <p:nvPr>
            <p:extLst>
              <p:ext uri="{D42A27DB-BD31-4B8C-83A1-F6EECF244321}">
                <p14:modId xmlns:p14="http://schemas.microsoft.com/office/powerpoint/2010/main" val="258253807"/>
              </p:ext>
            </p:extLst>
          </p:nvPr>
        </p:nvGraphicFramePr>
        <p:xfrm>
          <a:off x="1805428" y="2150957"/>
          <a:ext cx="3753795" cy="4149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5"/>
          <p:cNvSpPr txBox="1"/>
          <p:nvPr/>
        </p:nvSpPr>
        <p:spPr>
          <a:xfrm>
            <a:off x="5920509" y="2308394"/>
            <a:ext cx="5275735" cy="374224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tr-TR" sz="2000" dirty="0" smtClean="0">
                <a:latin typeface="Garamond" panose="02020404030301010803" pitchFamily="18" charset="0"/>
              </a:rPr>
              <a:t>Bu </a:t>
            </a:r>
            <a:r>
              <a:rPr lang="tr-TR" sz="2000" dirty="0">
                <a:latin typeface="Garamond" panose="02020404030301010803" pitchFamily="18" charset="0"/>
              </a:rPr>
              <a:t>analizin amacı havzalar için suyun öneminin ve refah yaratımının gösterilmesidir. </a:t>
            </a:r>
          </a:p>
          <a:p>
            <a:pPr marL="342900" indent="-342900" algn="just">
              <a:lnSpc>
                <a:spcPct val="150000"/>
              </a:lnSpc>
              <a:buFont typeface="Wingdings" panose="05000000000000000000" pitchFamily="2" charset="2"/>
              <a:buChar char="q"/>
            </a:pPr>
            <a:r>
              <a:rPr lang="tr-TR" sz="2000" dirty="0">
                <a:latin typeface="Garamond" panose="02020404030301010803" pitchFamily="18" charset="0"/>
              </a:rPr>
              <a:t>Su arz ve talebinin yarattığı üretim ve istihdamın boyutları ortaya konacaktır. </a:t>
            </a:r>
          </a:p>
          <a:p>
            <a:pPr marL="342900" indent="-342900" algn="just">
              <a:lnSpc>
                <a:spcPct val="150000"/>
              </a:lnSpc>
              <a:buFont typeface="Wingdings" panose="05000000000000000000" pitchFamily="2" charset="2"/>
              <a:buChar char="q"/>
            </a:pPr>
            <a:r>
              <a:rPr lang="tr-TR" sz="2000" dirty="0" smtClean="0">
                <a:latin typeface="Garamond" panose="02020404030301010803" pitchFamily="18" charset="0"/>
                <a:ea typeface="Tahoma" panose="020B0604030504040204" pitchFamily="34" charset="0"/>
                <a:cs typeface="Tahoma" panose="020B0604030504040204" pitchFamily="34" charset="0"/>
              </a:rPr>
              <a:t>Sektörlerin ilgili kurumlardan temin edilen </a:t>
            </a:r>
            <a:r>
              <a:rPr lang="tr-TR" sz="2000" dirty="0">
                <a:latin typeface="Garamond" panose="02020404030301010803" pitchFamily="18" charset="0"/>
                <a:ea typeface="Tahoma" panose="020B0604030504040204" pitchFamily="34" charset="0"/>
                <a:cs typeface="Tahoma" panose="020B0604030504040204" pitchFamily="34" charset="0"/>
              </a:rPr>
              <a:t>verilere göre her bir sektörün mevcut su </a:t>
            </a:r>
            <a:r>
              <a:rPr lang="tr-TR" sz="2000" dirty="0" smtClean="0">
                <a:latin typeface="Garamond" panose="02020404030301010803" pitchFamily="18" charset="0"/>
                <a:ea typeface="Tahoma" panose="020B0604030504040204" pitchFamily="34" charset="0"/>
                <a:cs typeface="Tahoma" panose="020B0604030504040204" pitchFamily="34" charset="0"/>
              </a:rPr>
              <a:t>kullanım/ihtiyaçları </a:t>
            </a:r>
            <a:r>
              <a:rPr lang="tr-TR" sz="2000" dirty="0">
                <a:latin typeface="Garamond" panose="02020404030301010803" pitchFamily="18" charset="0"/>
                <a:ea typeface="Tahoma" panose="020B0604030504040204" pitchFamily="34" charset="0"/>
                <a:cs typeface="Tahoma" panose="020B0604030504040204" pitchFamily="34" charset="0"/>
              </a:rPr>
              <a:t>tespit </a:t>
            </a:r>
            <a:r>
              <a:rPr lang="tr-TR" sz="2000" dirty="0" smtClean="0">
                <a:latin typeface="Garamond" panose="02020404030301010803" pitchFamily="18" charset="0"/>
                <a:ea typeface="Tahoma" panose="020B0604030504040204" pitchFamily="34" charset="0"/>
                <a:cs typeface="Tahoma" panose="020B0604030504040204" pitchFamily="34" charset="0"/>
              </a:rPr>
              <a:t>edilecek projeksiyon dönemleri için su ihtiyaçları hesaplanacaktır.</a:t>
            </a:r>
            <a:endParaRPr lang="tr-TR" sz="2000" dirty="0">
              <a:latin typeface="Garamond" panose="02020404030301010803" pitchFamily="18" charset="0"/>
              <a:ea typeface="Tahoma" panose="020B0604030504040204" pitchFamily="34" charset="0"/>
              <a:cs typeface="Tahoma" panose="020B0604030504040204" pitchFamily="34" charset="0"/>
            </a:endParaRPr>
          </a:p>
        </p:txBody>
      </p:sp>
      <p:sp>
        <p:nvSpPr>
          <p:cNvPr id="17" name="TextBox 1">
            <a:extLst>
              <a:ext uri="{FF2B5EF4-FFF2-40B4-BE49-F238E27FC236}">
                <a16:creationId xmlns:a16="http://schemas.microsoft.com/office/drawing/2014/main" id="{512966AA-2890-4B61-9FF0-BC09C60EA3D2}"/>
              </a:ext>
            </a:extLst>
          </p:cNvPr>
          <p:cNvSpPr txBox="1"/>
          <p:nvPr/>
        </p:nvSpPr>
        <p:spPr>
          <a:xfrm>
            <a:off x="1615629" y="1692077"/>
            <a:ext cx="9546336"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latin typeface="Garamond" panose="02020404030301010803" pitchFamily="18" charset="0"/>
              </a:rPr>
              <a:t>2. Su Kullanımlarının Ekonomik Analizi</a:t>
            </a:r>
            <a:endParaRPr lang="en-US" b="1" dirty="0">
              <a:latin typeface="Garamond" panose="02020404030301010803" pitchFamily="18" charset="0"/>
            </a:endParaRPr>
          </a:p>
        </p:txBody>
      </p:sp>
    </p:spTree>
    <p:extLst>
      <p:ext uri="{BB962C8B-B14F-4D97-AF65-F5344CB8AC3E}">
        <p14:creationId xmlns:p14="http://schemas.microsoft.com/office/powerpoint/2010/main" val="5191501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380223" y="1380142"/>
            <a:ext cx="949215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Technical Assistance on Preparation of River Basin Management Plans for Six Basins</a:t>
            </a:r>
            <a:endParaRPr lang="en-US" sz="1200" b="1" dirty="0">
              <a:latin typeface="Arial"/>
              <a:cs typeface="Arial"/>
            </a:endParaRP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Resim 3">
            <a:extLst>
              <a:ext uri="{FF2B5EF4-FFF2-40B4-BE49-F238E27FC236}">
                <a16:creationId xmlns:a16="http://schemas.microsoft.com/office/drawing/2014/main" id="{167ADC7D-B4E2-4491-AEB5-BCE11D2DD0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49178" y="86443"/>
            <a:ext cx="2461895" cy="1353185"/>
          </a:xfrm>
          <a:prstGeom prst="rect">
            <a:avLst/>
          </a:prstGeom>
        </p:spPr>
      </p:pic>
      <p:pic>
        <p:nvPicPr>
          <p:cNvPr id="11" name="Resim 1">
            <a:extLst>
              <a:ext uri="{FF2B5EF4-FFF2-40B4-BE49-F238E27FC236}">
                <a16:creationId xmlns:a16="http://schemas.microsoft.com/office/drawing/2014/main" id="{5EA441B1-BF98-49BE-A713-CD57577065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87637" y="6403576"/>
            <a:ext cx="8534400" cy="350520"/>
          </a:xfrm>
          <a:prstGeom prst="rect">
            <a:avLst/>
          </a:prstGeom>
        </p:spPr>
      </p:pic>
      <p:sp>
        <p:nvSpPr>
          <p:cNvPr id="8" name="TextBox 19">
            <a:extLst>
              <a:ext uri="{FF2B5EF4-FFF2-40B4-BE49-F238E27FC236}">
                <a16:creationId xmlns:a16="http://schemas.microsoft.com/office/drawing/2014/main" id="{68A50EBD-85B8-411B-8EBF-C9B177E7161A}"/>
              </a:ext>
            </a:extLst>
          </p:cNvPr>
          <p:cNvSpPr txBox="1"/>
          <p:nvPr/>
        </p:nvSpPr>
        <p:spPr>
          <a:xfrm>
            <a:off x="1482513" y="2209677"/>
            <a:ext cx="10661048" cy="2862322"/>
          </a:xfrm>
          <a:prstGeom prst="rect">
            <a:avLst/>
          </a:prstGeom>
          <a:noFill/>
        </p:spPr>
        <p:txBody>
          <a:bodyPr wrap="square" rtlCol="0">
            <a:spAutoFit/>
          </a:bodyPr>
          <a:lstStyle/>
          <a:p>
            <a:pPr marL="342900" indent="-342900" algn="just">
              <a:buFont typeface="+mj-lt"/>
              <a:buAutoNum type="arabicPeriod"/>
            </a:pPr>
            <a:endParaRPr lang="tr-TR" dirty="0" smtClean="0">
              <a:latin typeface="Garamond" panose="02020404030301010803" pitchFamily="18" charset="0"/>
            </a:endParaRPr>
          </a:p>
          <a:p>
            <a:pPr marL="285750" indent="-285750" algn="just">
              <a:buFont typeface="Arial" panose="020B0604020202020204" pitchFamily="34" charset="0"/>
              <a:buChar char="•"/>
            </a:pPr>
            <a:r>
              <a:rPr lang="tr-TR" dirty="0" smtClean="0">
                <a:latin typeface="Garamond" panose="02020404030301010803" pitchFamily="18" charset="0"/>
              </a:rPr>
              <a:t>Temel durum senaryosu havzanın ve su taleplerinin planlama döngülerinde nasıl </a:t>
            </a:r>
            <a:r>
              <a:rPr lang="tr-TR" dirty="0" err="1" smtClean="0">
                <a:latin typeface="Garamond" panose="02020404030301010803" pitchFamily="18" charset="0"/>
              </a:rPr>
              <a:t>evrileceğini</a:t>
            </a:r>
            <a:r>
              <a:rPr lang="tr-TR" dirty="0" smtClean="0">
                <a:latin typeface="Garamond" panose="02020404030301010803" pitchFamily="18" charset="0"/>
              </a:rPr>
              <a:t> göstermektedir.</a:t>
            </a:r>
          </a:p>
          <a:p>
            <a:pPr marL="800100" lvl="1" indent="-342900" algn="just">
              <a:buFont typeface="Wingdings" panose="05000000000000000000" pitchFamily="2" charset="2"/>
              <a:buChar char="ü"/>
            </a:pPr>
            <a:r>
              <a:rPr lang="tr-TR" dirty="0" smtClean="0">
                <a:latin typeface="Garamond" panose="02020404030301010803" pitchFamily="18" charset="0"/>
              </a:rPr>
              <a:t>Trend analizi yapılarak genel </a:t>
            </a:r>
            <a:r>
              <a:rPr lang="tr-TR" dirty="0" err="1" smtClean="0">
                <a:latin typeface="Garamond" panose="02020404030301010803" pitchFamily="18" charset="0"/>
              </a:rPr>
              <a:t>sosyo</a:t>
            </a:r>
            <a:r>
              <a:rPr lang="tr-TR" dirty="0" smtClean="0">
                <a:latin typeface="Garamond" panose="02020404030301010803" pitchFamily="18" charset="0"/>
              </a:rPr>
              <a:t>-ekonomik indikatörlerin projeksiyonu </a:t>
            </a:r>
            <a:r>
              <a:rPr lang="tr-TR" dirty="0">
                <a:latin typeface="Garamond" panose="02020404030301010803" pitchFamily="18" charset="0"/>
              </a:rPr>
              <a:t>yapılacaktır.</a:t>
            </a:r>
            <a:r>
              <a:rPr lang="tr-TR" dirty="0" smtClean="0">
                <a:latin typeface="Garamond" panose="02020404030301010803" pitchFamily="18" charset="0"/>
              </a:rPr>
              <a:t> (Örneğin: Nüfus büyüklüğü, </a:t>
            </a:r>
            <a:r>
              <a:rPr lang="tr-TR" dirty="0" err="1" smtClean="0">
                <a:latin typeface="Garamond" panose="02020404030301010803" pitchFamily="18" charset="0"/>
              </a:rPr>
              <a:t>sektörel</a:t>
            </a:r>
            <a:r>
              <a:rPr lang="tr-TR" dirty="0" smtClean="0">
                <a:latin typeface="Garamond" panose="02020404030301010803" pitchFamily="18" charset="0"/>
              </a:rPr>
              <a:t> üretim miktarları gibi) </a:t>
            </a:r>
          </a:p>
          <a:p>
            <a:pPr marL="800100" lvl="1" indent="-342900" algn="just">
              <a:buFont typeface="Wingdings" panose="05000000000000000000" pitchFamily="2" charset="2"/>
              <a:buChar char="ü"/>
            </a:pPr>
            <a:r>
              <a:rPr lang="tr-TR" dirty="0" smtClean="0">
                <a:latin typeface="Garamond" panose="02020404030301010803" pitchFamily="18" charset="0"/>
              </a:rPr>
              <a:t>Ayrıca süregelen trendin farklılaşmasına sebep olabilecek </a:t>
            </a:r>
          </a:p>
          <a:p>
            <a:pPr marL="1257300" lvl="2" indent="-342900" algn="just">
              <a:buFont typeface="Arial" panose="020B0604020202020204" pitchFamily="34" charset="0"/>
              <a:buChar char="•"/>
            </a:pPr>
            <a:r>
              <a:rPr lang="tr-TR" dirty="0" smtClean="0">
                <a:latin typeface="Garamond" panose="02020404030301010803" pitchFamily="18" charset="0"/>
              </a:rPr>
              <a:t>Gelir getirmeyen su miktarını azaltmaya yönelik reform ve regülasyonlar</a:t>
            </a:r>
          </a:p>
          <a:p>
            <a:pPr marL="1257300" lvl="2" indent="-342900" algn="just">
              <a:buFont typeface="Arial" panose="020B0604020202020204" pitchFamily="34" charset="0"/>
              <a:buChar char="•"/>
            </a:pPr>
            <a:r>
              <a:rPr lang="tr-TR" dirty="0" err="1" smtClean="0">
                <a:latin typeface="Garamond" panose="02020404030301010803" pitchFamily="18" charset="0"/>
              </a:rPr>
              <a:t>Sektörel</a:t>
            </a:r>
            <a:r>
              <a:rPr lang="tr-TR" dirty="0" smtClean="0">
                <a:latin typeface="Garamond" panose="02020404030301010803" pitchFamily="18" charset="0"/>
              </a:rPr>
              <a:t> su kullanımlarını etkileyebilecek politika düzenlemeleri (Örneğin: Tarım politikası)</a:t>
            </a:r>
          </a:p>
          <a:p>
            <a:pPr marL="1257300" lvl="2" indent="-342900" algn="just">
              <a:buFont typeface="Arial" panose="020B0604020202020204" pitchFamily="34" charset="0"/>
              <a:buChar char="•"/>
            </a:pPr>
            <a:r>
              <a:rPr lang="tr-TR" dirty="0" smtClean="0">
                <a:latin typeface="Garamond" panose="02020404030301010803" pitchFamily="18" charset="0"/>
              </a:rPr>
              <a:t>İklim değişikliğinin olası etkileri, teknolojik değişimler, tarife değişiklikleri vb. göz önünde bulundurularak</a:t>
            </a:r>
          </a:p>
          <a:p>
            <a:pPr marL="800100" lvl="1" indent="-342900" algn="just">
              <a:buFont typeface="Wingdings" panose="05000000000000000000" pitchFamily="2" charset="2"/>
              <a:buChar char="ü"/>
            </a:pPr>
            <a:r>
              <a:rPr lang="tr-TR" dirty="0">
                <a:latin typeface="Garamond" panose="02020404030301010803" pitchFamily="18" charset="0"/>
              </a:rPr>
              <a:t>F</a:t>
            </a:r>
            <a:r>
              <a:rPr lang="tr-TR" dirty="0" smtClean="0">
                <a:latin typeface="Garamond" panose="02020404030301010803" pitchFamily="18" charset="0"/>
              </a:rPr>
              <a:t>arklı varsayımlar altında gerçekleşebilecek alternatif su talebi senaryoları tespit edilecektir.</a:t>
            </a:r>
          </a:p>
        </p:txBody>
      </p:sp>
      <p:sp>
        <p:nvSpPr>
          <p:cNvPr id="9" name="Metin kutusu 8"/>
          <p:cNvSpPr txBox="1"/>
          <p:nvPr/>
        </p:nvSpPr>
        <p:spPr>
          <a:xfrm>
            <a:off x="1759645" y="5150495"/>
            <a:ext cx="594379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tr-TR" dirty="0" smtClean="0">
                <a:latin typeface="Garamond" panose="02020404030301010803" pitchFamily="18" charset="0"/>
              </a:rPr>
              <a:t>Planlama Döngüsü: 2026-2031 </a:t>
            </a:r>
          </a:p>
          <a:p>
            <a:pPr marL="342900" indent="-342900">
              <a:buAutoNum type="arabicPeriod"/>
            </a:pPr>
            <a:r>
              <a:rPr lang="tr-TR" dirty="0" smtClean="0">
                <a:latin typeface="Garamond" panose="02020404030301010803" pitchFamily="18" charset="0"/>
              </a:rPr>
              <a:t>Planlama </a:t>
            </a:r>
            <a:r>
              <a:rPr lang="tr-TR" dirty="0">
                <a:latin typeface="Garamond" panose="02020404030301010803" pitchFamily="18" charset="0"/>
              </a:rPr>
              <a:t>Döngüsü: </a:t>
            </a:r>
            <a:r>
              <a:rPr lang="tr-TR" dirty="0" smtClean="0">
                <a:latin typeface="Garamond" panose="02020404030301010803" pitchFamily="18" charset="0"/>
              </a:rPr>
              <a:t>2032-2037</a:t>
            </a:r>
            <a:endParaRPr lang="tr-TR" dirty="0">
              <a:latin typeface="Garamond" panose="02020404030301010803" pitchFamily="18" charset="0"/>
            </a:endParaRPr>
          </a:p>
          <a:p>
            <a:pPr marL="342900" indent="-342900">
              <a:buAutoNum type="arabicPeriod"/>
            </a:pPr>
            <a:r>
              <a:rPr lang="tr-TR" dirty="0" smtClean="0">
                <a:latin typeface="Garamond" panose="02020404030301010803" pitchFamily="18" charset="0"/>
              </a:rPr>
              <a:t>Planlama </a:t>
            </a:r>
            <a:r>
              <a:rPr lang="tr-TR" dirty="0">
                <a:latin typeface="Garamond" panose="02020404030301010803" pitchFamily="18" charset="0"/>
              </a:rPr>
              <a:t>Döngüsü: </a:t>
            </a:r>
            <a:r>
              <a:rPr lang="tr-TR" dirty="0" smtClean="0">
                <a:latin typeface="Garamond" panose="02020404030301010803" pitchFamily="18" charset="0"/>
              </a:rPr>
              <a:t>2038-2043</a:t>
            </a:r>
            <a:endParaRPr lang="tr-TR" dirty="0">
              <a:latin typeface="Garamond" panose="02020404030301010803" pitchFamily="18" charset="0"/>
            </a:endParaRPr>
          </a:p>
        </p:txBody>
      </p:sp>
      <p:sp>
        <p:nvSpPr>
          <p:cNvPr id="12" name="TextBox 1">
            <a:extLst>
              <a:ext uri="{FF2B5EF4-FFF2-40B4-BE49-F238E27FC236}">
                <a16:creationId xmlns:a16="http://schemas.microsoft.com/office/drawing/2014/main" id="{512966AA-2890-4B61-9FF0-BC09C60EA3D2}"/>
              </a:ext>
            </a:extLst>
          </p:cNvPr>
          <p:cNvSpPr txBox="1"/>
          <p:nvPr/>
        </p:nvSpPr>
        <p:spPr>
          <a:xfrm>
            <a:off x="1622289" y="1840345"/>
            <a:ext cx="9546336"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t>3. Temel Durum Senaryosu </a:t>
            </a:r>
          </a:p>
        </p:txBody>
      </p:sp>
    </p:spTree>
    <p:extLst>
      <p:ext uri="{BB962C8B-B14F-4D97-AF65-F5344CB8AC3E}">
        <p14:creationId xmlns:p14="http://schemas.microsoft.com/office/powerpoint/2010/main" val="81204506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380223" y="1380142"/>
            <a:ext cx="949215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Technical Assistance on Preparation of River Basin Management Plans for Six Basins</a:t>
            </a:r>
            <a:endParaRPr lang="en-US" sz="1200" b="1" dirty="0">
              <a:latin typeface="Arial"/>
              <a:cs typeface="Arial"/>
            </a:endParaRP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Resim 3">
            <a:extLst>
              <a:ext uri="{FF2B5EF4-FFF2-40B4-BE49-F238E27FC236}">
                <a16:creationId xmlns:a16="http://schemas.microsoft.com/office/drawing/2014/main" id="{167ADC7D-B4E2-4491-AEB5-BCE11D2DD0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49178" y="86443"/>
            <a:ext cx="2461895" cy="1353185"/>
          </a:xfrm>
          <a:prstGeom prst="rect">
            <a:avLst/>
          </a:prstGeom>
        </p:spPr>
      </p:pic>
      <p:pic>
        <p:nvPicPr>
          <p:cNvPr id="11" name="Resim 1">
            <a:extLst>
              <a:ext uri="{FF2B5EF4-FFF2-40B4-BE49-F238E27FC236}">
                <a16:creationId xmlns:a16="http://schemas.microsoft.com/office/drawing/2014/main" id="{5EA441B1-BF98-49BE-A713-CD57577065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87637" y="6403576"/>
            <a:ext cx="8534400" cy="350520"/>
          </a:xfrm>
          <a:prstGeom prst="rect">
            <a:avLst/>
          </a:prstGeom>
        </p:spPr>
      </p:pic>
      <p:sp>
        <p:nvSpPr>
          <p:cNvPr id="8" name="TextBox 1">
            <a:extLst>
              <a:ext uri="{FF2B5EF4-FFF2-40B4-BE49-F238E27FC236}">
                <a16:creationId xmlns:a16="http://schemas.microsoft.com/office/drawing/2014/main" id="{512966AA-2890-4B61-9FF0-BC09C60EA3D2}"/>
              </a:ext>
            </a:extLst>
          </p:cNvPr>
          <p:cNvSpPr txBox="1"/>
          <p:nvPr/>
        </p:nvSpPr>
        <p:spPr>
          <a:xfrm>
            <a:off x="1617909" y="1787392"/>
            <a:ext cx="9546336"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t>4. Maliyet Karşılama Analizi </a:t>
            </a:r>
          </a:p>
        </p:txBody>
      </p:sp>
      <p:sp>
        <p:nvSpPr>
          <p:cNvPr id="9" name="TextBox 19">
            <a:extLst>
              <a:ext uri="{FF2B5EF4-FFF2-40B4-BE49-F238E27FC236}">
                <a16:creationId xmlns:a16="http://schemas.microsoft.com/office/drawing/2014/main" id="{68A50EBD-85B8-411B-8EBF-C9B177E7161A}"/>
              </a:ext>
            </a:extLst>
          </p:cNvPr>
          <p:cNvSpPr txBox="1"/>
          <p:nvPr/>
        </p:nvSpPr>
        <p:spPr>
          <a:xfrm>
            <a:off x="1506471" y="2159363"/>
            <a:ext cx="10661048" cy="2554545"/>
          </a:xfrm>
          <a:prstGeom prst="rect">
            <a:avLst/>
          </a:prstGeom>
          <a:noFill/>
        </p:spPr>
        <p:txBody>
          <a:bodyPr wrap="square" rtlCol="0">
            <a:spAutoFit/>
          </a:bodyPr>
          <a:lstStyle/>
          <a:p>
            <a:pPr algn="just"/>
            <a:r>
              <a:rPr lang="tr-TR" sz="2000" dirty="0" smtClean="0">
                <a:latin typeface="Garamond" panose="02020404030301010803" pitchFamily="18" charset="0"/>
              </a:rPr>
              <a:t>İçme/kullanma suyu için ve tarımsal su kullanımları için bu hizmetlerinden elde edilen gelirin hizmetlerin maliyetini karşılama oranı değerlendirilecektir. </a:t>
            </a:r>
          </a:p>
          <a:p>
            <a:pPr algn="just"/>
            <a:r>
              <a:rPr lang="tr-TR" sz="2000" dirty="0" smtClean="0">
                <a:latin typeface="Garamond" panose="02020404030301010803" pitchFamily="18" charset="0"/>
              </a:rPr>
              <a:t>1. Finansal Maliyet Karşılama Analizi</a:t>
            </a:r>
          </a:p>
          <a:p>
            <a:pPr marL="342900" indent="-342900" algn="just">
              <a:buFont typeface="Wingdings" panose="05000000000000000000" pitchFamily="2" charset="2"/>
              <a:buChar char="ü"/>
            </a:pPr>
            <a:r>
              <a:rPr lang="tr-TR" sz="2000" dirty="0" smtClean="0">
                <a:latin typeface="Garamond" panose="02020404030301010803" pitchFamily="18" charset="0"/>
              </a:rPr>
              <a:t>Finansal Maliyet (Sermaye{Yıllık Eşdeğer Maliyet}, İşletme ve Bakım Giderleri)</a:t>
            </a:r>
          </a:p>
          <a:p>
            <a:pPr algn="just"/>
            <a:r>
              <a:rPr lang="tr-TR" sz="2000" dirty="0" smtClean="0">
                <a:latin typeface="Garamond" panose="02020404030301010803" pitchFamily="18" charset="0"/>
              </a:rPr>
              <a:t>2. Tam Maliyet Karşılama Analizi</a:t>
            </a:r>
          </a:p>
          <a:p>
            <a:pPr marL="342900" indent="-342900" algn="just">
              <a:buFont typeface="Wingdings" panose="05000000000000000000" pitchFamily="2" charset="2"/>
              <a:buChar char="ü"/>
            </a:pPr>
            <a:r>
              <a:rPr lang="tr-TR" sz="2000" dirty="0" smtClean="0">
                <a:latin typeface="Garamond" panose="02020404030301010803" pitchFamily="18" charset="0"/>
              </a:rPr>
              <a:t>Finansal Maliyet</a:t>
            </a:r>
          </a:p>
          <a:p>
            <a:pPr marL="342900" indent="-342900" algn="just">
              <a:buFont typeface="Wingdings" panose="05000000000000000000" pitchFamily="2" charset="2"/>
              <a:buChar char="ü"/>
            </a:pPr>
            <a:r>
              <a:rPr lang="tr-TR" sz="2000" dirty="0" smtClean="0">
                <a:latin typeface="Garamond" panose="02020404030301010803" pitchFamily="18" charset="0"/>
              </a:rPr>
              <a:t>Çevre Maliyeti</a:t>
            </a:r>
          </a:p>
          <a:p>
            <a:pPr marL="342900" indent="-342900" algn="just">
              <a:buFont typeface="Wingdings" panose="05000000000000000000" pitchFamily="2" charset="2"/>
              <a:buChar char="ü"/>
            </a:pPr>
            <a:r>
              <a:rPr lang="tr-TR" sz="2000" dirty="0" smtClean="0">
                <a:latin typeface="Garamond" panose="02020404030301010803" pitchFamily="18" charset="0"/>
              </a:rPr>
              <a:t>Kaynak Maliyeti</a:t>
            </a:r>
          </a:p>
        </p:txBody>
      </p:sp>
      <p:sp>
        <p:nvSpPr>
          <p:cNvPr id="12" name="Dikdörtgen 11"/>
          <p:cNvSpPr/>
          <p:nvPr/>
        </p:nvSpPr>
        <p:spPr>
          <a:xfrm>
            <a:off x="98149" y="4703398"/>
            <a:ext cx="12097344" cy="16619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1700" dirty="0">
                <a:latin typeface="Garamond" panose="02020404030301010803" pitchFamily="18" charset="0"/>
              </a:rPr>
              <a:t>Kaynak </a:t>
            </a:r>
            <a:r>
              <a:rPr lang="tr-TR" sz="1700" dirty="0" smtClean="0">
                <a:latin typeface="Garamond" panose="02020404030301010803" pitchFamily="18" charset="0"/>
              </a:rPr>
              <a:t>maliyeti, su kaynağın aşırı tüketilmesi sebebiyle ortaya çıkan fırsat maliyetidir. Endüstriyel ve tarım sektöründe aşırı kullanılan su kaynakları ile üretilebilecek </a:t>
            </a:r>
            <a:r>
              <a:rPr lang="tr-TR" sz="1700" dirty="0">
                <a:latin typeface="Garamond" panose="02020404030301010803" pitchFamily="18" charset="0"/>
              </a:rPr>
              <a:t>faaliyetin </a:t>
            </a:r>
            <a:r>
              <a:rPr lang="tr-TR" sz="1700" dirty="0" smtClean="0">
                <a:latin typeface="Garamond" panose="02020404030301010803" pitchFamily="18" charset="0"/>
              </a:rPr>
              <a:t>parasal değerine (katma değer, tarımsal ürün bazında), evsel kullanımda ise ilgili tarife üzerinden tahakkuk bedeline </a:t>
            </a:r>
            <a:r>
              <a:rPr lang="tr-TR" sz="1700" dirty="0">
                <a:latin typeface="Garamond" panose="02020404030301010803" pitchFamily="18" charset="0"/>
              </a:rPr>
              <a:t>eşit </a:t>
            </a:r>
            <a:r>
              <a:rPr lang="tr-TR" sz="1700" dirty="0" smtClean="0">
                <a:latin typeface="Garamond" panose="02020404030301010803" pitchFamily="18" charset="0"/>
              </a:rPr>
              <a:t>kabul edilir. </a:t>
            </a:r>
          </a:p>
          <a:p>
            <a:pPr algn="just"/>
            <a:endParaRPr lang="tr-TR" sz="1700" dirty="0">
              <a:latin typeface="Garamond" panose="02020404030301010803" pitchFamily="18" charset="0"/>
            </a:endParaRPr>
          </a:p>
          <a:p>
            <a:pPr algn="just"/>
            <a:r>
              <a:rPr lang="tr-TR" sz="1700" dirty="0">
                <a:latin typeface="Garamond" panose="02020404030301010803" pitchFamily="18" charset="0"/>
              </a:rPr>
              <a:t>Çevre maliyeti su kullanımlarının çevreye verdiği hasarın maliyetidir. Bu hasarın giderilmesi veya tedbirler </a:t>
            </a:r>
            <a:r>
              <a:rPr lang="tr-TR" sz="1700" dirty="0" smtClean="0">
                <a:latin typeface="Garamond" panose="02020404030301010803" pitchFamily="18" charset="0"/>
              </a:rPr>
              <a:t>programına/direktiflere </a:t>
            </a:r>
            <a:r>
              <a:rPr lang="tr-TR" sz="1700" dirty="0">
                <a:latin typeface="Garamond" panose="02020404030301010803" pitchFamily="18" charset="0"/>
              </a:rPr>
              <a:t>uyulması için alınacak tedbirlerin sermaye bedeli olarak hesaplanır. </a:t>
            </a:r>
            <a:r>
              <a:rPr lang="tr-TR" sz="1700" dirty="0" smtClean="0">
                <a:latin typeface="Garamond" panose="02020404030301010803" pitchFamily="18" charset="0"/>
              </a:rPr>
              <a:t>(Tedbir bedeli veya tedbir bedeli +10%) </a:t>
            </a:r>
            <a:endParaRPr lang="tr-TR" sz="1700" dirty="0">
              <a:latin typeface="Garamond" panose="02020404030301010803" pitchFamily="18" charset="0"/>
            </a:endParaRPr>
          </a:p>
        </p:txBody>
      </p:sp>
    </p:spTree>
    <p:extLst>
      <p:ext uri="{BB962C8B-B14F-4D97-AF65-F5344CB8AC3E}">
        <p14:creationId xmlns:p14="http://schemas.microsoft.com/office/powerpoint/2010/main" val="10852528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380223" y="1380142"/>
            <a:ext cx="949215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Technical Assistance on Preparation of River Basin Management Plans for Six Basins</a:t>
            </a:r>
            <a:endParaRPr lang="en-US" sz="1200" b="1" dirty="0">
              <a:latin typeface="Arial"/>
              <a:cs typeface="Arial"/>
            </a:endParaRP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Resim 3">
            <a:extLst>
              <a:ext uri="{FF2B5EF4-FFF2-40B4-BE49-F238E27FC236}">
                <a16:creationId xmlns:a16="http://schemas.microsoft.com/office/drawing/2014/main" id="{167ADC7D-B4E2-4491-AEB5-BCE11D2DD0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49178" y="86443"/>
            <a:ext cx="2461895" cy="1353185"/>
          </a:xfrm>
          <a:prstGeom prst="rect">
            <a:avLst/>
          </a:prstGeom>
        </p:spPr>
      </p:pic>
      <p:pic>
        <p:nvPicPr>
          <p:cNvPr id="11" name="Resim 1">
            <a:extLst>
              <a:ext uri="{FF2B5EF4-FFF2-40B4-BE49-F238E27FC236}">
                <a16:creationId xmlns:a16="http://schemas.microsoft.com/office/drawing/2014/main" id="{5EA441B1-BF98-49BE-A713-CD57577065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87637" y="6403576"/>
            <a:ext cx="8534400" cy="350520"/>
          </a:xfrm>
          <a:prstGeom prst="rect">
            <a:avLst/>
          </a:prstGeom>
        </p:spPr>
      </p:pic>
      <p:pic>
        <p:nvPicPr>
          <p:cNvPr id="8" name="Picture 1344" descr="Map&#10;&#10;Description automatically genera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4052" y="2196133"/>
            <a:ext cx="5026313" cy="3135803"/>
          </a:xfrm>
          <a:prstGeom prst="rect">
            <a:avLst/>
          </a:prstGeom>
          <a:noFill/>
          <a:ln>
            <a:noFill/>
          </a:ln>
        </p:spPr>
      </p:pic>
      <p:sp>
        <p:nvSpPr>
          <p:cNvPr id="2" name="Dikdörtgen 1"/>
          <p:cNvSpPr/>
          <p:nvPr/>
        </p:nvSpPr>
        <p:spPr>
          <a:xfrm>
            <a:off x="1831653" y="5460395"/>
            <a:ext cx="9577064" cy="400110"/>
          </a:xfrm>
          <a:prstGeom prst="rect">
            <a:avLst/>
          </a:prstGeom>
        </p:spPr>
        <p:txBody>
          <a:bodyPr wrap="square">
            <a:spAutoFit/>
          </a:bodyPr>
          <a:lstStyle/>
          <a:p>
            <a:pPr algn="just">
              <a:spcBef>
                <a:spcPts val="300"/>
              </a:spcBef>
              <a:spcAft>
                <a:spcPts val="1000"/>
              </a:spcAft>
            </a:pPr>
            <a:r>
              <a:rPr lang="tr-TR" sz="2000" b="1" dirty="0" smtClean="0">
                <a:latin typeface="Garamond" panose="02020404030301010803" pitchFamily="18" charset="0"/>
                <a:ea typeface="Calibri" panose="020F0502020204030204" pitchFamily="34" charset="0"/>
                <a:cs typeface="Times New Roman" panose="02020603050405020304" pitchFamily="18" charset="0"/>
              </a:rPr>
              <a:t>Kızılırmak </a:t>
            </a:r>
            <a:r>
              <a:rPr lang="tr-TR" sz="2000" b="1" dirty="0">
                <a:latin typeface="Garamond" panose="02020404030301010803" pitchFamily="18" charset="0"/>
                <a:ea typeface="Calibri" panose="020F0502020204030204" pitchFamily="34" charset="0"/>
                <a:cs typeface="Times New Roman" panose="02020603050405020304" pitchFamily="18" charset="0"/>
              </a:rPr>
              <a:t>Havzası’ndaki YAS Kütleler ve Miktar Baskısı </a:t>
            </a:r>
            <a:r>
              <a:rPr lang="tr-TR" sz="2000" b="1" dirty="0" smtClean="0">
                <a:latin typeface="Garamond" panose="02020404030301010803" pitchFamily="18" charset="0"/>
                <a:ea typeface="Calibri" panose="020F0502020204030204" pitchFamily="34" charset="0"/>
                <a:cs typeface="Times New Roman" panose="02020603050405020304" pitchFamily="18" charset="0"/>
              </a:rPr>
              <a:t>Sınıflandırmaları</a:t>
            </a:r>
            <a:endParaRPr lang="tr-TR" sz="2000" b="1" dirty="0">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28046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380223" y="1380142"/>
            <a:ext cx="949215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Technical Assistance on Preparation of River Basin Management Plans for Six Basins</a:t>
            </a:r>
            <a:endParaRPr lang="en-US" sz="1200" b="1" dirty="0">
              <a:latin typeface="Arial"/>
              <a:cs typeface="Arial"/>
            </a:endParaRP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Resim 3">
            <a:extLst>
              <a:ext uri="{FF2B5EF4-FFF2-40B4-BE49-F238E27FC236}">
                <a16:creationId xmlns:a16="http://schemas.microsoft.com/office/drawing/2014/main" id="{167ADC7D-B4E2-4491-AEB5-BCE11D2DD0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49178" y="86443"/>
            <a:ext cx="2461895" cy="1353185"/>
          </a:xfrm>
          <a:prstGeom prst="rect">
            <a:avLst/>
          </a:prstGeom>
        </p:spPr>
      </p:pic>
      <p:pic>
        <p:nvPicPr>
          <p:cNvPr id="11" name="Resim 1">
            <a:extLst>
              <a:ext uri="{FF2B5EF4-FFF2-40B4-BE49-F238E27FC236}">
                <a16:creationId xmlns:a16="http://schemas.microsoft.com/office/drawing/2014/main" id="{5EA441B1-BF98-49BE-A713-CD57577065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87637" y="6403576"/>
            <a:ext cx="8534400" cy="350520"/>
          </a:xfrm>
          <a:prstGeom prst="rect">
            <a:avLst/>
          </a:prstGeom>
        </p:spPr>
      </p:pic>
      <p:pic>
        <p:nvPicPr>
          <p:cNvPr id="2" name="Resim 1"/>
          <p:cNvPicPr>
            <a:picLocks noChangeAspect="1"/>
          </p:cNvPicPr>
          <p:nvPr/>
        </p:nvPicPr>
        <p:blipFill>
          <a:blip r:embed="rId4"/>
          <a:stretch>
            <a:fillRect/>
          </a:stretch>
        </p:blipFill>
        <p:spPr>
          <a:xfrm>
            <a:off x="1676125" y="1806261"/>
            <a:ext cx="6346105" cy="4332858"/>
          </a:xfrm>
          <a:prstGeom prst="rect">
            <a:avLst/>
          </a:prstGeom>
        </p:spPr>
      </p:pic>
    </p:spTree>
    <p:extLst>
      <p:ext uri="{BB962C8B-B14F-4D97-AF65-F5344CB8AC3E}">
        <p14:creationId xmlns:p14="http://schemas.microsoft.com/office/powerpoint/2010/main" val="7508975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380223" y="1380142"/>
            <a:ext cx="949215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Technical Assistance on Preparation of River Basin Management Plans for Six Basins</a:t>
            </a:r>
            <a:endParaRPr lang="en-US" sz="1200" b="1" dirty="0">
              <a:latin typeface="Arial"/>
              <a:cs typeface="Arial"/>
            </a:endParaRP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Resim 3">
            <a:extLst>
              <a:ext uri="{FF2B5EF4-FFF2-40B4-BE49-F238E27FC236}">
                <a16:creationId xmlns:a16="http://schemas.microsoft.com/office/drawing/2014/main" id="{167ADC7D-B4E2-4491-AEB5-BCE11D2DD0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49178" y="86443"/>
            <a:ext cx="2461895" cy="1353185"/>
          </a:xfrm>
          <a:prstGeom prst="rect">
            <a:avLst/>
          </a:prstGeom>
        </p:spPr>
      </p:pic>
      <p:pic>
        <p:nvPicPr>
          <p:cNvPr id="11" name="Resim 1">
            <a:extLst>
              <a:ext uri="{FF2B5EF4-FFF2-40B4-BE49-F238E27FC236}">
                <a16:creationId xmlns:a16="http://schemas.microsoft.com/office/drawing/2014/main" id="{5EA441B1-BF98-49BE-A713-CD57577065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87637" y="6403576"/>
            <a:ext cx="8534400" cy="350520"/>
          </a:xfrm>
          <a:prstGeom prst="rect">
            <a:avLst/>
          </a:prstGeom>
        </p:spPr>
      </p:pic>
      <p:sp>
        <p:nvSpPr>
          <p:cNvPr id="2" name="Dikdörtgen 1"/>
          <p:cNvSpPr/>
          <p:nvPr/>
        </p:nvSpPr>
        <p:spPr>
          <a:xfrm>
            <a:off x="1380223" y="2124125"/>
            <a:ext cx="9790297" cy="4154984"/>
          </a:xfrm>
          <a:prstGeom prst="rect">
            <a:avLst/>
          </a:prstGeom>
        </p:spPr>
        <p:txBody>
          <a:bodyPr wrap="square">
            <a:spAutoFit/>
          </a:bodyPr>
          <a:lstStyle/>
          <a:p>
            <a:pPr marL="342900" indent="-342900" algn="just">
              <a:buFont typeface="Wingdings" panose="05000000000000000000" pitchFamily="2" charset="2"/>
              <a:buChar char="ü"/>
            </a:pPr>
            <a:r>
              <a:rPr lang="tr-TR" sz="2400" dirty="0">
                <a:latin typeface="Garamond" panose="02020404030301010803" pitchFamily="18" charset="0"/>
              </a:rPr>
              <a:t>Su çerçeve direktifi sadece finansal maliyetin değil kaynak ve çevre maliyetinin de yeterli bir ölçüde karşılanmasını öngörmektedir.</a:t>
            </a:r>
          </a:p>
          <a:p>
            <a:pPr marL="342900" indent="-342900" algn="just">
              <a:buFont typeface="Wingdings" panose="05000000000000000000" pitchFamily="2" charset="2"/>
              <a:buChar char="ü"/>
            </a:pPr>
            <a:r>
              <a:rPr lang="tr-TR" sz="2400" dirty="0">
                <a:latin typeface="Garamond" panose="02020404030301010803" pitchFamily="18" charset="0"/>
              </a:rPr>
              <a:t>Bu amaçla </a:t>
            </a:r>
            <a:r>
              <a:rPr lang="tr-TR" sz="2400" i="1" dirty="0">
                <a:latin typeface="Garamond" panose="02020404030301010803" pitchFamily="18" charset="0"/>
              </a:rPr>
              <a:t>Kirleten Öder </a:t>
            </a:r>
            <a:r>
              <a:rPr lang="tr-TR" sz="2400" dirty="0">
                <a:latin typeface="Garamond" panose="02020404030301010803" pitchFamily="18" charset="0"/>
              </a:rPr>
              <a:t>ilkesinin ve teşvik fiyatlandırma politikasının önemi vurgulanmaktadır.</a:t>
            </a:r>
          </a:p>
          <a:p>
            <a:pPr marL="342900" indent="-342900" algn="just">
              <a:buFont typeface="Wingdings" panose="05000000000000000000" pitchFamily="2" charset="2"/>
              <a:buChar char="ü"/>
            </a:pPr>
            <a:r>
              <a:rPr lang="tr-TR" sz="2400" dirty="0">
                <a:latin typeface="Garamond" panose="02020404030301010803" pitchFamily="18" charset="0"/>
              </a:rPr>
              <a:t>Ekonomi verisi kapsamında toplanan geçmişe yönelik tarife bilgileri ve su kullanım miktarları abonelerin su fiyatına olan hassasiyetini yani su talebinin fiyat esnekliğini ortaya koyacaktır.</a:t>
            </a:r>
          </a:p>
          <a:p>
            <a:pPr marL="342900" indent="-342900" algn="just">
              <a:buFont typeface="Wingdings" panose="05000000000000000000" pitchFamily="2" charset="2"/>
              <a:buChar char="ü"/>
            </a:pPr>
            <a:r>
              <a:rPr lang="tr-TR" sz="2400" dirty="0">
                <a:latin typeface="Garamond" panose="02020404030301010803" pitchFamily="18" charset="0"/>
              </a:rPr>
              <a:t>Bu doğrultuda analizlerimizde çevre ve kaynak maliyetinin karşılanabilmesi bağlamında yürürlükte olan fiyatlandırma sistemi değerlendirilecek ve adil ve verimli kullanımı teşvik eden bir fiyatlandırma sistemi için öneriler sunulacaktır. </a:t>
            </a:r>
          </a:p>
        </p:txBody>
      </p:sp>
      <p:sp>
        <p:nvSpPr>
          <p:cNvPr id="8" name="TextBox 1">
            <a:extLst>
              <a:ext uri="{FF2B5EF4-FFF2-40B4-BE49-F238E27FC236}">
                <a16:creationId xmlns:a16="http://schemas.microsoft.com/office/drawing/2014/main" id="{512966AA-2890-4B61-9FF0-BC09C60EA3D2}"/>
              </a:ext>
            </a:extLst>
          </p:cNvPr>
          <p:cNvSpPr txBox="1"/>
          <p:nvPr/>
        </p:nvSpPr>
        <p:spPr>
          <a:xfrm>
            <a:off x="1594223" y="1754793"/>
            <a:ext cx="9546336"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t>4. Maliyet Karşılama Analizi (devam)</a:t>
            </a:r>
          </a:p>
        </p:txBody>
      </p:sp>
    </p:spTree>
    <p:extLst>
      <p:ext uri="{BB962C8B-B14F-4D97-AF65-F5344CB8AC3E}">
        <p14:creationId xmlns:p14="http://schemas.microsoft.com/office/powerpoint/2010/main" val="27902225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629" y="6300589"/>
            <a:ext cx="9060104" cy="419024"/>
          </a:xfrm>
          <a:prstGeom prst="rect">
            <a:avLst/>
          </a:prstGeom>
        </p:spPr>
      </p:pic>
      <p:sp>
        <p:nvSpPr>
          <p:cNvPr id="5" name="TextBox 4">
            <a:extLst>
              <a:ext uri="{FF2B5EF4-FFF2-40B4-BE49-F238E27FC236}">
                <a16:creationId xmlns:a16="http://schemas.microsoft.com/office/drawing/2014/main" id="{634E7A8D-B2AA-43C3-BACF-59328EA860C0}"/>
              </a:ext>
            </a:extLst>
          </p:cNvPr>
          <p:cNvSpPr txBox="1"/>
          <p:nvPr/>
        </p:nvSpPr>
        <p:spPr>
          <a:xfrm>
            <a:off x="2224561" y="2124126"/>
            <a:ext cx="9057824" cy="1585049"/>
          </a:xfrm>
          <a:prstGeom prst="rect">
            <a:avLst/>
          </a:prstGeom>
          <a:noFill/>
        </p:spPr>
        <p:txBody>
          <a:bodyPr wrap="square" rtlCol="0">
            <a:spAutoFit/>
          </a:bodyPr>
          <a:lstStyle/>
          <a:p>
            <a:pPr algn="ctr"/>
            <a:r>
              <a:rPr lang="en-US" sz="2700" b="1" dirty="0">
                <a:solidFill>
                  <a:schemeClr val="bg1"/>
                </a:solidFill>
                <a:latin typeface="Arial" panose="020B0604020202020204" pitchFamily="34" charset="0"/>
                <a:cs typeface="Arial" panose="020B0604020202020204" pitchFamily="34" charset="0"/>
              </a:rPr>
              <a:t>Technical Assistance on Preparation of River Basin Management Plans for Six Basins EuropeAid/140294/IH/SER/TR</a:t>
            </a:r>
          </a:p>
          <a:p>
            <a:endParaRPr lang="en-US" sz="1600" b="1" dirty="0">
              <a:solidFill>
                <a:schemeClr val="bg1"/>
              </a:solidFill>
              <a:latin typeface="Arial"/>
              <a:cs typeface="Arial"/>
            </a:endParaRPr>
          </a:p>
        </p:txBody>
      </p:sp>
      <p:cxnSp>
        <p:nvCxnSpPr>
          <p:cNvPr id="11" name="Straight Connector 10">
            <a:extLst>
              <a:ext uri="{FF2B5EF4-FFF2-40B4-BE49-F238E27FC236}">
                <a16:creationId xmlns:a16="http://schemas.microsoft.com/office/drawing/2014/main" id="{2E166F7D-630C-4A4F-BEDA-A4F521D53348}"/>
              </a:ext>
            </a:extLst>
          </p:cNvPr>
          <p:cNvCxnSpPr>
            <a:cxnSpLocks/>
          </p:cNvCxnSpPr>
          <p:nvPr/>
        </p:nvCxnSpPr>
        <p:spPr>
          <a:xfrm>
            <a:off x="1617909" y="1525473"/>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12966AA-2890-4B61-9FF0-BC09C60EA3D2}"/>
              </a:ext>
            </a:extLst>
          </p:cNvPr>
          <p:cNvSpPr txBox="1"/>
          <p:nvPr/>
        </p:nvSpPr>
        <p:spPr>
          <a:xfrm>
            <a:off x="1615629" y="1610777"/>
            <a:ext cx="9546336"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latin typeface="Garamond" panose="02020404030301010803" pitchFamily="18" charset="0"/>
              </a:rPr>
              <a:t>1. Havzanın Ekonomik </a:t>
            </a:r>
            <a:r>
              <a:rPr lang="tr-TR" b="1" dirty="0" err="1" smtClean="0">
                <a:latin typeface="Garamond" panose="02020404030301010803" pitchFamily="18" charset="0"/>
              </a:rPr>
              <a:t>Karakterizasyonu</a:t>
            </a:r>
            <a:endParaRPr lang="en-US" b="1" dirty="0">
              <a:latin typeface="Garamond" panose="02020404030301010803" pitchFamily="18" charset="0"/>
            </a:endParaRPr>
          </a:p>
        </p:txBody>
      </p:sp>
      <p:sp>
        <p:nvSpPr>
          <p:cNvPr id="16" name="Rectangle 1">
            <a:extLst>
              <a:ext uri="{FF2B5EF4-FFF2-40B4-BE49-F238E27FC236}">
                <a16:creationId xmlns:a16="http://schemas.microsoft.com/office/drawing/2014/main" id="{FC341D18-A574-4C9E-AF5F-1EA7EEC318CF}"/>
              </a:ext>
            </a:extLst>
          </p:cNvPr>
          <p:cNvSpPr>
            <a:spLocks noChangeArrowheads="1"/>
          </p:cNvSpPr>
          <p:nvPr/>
        </p:nvSpPr>
        <p:spPr bwMode="auto">
          <a:xfrm>
            <a:off x="3394076" y="30776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a:extLst>
              <a:ext uri="{FF2B5EF4-FFF2-40B4-BE49-F238E27FC236}">
                <a16:creationId xmlns:a16="http://schemas.microsoft.com/office/drawing/2014/main" id="{68A50EBD-85B8-411B-8EBF-C9B177E7161A}"/>
              </a:ext>
            </a:extLst>
          </p:cNvPr>
          <p:cNvSpPr txBox="1"/>
          <p:nvPr/>
        </p:nvSpPr>
        <p:spPr>
          <a:xfrm>
            <a:off x="1400744" y="2068273"/>
            <a:ext cx="10661048" cy="4093428"/>
          </a:xfrm>
          <a:prstGeom prst="rect">
            <a:avLst/>
          </a:prstGeom>
          <a:noFill/>
        </p:spPr>
        <p:txBody>
          <a:bodyPr wrap="square" rtlCol="0">
            <a:spAutoFit/>
          </a:bodyPr>
          <a:lstStyle/>
          <a:p>
            <a:pPr marL="342900" indent="-342900" algn="just">
              <a:buFont typeface="+mj-lt"/>
              <a:buAutoNum type="arabicPeriod"/>
            </a:pPr>
            <a:endParaRPr lang="tr-TR" sz="2000" dirty="0" smtClean="0">
              <a:latin typeface="Garamond" panose="02020404030301010803" pitchFamily="18" charset="0"/>
            </a:endParaRPr>
          </a:p>
          <a:p>
            <a:pPr marL="342900" indent="-342900" algn="just">
              <a:buFont typeface="Wingdings" panose="05000000000000000000" pitchFamily="2" charset="2"/>
              <a:buChar char="ü"/>
            </a:pPr>
            <a:r>
              <a:rPr lang="tr-TR" sz="2000" dirty="0" smtClean="0">
                <a:latin typeface="Garamond" panose="02020404030301010803" pitchFamily="18" charset="0"/>
              </a:rPr>
              <a:t>Bu aşamada havzanın mevcut </a:t>
            </a:r>
            <a:r>
              <a:rPr lang="tr-TR" sz="2000" dirty="0" err="1" smtClean="0">
                <a:latin typeface="Garamond" panose="02020404030301010803" pitchFamily="18" charset="0"/>
              </a:rPr>
              <a:t>sosyo</a:t>
            </a:r>
            <a:r>
              <a:rPr lang="tr-TR" sz="2000" dirty="0" smtClean="0">
                <a:latin typeface="Garamond" panose="02020404030301010803" pitchFamily="18" charset="0"/>
              </a:rPr>
              <a:t>-ekonomik durumu ve gelecek projeksiyonları ortaya konmaktadır.</a:t>
            </a:r>
          </a:p>
          <a:p>
            <a:pPr marL="342900" indent="-342900" algn="just">
              <a:buFont typeface="+mj-lt"/>
              <a:buAutoNum type="arabicPeriod"/>
            </a:pPr>
            <a:r>
              <a:rPr lang="tr-TR" sz="2000" dirty="0" smtClean="0">
                <a:latin typeface="Garamond" panose="02020404030301010803" pitchFamily="18" charset="0"/>
              </a:rPr>
              <a:t>Nüfus (yaş, cinsiyet </a:t>
            </a:r>
            <a:r>
              <a:rPr lang="tr-TR" sz="2000" dirty="0">
                <a:latin typeface="Garamond" panose="02020404030301010803" pitchFamily="18" charset="0"/>
              </a:rPr>
              <a:t>bazında), göç oranları</a:t>
            </a:r>
            <a:r>
              <a:rPr lang="tr-TR" sz="2000" dirty="0" smtClean="0">
                <a:latin typeface="Garamond" panose="02020404030301010803" pitchFamily="18" charset="0"/>
              </a:rPr>
              <a:t>, mevsimsel tarım işçiliğine bağlı değişimler, doğurganlık oranları, göçmen, sığınmacı, mülteci nüfus, </a:t>
            </a:r>
            <a:r>
              <a:rPr lang="tr-TR" sz="2000" dirty="0" err="1" smtClean="0">
                <a:latin typeface="Garamond" panose="02020404030301010803" pitchFamily="18" charset="0"/>
              </a:rPr>
              <a:t>hanehalkı</a:t>
            </a:r>
            <a:r>
              <a:rPr lang="tr-TR" sz="2000" dirty="0" smtClean="0">
                <a:latin typeface="Garamond" panose="02020404030301010803" pitchFamily="18" charset="0"/>
              </a:rPr>
              <a:t> büyüklüğü vb. bilgiler hem mevcut durum tespiti için de nüfus projeksiyonları için kullanılmaktadır.</a:t>
            </a:r>
          </a:p>
          <a:p>
            <a:pPr marL="342900" indent="-342900" algn="just">
              <a:buFont typeface="+mj-lt"/>
              <a:buAutoNum type="arabicPeriod"/>
            </a:pPr>
            <a:r>
              <a:rPr lang="tr-TR" sz="2000" dirty="0" smtClean="0">
                <a:latin typeface="Garamond" panose="02020404030301010803" pitchFamily="18" charset="0"/>
              </a:rPr>
              <a:t>Sektör bazlı işgücü istatistikleri, ortalama </a:t>
            </a:r>
            <a:r>
              <a:rPr lang="tr-TR" sz="2000" dirty="0" err="1" smtClean="0">
                <a:latin typeface="Garamond" panose="02020404030301010803" pitchFamily="18" charset="0"/>
              </a:rPr>
              <a:t>hanehalkı</a:t>
            </a:r>
            <a:r>
              <a:rPr lang="tr-TR" sz="2000" dirty="0" smtClean="0">
                <a:latin typeface="Garamond" panose="02020404030301010803" pitchFamily="18" charset="0"/>
              </a:rPr>
              <a:t> gelir bilgisi vb. </a:t>
            </a:r>
          </a:p>
          <a:p>
            <a:pPr marL="342900" indent="-342900" algn="just">
              <a:buFont typeface="+mj-lt"/>
              <a:buAutoNum type="arabicPeriod"/>
            </a:pPr>
            <a:r>
              <a:rPr lang="tr-TR" sz="2000" dirty="0" smtClean="0">
                <a:latin typeface="Garamond" panose="02020404030301010803" pitchFamily="18" charset="0"/>
              </a:rPr>
              <a:t>İktisadi faaliyet </a:t>
            </a:r>
            <a:r>
              <a:rPr lang="tr-TR" sz="2000" dirty="0">
                <a:latin typeface="Garamond" panose="02020404030301010803" pitchFamily="18" charset="0"/>
              </a:rPr>
              <a:t>kollarına göre gayrisafi </a:t>
            </a:r>
            <a:r>
              <a:rPr lang="tr-TR" sz="2000" dirty="0" smtClean="0">
                <a:latin typeface="Garamond" panose="02020404030301010803" pitchFamily="18" charset="0"/>
              </a:rPr>
              <a:t>yurtiçi hasıla, iktisadi faaliyet kollarına göre gayrisafi katma değer, ve deflatör </a:t>
            </a:r>
          </a:p>
          <a:p>
            <a:pPr marL="342900" indent="-342900" algn="just">
              <a:buFont typeface="+mj-lt"/>
              <a:buAutoNum type="arabicPeriod"/>
            </a:pPr>
            <a:r>
              <a:rPr lang="tr-TR" sz="2000" dirty="0" smtClean="0">
                <a:latin typeface="Garamond" panose="02020404030301010803" pitchFamily="18" charset="0"/>
              </a:rPr>
              <a:t>Ekili ve sulama alan miktarları</a:t>
            </a:r>
          </a:p>
          <a:p>
            <a:pPr marL="342900" indent="-342900" algn="just">
              <a:buFont typeface="+mj-lt"/>
              <a:buAutoNum type="arabicPeriod"/>
            </a:pPr>
            <a:r>
              <a:rPr lang="tr-TR" sz="2000" dirty="0" err="1">
                <a:latin typeface="Garamond" panose="02020404030301010803" pitchFamily="18" charset="0"/>
              </a:rPr>
              <a:t>TUİK’ten</a:t>
            </a:r>
            <a:r>
              <a:rPr lang="tr-TR" sz="2000" dirty="0">
                <a:latin typeface="Garamond" panose="02020404030301010803" pitchFamily="18" charset="0"/>
              </a:rPr>
              <a:t> </a:t>
            </a:r>
            <a:r>
              <a:rPr lang="tr-TR" sz="2000" dirty="0" smtClean="0">
                <a:latin typeface="Garamond" panose="02020404030301010803" pitchFamily="18" charset="0"/>
              </a:rPr>
              <a:t>il veya bölge bazında alınan hasıla, işgücü </a:t>
            </a:r>
            <a:r>
              <a:rPr lang="tr-TR" sz="2000" dirty="0" err="1" smtClean="0">
                <a:latin typeface="Garamond" panose="02020404030301010803" pitchFamily="18" charset="0"/>
              </a:rPr>
              <a:t>vb</a:t>
            </a:r>
            <a:r>
              <a:rPr lang="tr-TR" sz="2000" dirty="0" smtClean="0">
                <a:latin typeface="Garamond" panose="02020404030301010803" pitchFamily="18" charset="0"/>
              </a:rPr>
              <a:t> </a:t>
            </a:r>
            <a:r>
              <a:rPr lang="tr-TR" sz="2000" dirty="0">
                <a:latin typeface="Garamond" panose="02020404030301010803" pitchFamily="18" charset="0"/>
              </a:rPr>
              <a:t>değerler havza düzeyine indirgenecektir. </a:t>
            </a:r>
          </a:p>
          <a:p>
            <a:pPr marL="742950" lvl="1" indent="-285750" algn="just">
              <a:buFont typeface="Wingdings" panose="05000000000000000000" pitchFamily="2" charset="2"/>
              <a:buChar char="Ø"/>
            </a:pPr>
            <a:r>
              <a:rPr lang="tr-TR" sz="2000" dirty="0">
                <a:latin typeface="Garamond" panose="02020404030301010803" pitchFamily="18" charset="0"/>
              </a:rPr>
              <a:t>sanayi </a:t>
            </a:r>
            <a:r>
              <a:rPr lang="tr-TR" sz="2000" dirty="0" smtClean="0">
                <a:latin typeface="Garamond" panose="02020404030301010803" pitchFamily="18" charset="0"/>
              </a:rPr>
              <a:t>sektörü </a:t>
            </a:r>
            <a:r>
              <a:rPr lang="tr-TR" sz="2000" dirty="0">
                <a:latin typeface="Garamond" panose="02020404030301010803" pitchFamily="18" charset="0"/>
              </a:rPr>
              <a:t>için havza içerisinde kalan </a:t>
            </a:r>
            <a:r>
              <a:rPr lang="tr-TR" sz="2000" dirty="0" smtClean="0">
                <a:latin typeface="Garamond" panose="02020404030301010803" pitchFamily="18" charset="0"/>
              </a:rPr>
              <a:t>sanayi tesisleri göre</a:t>
            </a:r>
            <a:endParaRPr lang="tr-TR" sz="2000" dirty="0">
              <a:latin typeface="Garamond" panose="02020404030301010803" pitchFamily="18" charset="0"/>
            </a:endParaRPr>
          </a:p>
          <a:p>
            <a:pPr marL="742950" lvl="1" indent="-285750" algn="just">
              <a:buFont typeface="Wingdings" panose="05000000000000000000" pitchFamily="2" charset="2"/>
              <a:buChar char="Ø"/>
            </a:pPr>
            <a:r>
              <a:rPr lang="tr-TR" sz="2000" dirty="0" smtClean="0">
                <a:latin typeface="Garamond" panose="02020404030301010803" pitchFamily="18" charset="0"/>
              </a:rPr>
              <a:t>servis </a:t>
            </a:r>
            <a:r>
              <a:rPr lang="tr-TR" sz="2000" dirty="0">
                <a:latin typeface="Garamond" panose="02020404030301010803" pitchFamily="18" charset="0"/>
              </a:rPr>
              <a:t>sektörü için havza içerisinde kalan nüfusa </a:t>
            </a:r>
            <a:r>
              <a:rPr lang="tr-TR" sz="2000" dirty="0" smtClean="0">
                <a:latin typeface="Garamond" panose="02020404030301010803" pitchFamily="18" charset="0"/>
              </a:rPr>
              <a:t>göre</a:t>
            </a:r>
            <a:endParaRPr lang="tr-TR" sz="2000" dirty="0">
              <a:latin typeface="Garamond" panose="02020404030301010803" pitchFamily="18" charset="0"/>
            </a:endParaRPr>
          </a:p>
          <a:p>
            <a:pPr marL="742950" lvl="1" indent="-285750" algn="just">
              <a:buFont typeface="Wingdings" panose="05000000000000000000" pitchFamily="2" charset="2"/>
              <a:buChar char="Ø"/>
            </a:pPr>
            <a:r>
              <a:rPr lang="tr-TR" sz="2000" dirty="0">
                <a:latin typeface="Garamond" panose="02020404030301010803" pitchFamily="18" charset="0"/>
              </a:rPr>
              <a:t>tarım sektörü için havza içerisinde kalan tarımsal </a:t>
            </a:r>
            <a:r>
              <a:rPr lang="tr-TR" sz="2000" dirty="0" smtClean="0">
                <a:latin typeface="Garamond" panose="02020404030301010803" pitchFamily="18" charset="0"/>
              </a:rPr>
              <a:t>alana göre </a:t>
            </a:r>
            <a:endParaRPr lang="tr-TR" sz="2000" dirty="0">
              <a:latin typeface="Garamond" panose="02020404030301010803" pitchFamily="18" charset="0"/>
            </a:endParaRPr>
          </a:p>
        </p:txBody>
      </p:sp>
      <p:pic>
        <p:nvPicPr>
          <p:cNvPr id="12" name="Resim 2">
            <a:extLst>
              <a:ext uri="{FF2B5EF4-FFF2-40B4-BE49-F238E27FC236}">
                <a16:creationId xmlns:a16="http://schemas.microsoft.com/office/drawing/2014/main" id="{716F2C30-FA25-4FBF-B025-DCB445CC49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sp>
        <p:nvSpPr>
          <p:cNvPr id="13" name="TextBox 12">
            <a:extLst>
              <a:ext uri="{FF2B5EF4-FFF2-40B4-BE49-F238E27FC236}">
                <a16:creationId xmlns:a16="http://schemas.microsoft.com/office/drawing/2014/main" id="{9C2A1306-69C7-4896-BF87-991225B86614}"/>
              </a:ext>
            </a:extLst>
          </p:cNvPr>
          <p:cNvSpPr txBox="1"/>
          <p:nvPr/>
        </p:nvSpPr>
        <p:spPr>
          <a:xfrm>
            <a:off x="1400744" y="1260030"/>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spTree>
    <p:extLst>
      <p:ext uri="{BB962C8B-B14F-4D97-AF65-F5344CB8AC3E}">
        <p14:creationId xmlns:p14="http://schemas.microsoft.com/office/powerpoint/2010/main" val="10123618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629" y="6300589"/>
            <a:ext cx="9060104" cy="419024"/>
          </a:xfrm>
          <a:prstGeom prst="rect">
            <a:avLst/>
          </a:prstGeom>
        </p:spPr>
      </p:pic>
      <p:sp>
        <p:nvSpPr>
          <p:cNvPr id="5" name="TextBox 4">
            <a:extLst>
              <a:ext uri="{FF2B5EF4-FFF2-40B4-BE49-F238E27FC236}">
                <a16:creationId xmlns:a16="http://schemas.microsoft.com/office/drawing/2014/main" id="{634E7A8D-B2AA-43C3-BACF-59328EA860C0}"/>
              </a:ext>
            </a:extLst>
          </p:cNvPr>
          <p:cNvSpPr txBox="1"/>
          <p:nvPr/>
        </p:nvSpPr>
        <p:spPr>
          <a:xfrm>
            <a:off x="2224561" y="2124126"/>
            <a:ext cx="9057824" cy="1585049"/>
          </a:xfrm>
          <a:prstGeom prst="rect">
            <a:avLst/>
          </a:prstGeom>
          <a:noFill/>
        </p:spPr>
        <p:txBody>
          <a:bodyPr wrap="square" rtlCol="0">
            <a:spAutoFit/>
          </a:bodyPr>
          <a:lstStyle/>
          <a:p>
            <a:pPr algn="ctr"/>
            <a:r>
              <a:rPr lang="en-US" sz="2700" b="1" dirty="0">
                <a:solidFill>
                  <a:schemeClr val="bg1"/>
                </a:solidFill>
                <a:latin typeface="Arial" panose="020B0604020202020204" pitchFamily="34" charset="0"/>
                <a:cs typeface="Arial" panose="020B0604020202020204" pitchFamily="34" charset="0"/>
              </a:rPr>
              <a:t>Technical Assistance on Preparation of River Basin Management Plans for Six Basins EuropeAid/140294/IH/SER/TR</a:t>
            </a:r>
          </a:p>
          <a:p>
            <a:endParaRPr lang="en-US" sz="1600" b="1" dirty="0">
              <a:solidFill>
                <a:schemeClr val="bg1"/>
              </a:solidFill>
              <a:latin typeface="Arial"/>
              <a:cs typeface="Arial"/>
            </a:endParaRPr>
          </a:p>
        </p:txBody>
      </p:sp>
      <p:cxnSp>
        <p:nvCxnSpPr>
          <p:cNvPr id="11" name="Straight Connector 10">
            <a:extLst>
              <a:ext uri="{FF2B5EF4-FFF2-40B4-BE49-F238E27FC236}">
                <a16:creationId xmlns:a16="http://schemas.microsoft.com/office/drawing/2014/main" id="{2E166F7D-630C-4A4F-BEDA-A4F521D53348}"/>
              </a:ext>
            </a:extLst>
          </p:cNvPr>
          <p:cNvCxnSpPr>
            <a:cxnSpLocks/>
          </p:cNvCxnSpPr>
          <p:nvPr/>
        </p:nvCxnSpPr>
        <p:spPr>
          <a:xfrm>
            <a:off x="1617909" y="1525473"/>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12966AA-2890-4B61-9FF0-BC09C60EA3D2}"/>
              </a:ext>
            </a:extLst>
          </p:cNvPr>
          <p:cNvSpPr txBox="1"/>
          <p:nvPr/>
        </p:nvSpPr>
        <p:spPr>
          <a:xfrm>
            <a:off x="1615629" y="1692077"/>
            <a:ext cx="9546336"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latin typeface="Garamond" panose="02020404030301010803" pitchFamily="18" charset="0"/>
              </a:rPr>
              <a:t>5. Tedbirler Programı için Maliyet Etkinlik ve Fayda Maliyet Analizi</a:t>
            </a:r>
          </a:p>
        </p:txBody>
      </p:sp>
      <p:sp>
        <p:nvSpPr>
          <p:cNvPr id="16" name="Rectangle 1">
            <a:extLst>
              <a:ext uri="{FF2B5EF4-FFF2-40B4-BE49-F238E27FC236}">
                <a16:creationId xmlns:a16="http://schemas.microsoft.com/office/drawing/2014/main" id="{FC341D18-A574-4C9E-AF5F-1EA7EEC318CF}"/>
              </a:ext>
            </a:extLst>
          </p:cNvPr>
          <p:cNvSpPr>
            <a:spLocks noChangeArrowheads="1"/>
          </p:cNvSpPr>
          <p:nvPr/>
        </p:nvSpPr>
        <p:spPr bwMode="auto">
          <a:xfrm>
            <a:off x="3394076" y="30776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a:extLst>
              <a:ext uri="{FF2B5EF4-FFF2-40B4-BE49-F238E27FC236}">
                <a16:creationId xmlns:a16="http://schemas.microsoft.com/office/drawing/2014/main" id="{68A50EBD-85B8-411B-8EBF-C9B177E7161A}"/>
              </a:ext>
            </a:extLst>
          </p:cNvPr>
          <p:cNvSpPr txBox="1"/>
          <p:nvPr/>
        </p:nvSpPr>
        <p:spPr>
          <a:xfrm>
            <a:off x="1422949" y="2278014"/>
            <a:ext cx="10661048" cy="3293209"/>
          </a:xfrm>
          <a:prstGeom prst="rect">
            <a:avLst/>
          </a:prstGeom>
          <a:noFill/>
        </p:spPr>
        <p:txBody>
          <a:bodyPr wrap="square" rtlCol="0">
            <a:spAutoFit/>
          </a:bodyPr>
          <a:lstStyle/>
          <a:p>
            <a:pPr algn="just"/>
            <a:endParaRPr lang="tr-TR" sz="2600" dirty="0" smtClean="0">
              <a:latin typeface="Garamond" panose="02020404030301010803" pitchFamily="18" charset="0"/>
            </a:endParaRPr>
          </a:p>
          <a:p>
            <a:pPr marL="342900" indent="-342900" algn="just">
              <a:buFont typeface="Wingdings" panose="05000000000000000000" pitchFamily="2" charset="2"/>
              <a:buChar char="ü"/>
            </a:pPr>
            <a:r>
              <a:rPr lang="tr-TR" sz="2600" dirty="0" smtClean="0">
                <a:latin typeface="Garamond" panose="02020404030301010803" pitchFamily="18" charset="0"/>
              </a:rPr>
              <a:t>Havza yönetim planı çerçevesinde sunulacak tedbirlerin tespitini takiben, her tedbir için maliyet etkinlik ve fayda maliyet analizleri yapılacaktır.</a:t>
            </a:r>
          </a:p>
          <a:p>
            <a:pPr marL="342900" indent="-342900" algn="just">
              <a:buFont typeface="Wingdings" panose="05000000000000000000" pitchFamily="2" charset="2"/>
              <a:buChar char="ü"/>
            </a:pPr>
            <a:r>
              <a:rPr lang="tr-TR" sz="2600" dirty="0" smtClean="0">
                <a:latin typeface="Garamond" panose="02020404030301010803" pitchFamily="18" charset="0"/>
              </a:rPr>
              <a:t>Maliyet etkinlik analizinin amacı çevresel hedeflere en düşük maliyetle ulaşan tedbirlerin tespit edilmesidir. </a:t>
            </a:r>
          </a:p>
          <a:p>
            <a:pPr marL="342900" indent="-342900" algn="just">
              <a:buFont typeface="Wingdings" panose="05000000000000000000" pitchFamily="2" charset="2"/>
              <a:buChar char="ü"/>
            </a:pPr>
            <a:r>
              <a:rPr lang="tr-TR" sz="2600" dirty="0" smtClean="0">
                <a:latin typeface="Garamond" panose="02020404030301010803" pitchFamily="18" charset="0"/>
              </a:rPr>
              <a:t>Tedbirlerin maliyetleri yatırımların yıllık eşdeğer maliyet ile ortaya konacaktır.</a:t>
            </a:r>
          </a:p>
          <a:p>
            <a:pPr marL="342900" indent="-342900" algn="just">
              <a:buFont typeface="Wingdings" panose="05000000000000000000" pitchFamily="2" charset="2"/>
              <a:buChar char="ü"/>
            </a:pPr>
            <a:r>
              <a:rPr lang="tr-TR" sz="2600" dirty="0" smtClean="0">
                <a:latin typeface="Garamond" panose="02020404030301010803" pitchFamily="18" charset="0"/>
              </a:rPr>
              <a:t>Etkinlik ölçümü ise tedbirler için ortak bir hedef belirlenerek (bir kirletici konsantrasyonu, su tasarrufu miktarı  vb.) hesaplanacaktır.</a:t>
            </a:r>
          </a:p>
        </p:txBody>
      </p:sp>
      <p:pic>
        <p:nvPicPr>
          <p:cNvPr id="12" name="Resim 2">
            <a:extLst>
              <a:ext uri="{FF2B5EF4-FFF2-40B4-BE49-F238E27FC236}">
                <a16:creationId xmlns:a16="http://schemas.microsoft.com/office/drawing/2014/main" id="{716F2C30-FA25-4FBF-B025-DCB445CC49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sp>
        <p:nvSpPr>
          <p:cNvPr id="13" name="TextBox 12">
            <a:extLst>
              <a:ext uri="{FF2B5EF4-FFF2-40B4-BE49-F238E27FC236}">
                <a16:creationId xmlns:a16="http://schemas.microsoft.com/office/drawing/2014/main" id="{9C2A1306-69C7-4896-BF87-991225B86614}"/>
              </a:ext>
            </a:extLst>
          </p:cNvPr>
          <p:cNvSpPr txBox="1"/>
          <p:nvPr/>
        </p:nvSpPr>
        <p:spPr>
          <a:xfrm>
            <a:off x="1400744" y="1260030"/>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spTree>
    <p:extLst>
      <p:ext uri="{BB962C8B-B14F-4D97-AF65-F5344CB8AC3E}">
        <p14:creationId xmlns:p14="http://schemas.microsoft.com/office/powerpoint/2010/main" val="17144598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629" y="6300589"/>
            <a:ext cx="9060104" cy="419024"/>
          </a:xfrm>
          <a:prstGeom prst="rect">
            <a:avLst/>
          </a:prstGeom>
        </p:spPr>
      </p:pic>
      <p:cxnSp>
        <p:nvCxnSpPr>
          <p:cNvPr id="11" name="Straight Connector 10">
            <a:extLst>
              <a:ext uri="{FF2B5EF4-FFF2-40B4-BE49-F238E27FC236}">
                <a16:creationId xmlns:a16="http://schemas.microsoft.com/office/drawing/2014/main" id="{2E166F7D-630C-4A4F-BEDA-A4F521D53348}"/>
              </a:ext>
            </a:extLst>
          </p:cNvPr>
          <p:cNvCxnSpPr>
            <a:cxnSpLocks/>
          </p:cNvCxnSpPr>
          <p:nvPr/>
        </p:nvCxnSpPr>
        <p:spPr>
          <a:xfrm>
            <a:off x="1617909" y="1525473"/>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12966AA-2890-4B61-9FF0-BC09C60EA3D2}"/>
              </a:ext>
            </a:extLst>
          </p:cNvPr>
          <p:cNvSpPr txBox="1"/>
          <p:nvPr/>
        </p:nvSpPr>
        <p:spPr>
          <a:xfrm>
            <a:off x="1615629" y="1692077"/>
            <a:ext cx="9546336"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latin typeface="Garamond" panose="02020404030301010803" pitchFamily="18" charset="0"/>
              </a:rPr>
              <a:t>5. Tedbirler </a:t>
            </a:r>
            <a:r>
              <a:rPr lang="tr-TR" b="1" dirty="0">
                <a:latin typeface="Garamond" panose="02020404030301010803" pitchFamily="18" charset="0"/>
              </a:rPr>
              <a:t>Programı için Maliyet Etkinlik ve Fayda Maliyet Analizi</a:t>
            </a:r>
            <a:endParaRPr lang="tr-TR" b="1" dirty="0" smtClean="0">
              <a:latin typeface="Garamond" panose="02020404030301010803" pitchFamily="18" charset="0"/>
            </a:endParaRPr>
          </a:p>
        </p:txBody>
      </p:sp>
      <p:sp>
        <p:nvSpPr>
          <p:cNvPr id="16" name="Rectangle 1">
            <a:extLst>
              <a:ext uri="{FF2B5EF4-FFF2-40B4-BE49-F238E27FC236}">
                <a16:creationId xmlns:a16="http://schemas.microsoft.com/office/drawing/2014/main" id="{FC341D18-A574-4C9E-AF5F-1EA7EEC318CF}"/>
              </a:ext>
            </a:extLst>
          </p:cNvPr>
          <p:cNvSpPr>
            <a:spLocks noChangeArrowheads="1"/>
          </p:cNvSpPr>
          <p:nvPr/>
        </p:nvSpPr>
        <p:spPr bwMode="auto">
          <a:xfrm>
            <a:off x="3394076" y="30776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Resim 2">
            <a:extLst>
              <a:ext uri="{FF2B5EF4-FFF2-40B4-BE49-F238E27FC236}">
                <a16:creationId xmlns:a16="http://schemas.microsoft.com/office/drawing/2014/main" id="{716F2C30-FA25-4FBF-B025-DCB445CC49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sp>
        <p:nvSpPr>
          <p:cNvPr id="13" name="TextBox 12">
            <a:extLst>
              <a:ext uri="{FF2B5EF4-FFF2-40B4-BE49-F238E27FC236}">
                <a16:creationId xmlns:a16="http://schemas.microsoft.com/office/drawing/2014/main" id="{9C2A1306-69C7-4896-BF87-991225B86614}"/>
              </a:ext>
            </a:extLst>
          </p:cNvPr>
          <p:cNvSpPr txBox="1"/>
          <p:nvPr/>
        </p:nvSpPr>
        <p:spPr>
          <a:xfrm>
            <a:off x="1400744" y="1260030"/>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sp>
        <p:nvSpPr>
          <p:cNvPr id="14" name="TextBox 19">
            <a:extLst>
              <a:ext uri="{FF2B5EF4-FFF2-40B4-BE49-F238E27FC236}">
                <a16:creationId xmlns:a16="http://schemas.microsoft.com/office/drawing/2014/main" id="{68A50EBD-85B8-411B-8EBF-C9B177E7161A}"/>
              </a:ext>
            </a:extLst>
          </p:cNvPr>
          <p:cNvSpPr txBox="1"/>
          <p:nvPr/>
        </p:nvSpPr>
        <p:spPr>
          <a:xfrm>
            <a:off x="1523430" y="2061409"/>
            <a:ext cx="10661048" cy="5478423"/>
          </a:xfrm>
          <a:prstGeom prst="rect">
            <a:avLst/>
          </a:prstGeom>
          <a:noFill/>
        </p:spPr>
        <p:txBody>
          <a:bodyPr wrap="square" rtlCol="0">
            <a:spAutoFit/>
          </a:bodyPr>
          <a:lstStyle/>
          <a:p>
            <a:pPr algn="just"/>
            <a:endParaRPr lang="tr-TR" dirty="0" smtClean="0">
              <a:latin typeface="Garamond" panose="02020404030301010803" pitchFamily="18" charset="0"/>
            </a:endParaRPr>
          </a:p>
          <a:p>
            <a:pPr marL="342900" indent="-342900" algn="just">
              <a:buFont typeface="Wingdings" panose="05000000000000000000" pitchFamily="2" charset="2"/>
              <a:buChar char="ü"/>
            </a:pPr>
            <a:r>
              <a:rPr lang="tr-TR" sz="2000" dirty="0" smtClean="0">
                <a:latin typeface="Garamond" panose="02020404030301010803" pitchFamily="18" charset="0"/>
              </a:rPr>
              <a:t>Önerilen tedbirler yaratacakları tahmini fayda ve yine maliyet göz önünde bulundurularak karşılaştırılacaktır.</a:t>
            </a:r>
          </a:p>
          <a:p>
            <a:pPr marL="342900" indent="-342900" algn="just">
              <a:buFont typeface="Wingdings" panose="05000000000000000000" pitchFamily="2" charset="2"/>
              <a:buChar char="ü"/>
            </a:pPr>
            <a:r>
              <a:rPr lang="tr-TR" sz="2000" dirty="0" smtClean="0">
                <a:latin typeface="Garamond" panose="02020404030301010803" pitchFamily="18" charset="0"/>
              </a:rPr>
              <a:t>Tedbirlerin sağlık, sosyal </a:t>
            </a:r>
            <a:r>
              <a:rPr lang="tr-TR" sz="2000" dirty="0" err="1" smtClean="0">
                <a:latin typeface="Garamond" panose="02020404030301010803" pitchFamily="18" charset="0"/>
              </a:rPr>
              <a:t>vb</a:t>
            </a:r>
            <a:r>
              <a:rPr lang="tr-TR" sz="2000" dirty="0" smtClean="0">
                <a:latin typeface="Garamond" panose="02020404030301010803" pitchFamily="18" charset="0"/>
              </a:rPr>
              <a:t> alanlardaki faydalarına parasal bir bedel vermek her zaman çok kolay olamamaktadır. </a:t>
            </a:r>
            <a:r>
              <a:rPr lang="tr-TR" sz="2000" dirty="0">
                <a:latin typeface="Garamond" panose="02020404030301010803" pitchFamily="18" charset="0"/>
              </a:rPr>
              <a:t>Bunun </a:t>
            </a:r>
            <a:r>
              <a:rPr lang="tr-TR" sz="2000" dirty="0" smtClean="0">
                <a:latin typeface="Garamond" panose="02020404030301010803" pitchFamily="18" charset="0"/>
              </a:rPr>
              <a:t>için literatürdeki farklı yaklaşımlar ve farklı ülke uygulamaları değerlendirilecektir.</a:t>
            </a:r>
          </a:p>
          <a:p>
            <a:pPr marL="342900" indent="-342900" algn="just">
              <a:buFont typeface="Wingdings" panose="05000000000000000000" pitchFamily="2" charset="2"/>
              <a:buChar char="ü"/>
            </a:pPr>
            <a:r>
              <a:rPr lang="tr-TR" sz="2000" dirty="0" smtClean="0">
                <a:latin typeface="Garamond" panose="02020404030301010803" pitchFamily="18" charset="0"/>
              </a:rPr>
              <a:t>Örneğin, </a:t>
            </a:r>
          </a:p>
          <a:p>
            <a:pPr marL="800100" lvl="1" indent="-342900" algn="just">
              <a:buFont typeface="Wingdings" panose="05000000000000000000" pitchFamily="2" charset="2"/>
              <a:buChar char="ü"/>
            </a:pPr>
            <a:r>
              <a:rPr lang="tr-TR" sz="2000" dirty="0" smtClean="0">
                <a:latin typeface="Garamond" panose="02020404030301010803" pitchFamily="18" charset="0"/>
              </a:rPr>
              <a:t>Önlenebilecek </a:t>
            </a:r>
            <a:r>
              <a:rPr lang="tr-TR" sz="2000" dirty="0">
                <a:latin typeface="Garamond" panose="02020404030301010803" pitchFamily="18" charset="0"/>
              </a:rPr>
              <a:t>su kaynaklı hastalıkların tedavi giderleri (Aktivite 8 ile de uyumlu olarak)</a:t>
            </a:r>
          </a:p>
          <a:p>
            <a:pPr marL="800100" lvl="1" indent="-342900" algn="just">
              <a:buFont typeface="Wingdings" panose="05000000000000000000" pitchFamily="2" charset="2"/>
              <a:buChar char="ü"/>
            </a:pPr>
            <a:r>
              <a:rPr lang="tr-TR" sz="2000" dirty="0">
                <a:latin typeface="Garamond" panose="02020404030301010803" pitchFamily="18" charset="0"/>
              </a:rPr>
              <a:t>Önlenebilecek su kaynaklı hastalıklar sebebi ile meydana gelen iş kayıpları, ölümler vb. </a:t>
            </a:r>
            <a:r>
              <a:rPr lang="tr-TR" sz="2000" dirty="0" smtClean="0">
                <a:latin typeface="Garamond" panose="02020404030301010803" pitchFamily="18" charset="0"/>
              </a:rPr>
              <a:t>(</a:t>
            </a:r>
            <a:r>
              <a:rPr lang="tr-TR" sz="2000" dirty="0">
                <a:latin typeface="Garamond" panose="02020404030301010803" pitchFamily="18" charset="0"/>
              </a:rPr>
              <a:t>Aktivite 8 ile de uyumlu </a:t>
            </a:r>
            <a:r>
              <a:rPr lang="tr-TR" sz="2000" dirty="0" smtClean="0">
                <a:latin typeface="Garamond" panose="02020404030301010803" pitchFamily="18" charset="0"/>
              </a:rPr>
              <a:t>olarak)</a:t>
            </a:r>
          </a:p>
          <a:p>
            <a:pPr marL="800100" lvl="1" indent="-342900" algn="just">
              <a:buFont typeface="Wingdings" panose="05000000000000000000" pitchFamily="2" charset="2"/>
              <a:buChar char="ü"/>
            </a:pPr>
            <a:r>
              <a:rPr lang="tr-TR" sz="2000" dirty="0" smtClean="0">
                <a:latin typeface="Garamond" panose="02020404030301010803" pitchFamily="18" charset="0"/>
              </a:rPr>
              <a:t>Su hizmetlerinin maliyetinin düşürülmesi</a:t>
            </a:r>
          </a:p>
          <a:p>
            <a:pPr marL="800100" lvl="1" indent="-342900" algn="just">
              <a:buFont typeface="Wingdings" panose="05000000000000000000" pitchFamily="2" charset="2"/>
              <a:buChar char="ü"/>
            </a:pPr>
            <a:r>
              <a:rPr lang="tr-TR" sz="2000" dirty="0">
                <a:latin typeface="Garamond" panose="02020404030301010803" pitchFamily="18" charset="0"/>
              </a:rPr>
              <a:t>Çevreye faydaları</a:t>
            </a:r>
          </a:p>
          <a:p>
            <a:pPr marL="800100" lvl="1" indent="-342900" algn="just">
              <a:buFont typeface="Wingdings" panose="05000000000000000000" pitchFamily="2" charset="2"/>
              <a:buChar char="ü"/>
            </a:pPr>
            <a:r>
              <a:rPr lang="tr-TR" sz="2000" dirty="0" smtClean="0">
                <a:latin typeface="Garamond" panose="02020404030301010803" pitchFamily="18" charset="0"/>
              </a:rPr>
              <a:t>Sosyal faydaları</a:t>
            </a:r>
          </a:p>
          <a:p>
            <a:pPr marL="800100" lvl="1" indent="-342900" algn="just">
              <a:buFont typeface="Wingdings" panose="05000000000000000000" pitchFamily="2" charset="2"/>
              <a:buChar char="ü"/>
            </a:pPr>
            <a:r>
              <a:rPr lang="tr-TR" sz="2000" dirty="0" smtClean="0">
                <a:latin typeface="Garamond" panose="02020404030301010803" pitchFamily="18" charset="0"/>
              </a:rPr>
              <a:t>Nicel yöntemler ve nitel yöntemler (ödeme istekliliği yöntemi vb.)</a:t>
            </a:r>
            <a:endParaRPr lang="tr-TR" sz="2000" dirty="0">
              <a:latin typeface="Garamond" panose="02020404030301010803" pitchFamily="18" charset="0"/>
            </a:endParaRPr>
          </a:p>
          <a:p>
            <a:pPr algn="just"/>
            <a:endParaRPr lang="tr-TR" dirty="0" smtClean="0"/>
          </a:p>
          <a:p>
            <a:pPr marL="342900" indent="-342900" algn="just">
              <a:buFont typeface="Wingdings" panose="05000000000000000000" pitchFamily="2" charset="2"/>
              <a:buChar char="ü"/>
            </a:pPr>
            <a:endParaRPr lang="tr-TR" dirty="0" smtClean="0"/>
          </a:p>
          <a:p>
            <a:pPr algn="just"/>
            <a:endParaRPr lang="tr-TR" dirty="0" smtClean="0"/>
          </a:p>
          <a:p>
            <a:pPr algn="just"/>
            <a:endParaRPr lang="tr-TR" dirty="0" smtClean="0"/>
          </a:p>
        </p:txBody>
      </p:sp>
    </p:spTree>
    <p:extLst>
      <p:ext uri="{BB962C8B-B14F-4D97-AF65-F5344CB8AC3E}">
        <p14:creationId xmlns:p14="http://schemas.microsoft.com/office/powerpoint/2010/main" val="5911187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380223" y="1380142"/>
            <a:ext cx="949215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Technical Assistance on Preparation of River Basin Management Plans for Six Basins</a:t>
            </a:r>
            <a:endParaRPr lang="en-US" sz="1200" b="1" dirty="0">
              <a:latin typeface="Arial"/>
              <a:cs typeface="Arial"/>
            </a:endParaRP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Resim 3">
            <a:extLst>
              <a:ext uri="{FF2B5EF4-FFF2-40B4-BE49-F238E27FC236}">
                <a16:creationId xmlns:a16="http://schemas.microsoft.com/office/drawing/2014/main" id="{167ADC7D-B4E2-4491-AEB5-BCE11D2DD06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49178" y="86443"/>
            <a:ext cx="2461895" cy="1353185"/>
          </a:xfrm>
          <a:prstGeom prst="rect">
            <a:avLst/>
          </a:prstGeom>
        </p:spPr>
      </p:pic>
      <p:pic>
        <p:nvPicPr>
          <p:cNvPr id="11" name="Resim 1">
            <a:extLst>
              <a:ext uri="{FF2B5EF4-FFF2-40B4-BE49-F238E27FC236}">
                <a16:creationId xmlns:a16="http://schemas.microsoft.com/office/drawing/2014/main" id="{5EA441B1-BF98-49BE-A713-CD575770653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87637" y="6403576"/>
            <a:ext cx="8534400" cy="350520"/>
          </a:xfrm>
          <a:prstGeom prst="rect">
            <a:avLst/>
          </a:prstGeom>
        </p:spPr>
      </p:pic>
      <p:sp>
        <p:nvSpPr>
          <p:cNvPr id="8" name="TextBox 7">
            <a:extLst>
              <a:ext uri="{FF2B5EF4-FFF2-40B4-BE49-F238E27FC236}">
                <a16:creationId xmlns:a16="http://schemas.microsoft.com/office/drawing/2014/main" id="{AF318A33-A471-4B9E-8BA0-5BD1B7ACB3D1}"/>
              </a:ext>
            </a:extLst>
          </p:cNvPr>
          <p:cNvSpPr txBox="1"/>
          <p:nvPr/>
        </p:nvSpPr>
        <p:spPr>
          <a:xfrm>
            <a:off x="2030730" y="2300141"/>
            <a:ext cx="7813040" cy="754053"/>
          </a:xfrm>
          <a:prstGeom prst="rect">
            <a:avLst/>
          </a:prstGeom>
          <a:noFill/>
        </p:spPr>
        <p:txBody>
          <a:bodyPr wrap="square" rtlCol="0">
            <a:spAutoFit/>
          </a:bodyPr>
          <a:lstStyle/>
          <a:p>
            <a:pPr algn="ctr"/>
            <a:r>
              <a:rPr lang="tr-TR" sz="4300" dirty="0" smtClean="0">
                <a:latin typeface="Arial" panose="020B0604020202020204" pitchFamily="34" charset="0"/>
                <a:cs typeface="Arial" panose="020B0604020202020204" pitchFamily="34" charset="0"/>
              </a:rPr>
              <a:t>Dinlediğiniz için teşekkürler</a:t>
            </a:r>
            <a:r>
              <a:rPr lang="en-US" sz="4300" dirty="0" smtClean="0">
                <a:latin typeface="Arial" panose="020B0604020202020204" pitchFamily="34" charset="0"/>
                <a:cs typeface="Arial" panose="020B0604020202020204" pitchFamily="34" charset="0"/>
              </a:rPr>
              <a:t>!</a:t>
            </a:r>
            <a:endParaRPr lang="en-US" sz="43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8F097E4-BC78-4F6E-A52A-92A29D55A5A2}"/>
              </a:ext>
            </a:extLst>
          </p:cNvPr>
          <p:cNvSpPr txBox="1"/>
          <p:nvPr/>
        </p:nvSpPr>
        <p:spPr>
          <a:xfrm>
            <a:off x="4567958" y="3268015"/>
            <a:ext cx="3379643" cy="646331"/>
          </a:xfrm>
          <a:prstGeom prst="rect">
            <a:avLst/>
          </a:prstGeom>
          <a:noFill/>
        </p:spPr>
        <p:txBody>
          <a:bodyPr wrap="none" rtlCol="0">
            <a:spAutoFit/>
          </a:bodyPr>
          <a:lstStyle/>
          <a:p>
            <a:r>
              <a:rPr lang="en-US" dirty="0">
                <a:hlinkClick r:id="rId5"/>
              </a:rPr>
              <a:t>https://6rbmp.tarimorman.gov.tr/</a:t>
            </a:r>
            <a:endParaRPr lang="en-US" dirty="0"/>
          </a:p>
          <a:p>
            <a:endParaRPr lang="en-US" dirty="0"/>
          </a:p>
        </p:txBody>
      </p:sp>
      <p:graphicFrame>
        <p:nvGraphicFramePr>
          <p:cNvPr id="12" name="Object 11">
            <a:extLst>
              <a:ext uri="{FF2B5EF4-FFF2-40B4-BE49-F238E27FC236}">
                <a16:creationId xmlns:a16="http://schemas.microsoft.com/office/drawing/2014/main" id="{A325044E-0745-4E9A-B3D9-FB9968DE3F0D}"/>
              </a:ext>
            </a:extLst>
          </p:cNvPr>
          <p:cNvGraphicFramePr>
            <a:graphicFrameLocks noChangeAspect="1"/>
          </p:cNvGraphicFramePr>
          <p:nvPr>
            <p:extLst/>
          </p:nvPr>
        </p:nvGraphicFramePr>
        <p:xfrm>
          <a:off x="3043135" y="4128167"/>
          <a:ext cx="5940425" cy="900113"/>
        </p:xfrm>
        <a:graphic>
          <a:graphicData uri="http://schemas.openxmlformats.org/presentationml/2006/ole">
            <mc:AlternateContent xmlns:mc="http://schemas.openxmlformats.org/markup-compatibility/2006">
              <mc:Choice xmlns:v="urn:schemas-microsoft-com:vml" Requires="v">
                <p:oleObj spid="_x0000_s3108" name="Document" r:id="rId6" imgW="5940848" imgH="900209" progId="Word.Document.12">
                  <p:embed/>
                </p:oleObj>
              </mc:Choice>
              <mc:Fallback>
                <p:oleObj name="Document" r:id="rId6" imgW="5940848" imgH="900209" progId="Word.Document.12">
                  <p:embed/>
                  <p:pic>
                    <p:nvPicPr>
                      <p:cNvPr id="12" name="Object 11">
                        <a:extLst>
                          <a:ext uri="{FF2B5EF4-FFF2-40B4-BE49-F238E27FC236}">
                            <a16:creationId xmlns:a16="http://schemas.microsoft.com/office/drawing/2014/main" id="{A325044E-0745-4E9A-B3D9-FB9968DE3F0D}"/>
                          </a:ext>
                        </a:extLst>
                      </p:cNvPr>
                      <p:cNvPicPr/>
                      <p:nvPr/>
                    </p:nvPicPr>
                    <p:blipFill>
                      <a:blip r:embed="rId7"/>
                      <a:stretch>
                        <a:fillRect/>
                      </a:stretch>
                    </p:blipFill>
                    <p:spPr>
                      <a:xfrm>
                        <a:off x="3043135" y="4128167"/>
                        <a:ext cx="5940425" cy="900113"/>
                      </a:xfrm>
                      <a:prstGeom prst="rect">
                        <a:avLst/>
                      </a:prstGeom>
                    </p:spPr>
                  </p:pic>
                </p:oleObj>
              </mc:Fallback>
            </mc:AlternateContent>
          </a:graphicData>
        </a:graphic>
      </p:graphicFrame>
    </p:spTree>
    <p:extLst>
      <p:ext uri="{BB962C8B-B14F-4D97-AF65-F5344CB8AC3E}">
        <p14:creationId xmlns:p14="http://schemas.microsoft.com/office/powerpoint/2010/main" val="39429989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629" y="6300589"/>
            <a:ext cx="9060104" cy="419024"/>
          </a:xfrm>
          <a:prstGeom prst="rect">
            <a:avLst/>
          </a:prstGeom>
        </p:spPr>
      </p:pic>
      <p:cxnSp>
        <p:nvCxnSpPr>
          <p:cNvPr id="11" name="Straight Connector 10">
            <a:extLst>
              <a:ext uri="{FF2B5EF4-FFF2-40B4-BE49-F238E27FC236}">
                <a16:creationId xmlns:a16="http://schemas.microsoft.com/office/drawing/2014/main" id="{2E166F7D-630C-4A4F-BEDA-A4F521D53348}"/>
              </a:ext>
            </a:extLst>
          </p:cNvPr>
          <p:cNvCxnSpPr>
            <a:cxnSpLocks/>
          </p:cNvCxnSpPr>
          <p:nvPr/>
        </p:nvCxnSpPr>
        <p:spPr>
          <a:xfrm>
            <a:off x="1617909" y="1525473"/>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Rectangle 1">
            <a:extLst>
              <a:ext uri="{FF2B5EF4-FFF2-40B4-BE49-F238E27FC236}">
                <a16:creationId xmlns:a16="http://schemas.microsoft.com/office/drawing/2014/main" id="{FC341D18-A574-4C9E-AF5F-1EA7EEC318CF}"/>
              </a:ext>
            </a:extLst>
          </p:cNvPr>
          <p:cNvSpPr>
            <a:spLocks noChangeArrowheads="1"/>
          </p:cNvSpPr>
          <p:nvPr/>
        </p:nvSpPr>
        <p:spPr bwMode="auto">
          <a:xfrm>
            <a:off x="3394076" y="30776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Resim 2">
            <a:extLst>
              <a:ext uri="{FF2B5EF4-FFF2-40B4-BE49-F238E27FC236}">
                <a16:creationId xmlns:a16="http://schemas.microsoft.com/office/drawing/2014/main" id="{716F2C30-FA25-4FBF-B025-DCB445CC490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sp>
        <p:nvSpPr>
          <p:cNvPr id="13" name="TextBox 12">
            <a:extLst>
              <a:ext uri="{FF2B5EF4-FFF2-40B4-BE49-F238E27FC236}">
                <a16:creationId xmlns:a16="http://schemas.microsoft.com/office/drawing/2014/main" id="{9C2A1306-69C7-4896-BF87-991225B86614}"/>
              </a:ext>
            </a:extLst>
          </p:cNvPr>
          <p:cNvSpPr txBox="1"/>
          <p:nvPr/>
        </p:nvSpPr>
        <p:spPr>
          <a:xfrm>
            <a:off x="1400744" y="1260030"/>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sp>
        <p:nvSpPr>
          <p:cNvPr id="3" name="Dikdörtgen 2"/>
          <p:cNvSpPr/>
          <p:nvPr/>
        </p:nvSpPr>
        <p:spPr>
          <a:xfrm>
            <a:off x="391493" y="1908102"/>
            <a:ext cx="4145872" cy="3844129"/>
          </a:xfrm>
          <a:prstGeom prst="rect">
            <a:avLst/>
          </a:prstGeom>
        </p:spPr>
        <p:txBody>
          <a:bodyPr wrap="square">
            <a:spAutoFit/>
          </a:bodyPr>
          <a:lstStyle/>
          <a:p>
            <a:pPr marL="285750" indent="-285750" algn="just">
              <a:lnSpc>
                <a:spcPct val="110000"/>
              </a:lnSpc>
              <a:spcAft>
                <a:spcPts val="600"/>
              </a:spcAft>
              <a:buFont typeface="Arial" panose="020B0604020202020204" pitchFamily="34" charset="0"/>
              <a:buChar char="•"/>
            </a:pPr>
            <a:r>
              <a:rPr lang="tr-TR" sz="1400" dirty="0" smtClean="0">
                <a:latin typeface="Garamond" panose="02020404030301010803" pitchFamily="18" charset="0"/>
                <a:ea typeface="Times New Roman" panose="02020603050405020304" pitchFamily="18" charset="0"/>
                <a:cs typeface="Arial" panose="020B0604020202020204" pitchFamily="34" charset="0"/>
              </a:rPr>
              <a:t>Gelir getirmeyen su şebekeden çekilen ancak tahakkuk edil(e)</a:t>
            </a:r>
            <a:r>
              <a:rPr lang="tr-TR" sz="1400" dirty="0" err="1" smtClean="0">
                <a:latin typeface="Garamond" panose="02020404030301010803" pitchFamily="18" charset="0"/>
                <a:ea typeface="Times New Roman" panose="02020603050405020304" pitchFamily="18" charset="0"/>
                <a:cs typeface="Arial" panose="020B0604020202020204" pitchFamily="34" charset="0"/>
              </a:rPr>
              <a:t>meyen</a:t>
            </a:r>
            <a:r>
              <a:rPr lang="tr-TR" sz="1400" dirty="0" smtClean="0">
                <a:latin typeface="Garamond" panose="02020404030301010803" pitchFamily="18" charset="0"/>
                <a:ea typeface="Times New Roman" panose="02020603050405020304" pitchFamily="18" charset="0"/>
                <a:cs typeface="Arial" panose="020B0604020202020204" pitchFamily="34" charset="0"/>
              </a:rPr>
              <a:t> su miktarıdır.</a:t>
            </a:r>
          </a:p>
          <a:p>
            <a:pPr marL="742950" lvl="1" indent="-285750" algn="just">
              <a:lnSpc>
                <a:spcPct val="110000"/>
              </a:lnSpc>
              <a:spcAft>
                <a:spcPts val="600"/>
              </a:spcAft>
              <a:buFont typeface="Wingdings" panose="05000000000000000000" pitchFamily="2" charset="2"/>
              <a:buChar char="Ø"/>
            </a:pPr>
            <a:r>
              <a:rPr lang="tr-TR" sz="1400" dirty="0">
                <a:latin typeface="Garamond" panose="02020404030301010803" pitchFamily="18" charset="0"/>
              </a:rPr>
              <a:t>İdari su kayıpları, yasal olmayan bağlantılardan izinsiz su kullanımı, su sayaçlarındaki ölçüm hataları ve veri işleme hatalarından (su sayaçlarındaki tüketim miktarının yanlış okunması, tüketim miktarlarının bilgisayar ve faturalara yanlış aktarılması vb.) oluşmaktadır.</a:t>
            </a:r>
          </a:p>
          <a:p>
            <a:pPr marL="742950" lvl="1" indent="-285750" algn="just">
              <a:lnSpc>
                <a:spcPct val="110000"/>
              </a:lnSpc>
              <a:spcAft>
                <a:spcPts val="600"/>
              </a:spcAft>
              <a:buFont typeface="Wingdings" panose="05000000000000000000" pitchFamily="2" charset="2"/>
              <a:buChar char="Ø"/>
            </a:pPr>
            <a:r>
              <a:rPr lang="tr-TR" sz="1400" dirty="0" smtClean="0">
                <a:latin typeface="Garamond" panose="02020404030301010803" pitchFamily="18" charset="0"/>
              </a:rPr>
              <a:t>Fiziki </a:t>
            </a:r>
            <a:r>
              <a:rPr lang="tr-TR" sz="1400" dirty="0">
                <a:latin typeface="Garamond" panose="02020404030301010803" pitchFamily="18" charset="0"/>
              </a:rPr>
              <a:t>su kayıpları, şebekeden sızıntı şeklinde kaybolan ve kullanılmayan sudur. Fiziki su kayıpları iki temel sınıftan oluşmaktadır: (i) temin ve dağıtım hatları ile servis bağlantılarında oluşan kayıp ve kaçaklar, (ii) depolarda meydana gelen kaçak ve taşmalar</a:t>
            </a:r>
            <a:r>
              <a:rPr lang="tr-TR" sz="1400" dirty="0" smtClean="0">
                <a:latin typeface="Garamond" panose="02020404030301010803" pitchFamily="18" charset="0"/>
              </a:rPr>
              <a:t>.</a:t>
            </a:r>
          </a:p>
          <a:p>
            <a:pPr algn="just">
              <a:lnSpc>
                <a:spcPct val="110000"/>
              </a:lnSpc>
              <a:spcAft>
                <a:spcPts val="600"/>
              </a:spcAft>
            </a:pPr>
            <a:endParaRPr lang="tr-TR" sz="1200" dirty="0" smtClean="0"/>
          </a:p>
        </p:txBody>
      </p:sp>
      <p:graphicFrame>
        <p:nvGraphicFramePr>
          <p:cNvPr id="4" name="Diyagram 3"/>
          <p:cNvGraphicFramePr/>
          <p:nvPr>
            <p:extLst/>
          </p:nvPr>
        </p:nvGraphicFramePr>
        <p:xfrm>
          <a:off x="4825397" y="2248946"/>
          <a:ext cx="2838904" cy="2303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yagram 4"/>
          <p:cNvGraphicFramePr/>
          <p:nvPr>
            <p:extLst/>
          </p:nvPr>
        </p:nvGraphicFramePr>
        <p:xfrm>
          <a:off x="7952333" y="2196133"/>
          <a:ext cx="3456384" cy="24332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6003164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sp>
        <p:nvSpPr>
          <p:cNvPr id="2" name="Dikdörtgen 1"/>
          <p:cNvSpPr/>
          <p:nvPr/>
        </p:nvSpPr>
        <p:spPr>
          <a:xfrm>
            <a:off x="1617908" y="2412157"/>
            <a:ext cx="9505056" cy="3093154"/>
          </a:xfrm>
          <a:prstGeom prst="rect">
            <a:avLst/>
          </a:prstGeom>
        </p:spPr>
        <p:txBody>
          <a:bodyPr wrap="square">
            <a:spAutoFit/>
          </a:bodyPr>
          <a:lstStyle/>
          <a:p>
            <a:r>
              <a:rPr lang="tr-TR" sz="2000" dirty="0">
                <a:latin typeface="Garamond" panose="02020404030301010803" pitchFamily="18" charset="0"/>
              </a:rPr>
              <a:t>Net ve brüt su tüketimleri hesaplanacaktır:</a:t>
            </a:r>
          </a:p>
          <a:p>
            <a:endParaRPr lang="tr-TR" sz="2000" dirty="0">
              <a:solidFill>
                <a:srgbClr val="000000"/>
              </a:solidFill>
              <a:latin typeface="Garamond" panose="02020404030301010803" pitchFamily="18" charset="0"/>
              <a:ea typeface="Times New Roman" panose="02020603050405020304" pitchFamily="18" charset="0"/>
              <a:cs typeface="Arial" panose="020B0604020202020204" pitchFamily="34" charset="0"/>
            </a:endParaRPr>
          </a:p>
          <a:p>
            <a:pPr algn="just">
              <a:spcAft>
                <a:spcPts val="300"/>
              </a:spcAft>
            </a:pPr>
            <a:r>
              <a:rPr lang="tr-TR" sz="2000" dirty="0">
                <a:solidFill>
                  <a:srgbClr val="000000"/>
                </a:solidFill>
                <a:latin typeface="Garamond" panose="02020404030301010803" pitchFamily="18" charset="0"/>
                <a:ea typeface="Times New Roman" panose="02020603050405020304" pitchFamily="18" charset="0"/>
                <a:cs typeface="Arial" panose="020B0604020202020204" pitchFamily="34" charset="0"/>
              </a:rPr>
              <a:t>Net mesken su tüketimi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(l/c/y</a:t>
            </a:r>
            <a:r>
              <a:rPr lang="en-GB" sz="2000" dirty="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Tahakkuk Edilen Miktar</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Hizmet Edilen Nüfus</a:t>
            </a:r>
            <a:endParaRPr lang="tr-TR" sz="2000" dirty="0">
              <a:solidFill>
                <a:srgbClr val="000000"/>
              </a:solidFill>
              <a:latin typeface="Garamond" panose="02020404030301010803" pitchFamily="18" charset="0"/>
              <a:ea typeface="Times New Roman" panose="02020603050405020304" pitchFamily="18" charset="0"/>
              <a:cs typeface="Arial" panose="020B0604020202020204" pitchFamily="34" charset="0"/>
            </a:endParaRPr>
          </a:p>
          <a:p>
            <a:pPr algn="just">
              <a:spcAft>
                <a:spcPts val="300"/>
              </a:spcAft>
            </a:pPr>
            <a:endParaRPr lang="tr-TR" sz="2000" dirty="0">
              <a:solidFill>
                <a:srgbClr val="000000"/>
              </a:solidFill>
              <a:latin typeface="Garamond" panose="02020404030301010803" pitchFamily="18" charset="0"/>
              <a:ea typeface="Times New Roman" panose="02020603050405020304" pitchFamily="18" charset="0"/>
              <a:cs typeface="Arial" panose="020B0604020202020204" pitchFamily="34" charset="0"/>
            </a:endParaRPr>
          </a:p>
          <a:p>
            <a:pPr algn="just">
              <a:spcAft>
                <a:spcPts val="300"/>
              </a:spcAft>
            </a:pP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Net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kişi başı tüketim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a:t>
            </a:r>
            <a:r>
              <a:rPr lang="en-GB" sz="2000" dirty="0">
                <a:solidFill>
                  <a:srgbClr val="000000"/>
                </a:solidFill>
                <a:latin typeface="Garamond" panose="02020404030301010803" pitchFamily="18" charset="0"/>
                <a:ea typeface="Times New Roman" panose="02020603050405020304" pitchFamily="18" charset="0"/>
                <a:cs typeface="Arial" panose="020B0604020202020204" pitchFamily="34" charset="0"/>
              </a:rPr>
              <a:t>l/c/y)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Net mesken tüketimi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x </a:t>
            </a:r>
            <a:r>
              <a:rPr lang="en-GB" sz="2000" dirty="0">
                <a:solidFill>
                  <a:srgbClr val="000000"/>
                </a:solidFill>
                <a:latin typeface="Garamond" panose="02020404030301010803" pitchFamily="18" charset="0"/>
                <a:ea typeface="Times New Roman" panose="02020603050405020304" pitchFamily="18" charset="0"/>
                <a:cs typeface="Arial" panose="020B0604020202020204" pitchFamily="34" charset="0"/>
              </a:rPr>
              <a:t>(1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Kamu</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 Ticaret</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 oranı</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a:t>
            </a:r>
            <a:endParaRPr lang="tr-TR" sz="2000" dirty="0">
              <a:solidFill>
                <a:srgbClr val="000000"/>
              </a:solidFill>
              <a:latin typeface="Garamond" panose="02020404030301010803" pitchFamily="18" charset="0"/>
              <a:ea typeface="Times New Roman" panose="02020603050405020304" pitchFamily="18" charset="0"/>
              <a:cs typeface="Arial" panose="020B0604020202020204" pitchFamily="34" charset="0"/>
            </a:endParaRPr>
          </a:p>
          <a:p>
            <a:pPr algn="just">
              <a:spcAft>
                <a:spcPts val="300"/>
              </a:spcAft>
            </a:pPr>
            <a:endParaRPr lang="tr-TR" sz="2000" dirty="0">
              <a:latin typeface="Garamond" panose="02020404030301010803" pitchFamily="18" charset="0"/>
            </a:endParaRPr>
          </a:p>
          <a:p>
            <a:pPr algn="just">
              <a:spcAft>
                <a:spcPts val="300"/>
              </a:spcAft>
            </a:pP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Brüt kişi başı tüketim</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(l/c/y</a:t>
            </a:r>
            <a:r>
              <a:rPr lang="en-GB" sz="2000" dirty="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Net kişi başı tüketim</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x </a:t>
            </a:r>
            <a:r>
              <a:rPr lang="en-GB" sz="2000" dirty="0">
                <a:solidFill>
                  <a:srgbClr val="000000"/>
                </a:solidFill>
                <a:latin typeface="Garamond" panose="02020404030301010803" pitchFamily="18" charset="0"/>
                <a:ea typeface="Times New Roman" panose="02020603050405020304" pitchFamily="18" charset="0"/>
                <a:cs typeface="Arial" panose="020B0604020202020204" pitchFamily="34" charset="0"/>
              </a:rPr>
              <a:t>[1 / (1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GGS</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a:t>
            </a:r>
            <a:endPar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endParaRPr>
          </a:p>
          <a:p>
            <a:pPr algn="just">
              <a:spcAft>
                <a:spcPts val="300"/>
              </a:spcAft>
            </a:pPr>
            <a:endParaRPr lang="tr-TR" sz="2000" dirty="0">
              <a:latin typeface="Garamond" panose="02020404030301010803" pitchFamily="18" charset="0"/>
            </a:endParaRPr>
          </a:p>
          <a:p>
            <a:pPr algn="just">
              <a:spcAft>
                <a:spcPts val="300"/>
              </a:spcAft>
            </a:pPr>
            <a:r>
              <a:rPr lang="tr-TR" sz="2000" dirty="0">
                <a:solidFill>
                  <a:srgbClr val="000000"/>
                </a:solidFill>
                <a:latin typeface="Garamond" panose="02020404030301010803" pitchFamily="18" charset="0"/>
                <a:ea typeface="Times New Roman" panose="02020603050405020304" pitchFamily="18" charset="0"/>
                <a:cs typeface="Arial" panose="020B0604020202020204" pitchFamily="34" charset="0"/>
              </a:rPr>
              <a:t>Brüt tüketim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(m</a:t>
            </a:r>
            <a:r>
              <a:rPr lang="en-GB" sz="2000" baseline="30000">
                <a:solidFill>
                  <a:srgbClr val="000000"/>
                </a:solidFill>
                <a:latin typeface="Garamond" panose="02020404030301010803" pitchFamily="18" charset="0"/>
                <a:ea typeface="Times New Roman" panose="02020603050405020304" pitchFamily="18" charset="0"/>
                <a:cs typeface="Arial" panose="020B0604020202020204" pitchFamily="34" charset="0"/>
              </a:rPr>
              <a:t>3</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/y) =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Brüt kişi başı tüketim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x </a:t>
            </a:r>
            <a:r>
              <a:rPr lang="tr-TR" sz="2000">
                <a:solidFill>
                  <a:srgbClr val="000000"/>
                </a:solidFill>
                <a:latin typeface="Garamond" panose="02020404030301010803" pitchFamily="18" charset="0"/>
                <a:ea typeface="Times New Roman" panose="02020603050405020304" pitchFamily="18" charset="0"/>
                <a:cs typeface="Arial" panose="020B0604020202020204" pitchFamily="34" charset="0"/>
              </a:rPr>
              <a:t>Nüfus </a:t>
            </a:r>
            <a:r>
              <a:rPr lang="en-GB" sz="2000">
                <a:solidFill>
                  <a:srgbClr val="000000"/>
                </a:solidFill>
                <a:latin typeface="Garamond" panose="02020404030301010803" pitchFamily="18" charset="0"/>
                <a:ea typeface="Times New Roman" panose="02020603050405020304" pitchFamily="18" charset="0"/>
                <a:cs typeface="Arial" panose="020B0604020202020204" pitchFamily="34" charset="0"/>
              </a:rPr>
              <a:t>x 10</a:t>
            </a:r>
            <a:r>
              <a:rPr lang="en-GB" sz="2000" baseline="30000">
                <a:solidFill>
                  <a:srgbClr val="000000"/>
                </a:solidFill>
                <a:latin typeface="Garamond" panose="02020404030301010803" pitchFamily="18" charset="0"/>
                <a:ea typeface="Times New Roman" panose="02020603050405020304" pitchFamily="18" charset="0"/>
                <a:cs typeface="Arial" panose="020B0604020202020204" pitchFamily="34" charset="0"/>
              </a:rPr>
              <a:t>-9</a:t>
            </a:r>
            <a:endParaRPr lang="tr-TR" sz="2000">
              <a:latin typeface="Garamond" panose="02020404030301010803" pitchFamily="18" charset="0"/>
            </a:endParaRPr>
          </a:p>
        </p:txBody>
      </p:sp>
    </p:spTree>
    <p:extLst>
      <p:ext uri="{BB962C8B-B14F-4D97-AF65-F5344CB8AC3E}">
        <p14:creationId xmlns:p14="http://schemas.microsoft.com/office/powerpoint/2010/main" val="104459955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380223" y="1380142"/>
            <a:ext cx="9492152"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Technical Assistance on Preparation of River Basin Management Plans for Six Basins</a:t>
            </a:r>
            <a:endParaRPr lang="en-US" sz="1200" b="1" dirty="0">
              <a:latin typeface="Arial"/>
              <a:cs typeface="Arial"/>
            </a:endParaRP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Resim 3">
            <a:extLst>
              <a:ext uri="{FF2B5EF4-FFF2-40B4-BE49-F238E27FC236}">
                <a16:creationId xmlns:a16="http://schemas.microsoft.com/office/drawing/2014/main" id="{167ADC7D-B4E2-4491-AEB5-BCE11D2DD0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49178" y="86443"/>
            <a:ext cx="2461895" cy="1353185"/>
          </a:xfrm>
          <a:prstGeom prst="rect">
            <a:avLst/>
          </a:prstGeom>
        </p:spPr>
      </p:pic>
      <p:pic>
        <p:nvPicPr>
          <p:cNvPr id="11" name="Resim 1">
            <a:extLst>
              <a:ext uri="{FF2B5EF4-FFF2-40B4-BE49-F238E27FC236}">
                <a16:creationId xmlns:a16="http://schemas.microsoft.com/office/drawing/2014/main" id="{5EA441B1-BF98-49BE-A713-CD575770653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87637" y="6403576"/>
            <a:ext cx="8534400" cy="350520"/>
          </a:xfrm>
          <a:prstGeom prst="rect">
            <a:avLst/>
          </a:prstGeom>
        </p:spPr>
      </p:pic>
      <p:sp>
        <p:nvSpPr>
          <p:cNvPr id="2" name="Metin kutusu 1"/>
          <p:cNvSpPr txBox="1"/>
          <p:nvPr/>
        </p:nvSpPr>
        <p:spPr>
          <a:xfrm>
            <a:off x="1651633" y="2024643"/>
            <a:ext cx="8856984" cy="4093428"/>
          </a:xfrm>
          <a:prstGeom prst="rect">
            <a:avLst/>
          </a:prstGeom>
          <a:noFill/>
        </p:spPr>
        <p:txBody>
          <a:bodyPr wrap="square" rtlCol="0">
            <a:spAutoFit/>
          </a:bodyPr>
          <a:lstStyle/>
          <a:p>
            <a:r>
              <a:rPr lang="tr-TR" sz="2000" dirty="0" smtClean="0">
                <a:latin typeface="Garamond" panose="02020404030301010803" pitchFamily="18" charset="0"/>
              </a:rPr>
              <a:t>Yatırım Bedeli= Proje Bedeli + Faiz</a:t>
            </a:r>
          </a:p>
          <a:p>
            <a:r>
              <a:rPr lang="tr-TR" sz="2000" dirty="0" smtClean="0">
                <a:latin typeface="Garamond" panose="02020404030301010803" pitchFamily="18" charset="0"/>
              </a:rPr>
              <a:t>İşletme-Bakım Bedeli = Tesis Bedeli x İşletme Bakım Faktörü</a:t>
            </a:r>
          </a:p>
          <a:p>
            <a:r>
              <a:rPr lang="tr-TR" sz="2000" dirty="0" smtClean="0">
                <a:latin typeface="Garamond" panose="02020404030301010803" pitchFamily="18" charset="0"/>
              </a:rPr>
              <a:t>Yenileme Bedeli = Tesis Bedeli x Yenileme Faktörü</a:t>
            </a:r>
          </a:p>
          <a:p>
            <a:endParaRPr lang="tr-TR" sz="2000" dirty="0" smtClean="0">
              <a:latin typeface="Garamond" panose="02020404030301010803" pitchFamily="18" charset="0"/>
            </a:endParaRPr>
          </a:p>
          <a:p>
            <a:r>
              <a:rPr lang="tr-TR" sz="2000" dirty="0" smtClean="0">
                <a:latin typeface="Garamond" panose="02020404030301010803" pitchFamily="18" charset="0"/>
              </a:rPr>
              <a:t>İşletme Bakım Faktörleri:</a:t>
            </a:r>
          </a:p>
          <a:p>
            <a:r>
              <a:rPr lang="tr-TR" sz="2000" dirty="0" smtClean="0">
                <a:latin typeface="Garamond" panose="02020404030301010803" pitchFamily="18" charset="0"/>
              </a:rPr>
              <a:t>Baraj- Gölet: % 0.5 </a:t>
            </a:r>
          </a:p>
          <a:p>
            <a:r>
              <a:rPr lang="tr-TR" sz="2000" dirty="0" smtClean="0">
                <a:latin typeface="Garamond" panose="02020404030301010803" pitchFamily="18" charset="0"/>
              </a:rPr>
              <a:t>Boru İletim Hatları: %1</a:t>
            </a:r>
          </a:p>
          <a:p>
            <a:r>
              <a:rPr lang="tr-TR" sz="2000" dirty="0" smtClean="0">
                <a:latin typeface="Garamond" panose="02020404030301010803" pitchFamily="18" charset="0"/>
              </a:rPr>
              <a:t>İçme Suyu: %1.5</a:t>
            </a:r>
          </a:p>
          <a:p>
            <a:endParaRPr lang="tr-TR" sz="2000" dirty="0">
              <a:latin typeface="Garamond" panose="02020404030301010803" pitchFamily="18" charset="0"/>
            </a:endParaRPr>
          </a:p>
          <a:p>
            <a:r>
              <a:rPr lang="tr-TR" sz="2000" dirty="0" smtClean="0">
                <a:latin typeface="Garamond" panose="02020404030301010803" pitchFamily="18" charset="0"/>
              </a:rPr>
              <a:t>Faiz Oranları: </a:t>
            </a:r>
          </a:p>
          <a:p>
            <a:r>
              <a:rPr lang="tr-TR" sz="2000" dirty="0" smtClean="0">
                <a:latin typeface="Garamond" panose="02020404030301010803" pitchFamily="18" charset="0"/>
              </a:rPr>
              <a:t>İçme suyu sulama %5</a:t>
            </a:r>
          </a:p>
          <a:p>
            <a:r>
              <a:rPr lang="tr-TR" sz="2000" dirty="0" smtClean="0">
                <a:latin typeface="Garamond" panose="02020404030301010803" pitchFamily="18" charset="0"/>
              </a:rPr>
              <a:t>Enerji %9.5</a:t>
            </a:r>
          </a:p>
          <a:p>
            <a:r>
              <a:rPr lang="tr-TR" sz="2000" dirty="0" err="1" smtClean="0">
                <a:latin typeface="Garamond" panose="02020404030301010803" pitchFamily="18" charset="0"/>
              </a:rPr>
              <a:t>Pompajlı</a:t>
            </a:r>
            <a:r>
              <a:rPr lang="tr-TR" sz="2000" dirty="0" smtClean="0">
                <a:latin typeface="Garamond" panose="02020404030301010803" pitchFamily="18" charset="0"/>
              </a:rPr>
              <a:t> Sulama %7.9</a:t>
            </a:r>
            <a:endParaRPr lang="tr-TR" sz="2000" dirty="0">
              <a:latin typeface="Garamond" panose="02020404030301010803" pitchFamily="18" charset="0"/>
            </a:endParaRPr>
          </a:p>
        </p:txBody>
      </p:sp>
    </p:spTree>
    <p:extLst>
      <p:ext uri="{BB962C8B-B14F-4D97-AF65-F5344CB8AC3E}">
        <p14:creationId xmlns:p14="http://schemas.microsoft.com/office/powerpoint/2010/main" val="390056992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4CB43ADF-DA2D-425D-8B5D-8D46103747D5}"/>
                  </a:ext>
                </a:extLst>
              </p:cNvPr>
              <p:cNvSpPr txBox="1">
                <a:spLocks/>
              </p:cNvSpPr>
              <p:nvPr/>
            </p:nvSpPr>
            <p:spPr>
              <a:xfrm>
                <a:off x="1471333" y="3076611"/>
                <a:ext cx="8449691" cy="34061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tr-TR" sz="1600" dirty="0">
                    <a:solidFill>
                      <a:schemeClr val="tx1"/>
                    </a:solidFill>
                    <a:latin typeface="Garamond" panose="02020404030301010803" pitchFamily="18" charset="0"/>
                  </a:rPr>
                  <a:t>Bu metotta gelecek yılların nüfus hesapları aşağıdaki gibi yapılır;</a:t>
                </a:r>
              </a:p>
              <a:p>
                <a:pPr algn="l">
                  <a:lnSpc>
                    <a:spcPct val="150000"/>
                  </a:lnSpc>
                </a:pPr>
                <a14:m>
                  <m:oMathPara xmlns:m="http://schemas.openxmlformats.org/officeDocument/2006/math">
                    <m:oMathParaPr>
                      <m:jc m:val="left"/>
                    </m:oMathParaPr>
                    <m:oMath xmlns:m="http://schemas.openxmlformats.org/officeDocument/2006/math">
                      <m:r>
                        <m:rPr>
                          <m:nor/>
                        </m:rPr>
                        <a:rPr lang="en-US" sz="1600">
                          <a:solidFill>
                            <a:schemeClr val="tx1"/>
                          </a:solidFill>
                          <a:latin typeface="Garamond" panose="02020404030301010803" pitchFamily="18" charset="0"/>
                        </a:rPr>
                        <m:t>Kd</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ln</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L</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ys</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L</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yi</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ts</m:t>
                      </m:r>
                      <m:r>
                        <m:rPr>
                          <m:nor/>
                        </m:rPr>
                        <a:rPr lang="en-US" sz="1600">
                          <a:solidFill>
                            <a:schemeClr val="tx1"/>
                          </a:solidFill>
                          <a:latin typeface="Garamond" panose="02020404030301010803" pitchFamily="18" charset="0"/>
                        </a:rPr>
                        <m:t>−</m:t>
                      </m:r>
                      <m:r>
                        <m:rPr>
                          <m:nor/>
                        </m:rPr>
                        <a:rPr lang="en-US" sz="1600">
                          <a:solidFill>
                            <a:schemeClr val="tx1"/>
                          </a:solidFill>
                          <a:latin typeface="Garamond" panose="02020404030301010803" pitchFamily="18" charset="0"/>
                        </a:rPr>
                        <m:t>ti</m:t>
                      </m:r>
                      <m:r>
                        <m:rPr>
                          <m:nor/>
                        </m:rPr>
                        <a:rPr lang="en-US" sz="1600">
                          <a:solidFill>
                            <a:schemeClr val="tx1"/>
                          </a:solidFill>
                          <a:latin typeface="Garamond" panose="02020404030301010803" pitchFamily="18" charset="0"/>
                        </a:rPr>
                        <m:t>)</m:t>
                      </m:r>
                    </m:oMath>
                  </m:oMathPara>
                </a14:m>
                <a:endParaRPr lang="en-US" sz="1600" dirty="0">
                  <a:solidFill>
                    <a:schemeClr val="tx1"/>
                  </a:solidFill>
                  <a:latin typeface="Garamond" panose="02020404030301010803" pitchFamily="18" charset="0"/>
                </a:endParaRPr>
              </a:p>
              <a:p>
                <a:pPr algn="l"/>
                <a:endParaRPr lang="en-US" sz="1600" dirty="0">
                  <a:solidFill>
                    <a:schemeClr val="tx1"/>
                  </a:solidFill>
                  <a:latin typeface="Garamond" panose="02020404030301010803" pitchFamily="18" charset="0"/>
                </a:endParaRPr>
              </a:p>
              <a:p>
                <a:pPr algn="l"/>
                <a:endParaRPr lang="tr-TR" sz="1600" dirty="0" smtClean="0">
                  <a:solidFill>
                    <a:schemeClr val="tx1"/>
                  </a:solidFill>
                  <a:latin typeface="Garamond" panose="02020404030301010803" pitchFamily="18" charset="0"/>
                </a:endParaRPr>
              </a:p>
              <a:p>
                <a:pPr algn="l"/>
                <a:r>
                  <a:rPr lang="tr-TR" sz="1600" dirty="0" smtClean="0">
                    <a:solidFill>
                      <a:schemeClr val="tx1"/>
                    </a:solidFill>
                    <a:latin typeface="Garamond" panose="02020404030301010803" pitchFamily="18" charset="0"/>
                  </a:rPr>
                  <a:t>y</a:t>
                </a:r>
                <a:r>
                  <a:rPr lang="tr-TR" sz="1600" dirty="0">
                    <a:solidFill>
                      <a:schemeClr val="tx1"/>
                    </a:solidFill>
                    <a:latin typeface="Garamond" panose="02020404030301010803" pitchFamily="18" charset="0"/>
                  </a:rPr>
                  <a:t>= nüfus</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y</a:t>
                </a:r>
                <a:r>
                  <a:rPr lang="tr-TR" sz="1600" baseline="-25000" dirty="0">
                    <a:solidFill>
                      <a:schemeClr val="tx1"/>
                    </a:solidFill>
                    <a:latin typeface="Garamond" panose="02020404030301010803" pitchFamily="18" charset="0"/>
                  </a:rPr>
                  <a:t>s</a:t>
                </a:r>
                <a:r>
                  <a:rPr lang="tr-TR" sz="1600" dirty="0">
                    <a:solidFill>
                      <a:schemeClr val="tx1"/>
                    </a:solidFill>
                    <a:latin typeface="Garamond" panose="02020404030301010803" pitchFamily="18" charset="0"/>
                  </a:rPr>
                  <a:t>= son nüfus</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y</a:t>
                </a:r>
                <a:r>
                  <a:rPr lang="tr-TR" sz="1600" baseline="-25000" dirty="0">
                    <a:solidFill>
                      <a:schemeClr val="tx1"/>
                    </a:solidFill>
                    <a:latin typeface="Garamond" panose="02020404030301010803" pitchFamily="18" charset="0"/>
                  </a:rPr>
                  <a:t>i</a:t>
                </a:r>
                <a:r>
                  <a:rPr lang="tr-TR" sz="1600" dirty="0">
                    <a:solidFill>
                      <a:schemeClr val="tx1"/>
                    </a:solidFill>
                    <a:latin typeface="Garamond" panose="02020404030301010803" pitchFamily="18" charset="0"/>
                  </a:rPr>
                  <a:t>= ilk nüfus</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t</a:t>
                </a:r>
                <a:r>
                  <a:rPr lang="tr-TR" sz="1600" baseline="-25000" dirty="0">
                    <a:solidFill>
                      <a:schemeClr val="tx1"/>
                    </a:solidFill>
                    <a:latin typeface="Garamond" panose="02020404030301010803" pitchFamily="18" charset="0"/>
                  </a:rPr>
                  <a:t>s</a:t>
                </a:r>
                <a:r>
                  <a:rPr lang="tr-TR" sz="1600" dirty="0">
                    <a:solidFill>
                      <a:schemeClr val="tx1"/>
                    </a:solidFill>
                    <a:latin typeface="Garamond" panose="02020404030301010803" pitchFamily="18" charset="0"/>
                  </a:rPr>
                  <a:t>= son yıl</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t</a:t>
                </a:r>
                <a:r>
                  <a:rPr lang="tr-TR" sz="1600" baseline="-25000" dirty="0">
                    <a:solidFill>
                      <a:schemeClr val="tx1"/>
                    </a:solidFill>
                    <a:latin typeface="Garamond" panose="02020404030301010803" pitchFamily="18" charset="0"/>
                  </a:rPr>
                  <a:t>i</a:t>
                </a:r>
                <a:r>
                  <a:rPr lang="tr-TR" sz="1600" dirty="0">
                    <a:solidFill>
                      <a:schemeClr val="tx1"/>
                    </a:solidFill>
                    <a:latin typeface="Garamond" panose="02020404030301010803" pitchFamily="18" charset="0"/>
                  </a:rPr>
                  <a:t>= ilk yıl</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L= doygunluk değeri</a:t>
                </a:r>
                <a:endParaRPr lang="en-US" sz="1600" dirty="0">
                  <a:solidFill>
                    <a:schemeClr val="tx1"/>
                  </a:solidFill>
                  <a:latin typeface="Garamond" panose="02020404030301010803" pitchFamily="18" charset="0"/>
                </a:endParaRPr>
              </a:p>
              <a:p>
                <a:pPr algn="l"/>
                <a:endParaRPr lang="tr-TR" sz="1600" dirty="0"/>
              </a:p>
              <a:p>
                <a:endParaRPr lang="tr-TR" sz="1600" dirty="0"/>
              </a:p>
              <a:p>
                <a:endParaRPr lang="tr-TR" sz="1600" dirty="0"/>
              </a:p>
            </p:txBody>
          </p:sp>
        </mc:Choice>
        <mc:Fallback xmlns="">
          <p:sp>
            <p:nvSpPr>
              <p:cNvPr id="8" name="Content Placeholder 1">
                <a:extLst>
                  <a:ext uri="{FF2B5EF4-FFF2-40B4-BE49-F238E27FC236}">
                    <a16:creationId xmlns:a16="http://schemas.microsoft.com/office/drawing/2014/main" id="{4CB43ADF-DA2D-425D-8B5D-8D46103747D5}"/>
                  </a:ext>
                </a:extLst>
              </p:cNvPr>
              <p:cNvSpPr txBox="1">
                <a:spLocks noRot="1" noChangeAspect="1" noMove="1" noResize="1" noEditPoints="1" noAdjustHandles="1" noChangeArrowheads="1" noChangeShapeType="1" noTextEdit="1"/>
              </p:cNvSpPr>
              <p:nvPr/>
            </p:nvSpPr>
            <p:spPr>
              <a:xfrm>
                <a:off x="1471333" y="3076611"/>
                <a:ext cx="8449691" cy="3406169"/>
              </a:xfrm>
              <a:prstGeom prst="rect">
                <a:avLst/>
              </a:prstGeom>
              <a:blipFill>
                <a:blip r:embed="rId4"/>
                <a:stretch>
                  <a:fillRect l="-361"/>
                </a:stretch>
              </a:blipFill>
            </p:spPr>
            <p:txBody>
              <a:bodyPr/>
              <a:lstStyle/>
              <a:p>
                <a:r>
                  <a:rPr lang="tr-TR">
                    <a:noFill/>
                  </a:rPr>
                  <a:t> </a:t>
                </a:r>
              </a:p>
            </p:txBody>
          </p:sp>
        </mc:Fallback>
      </mc:AlternateContent>
      <p:sp>
        <p:nvSpPr>
          <p:cNvPr id="10" name="Title 3">
            <a:extLst>
              <a:ext uri="{FF2B5EF4-FFF2-40B4-BE49-F238E27FC236}">
                <a16:creationId xmlns:a16="http://schemas.microsoft.com/office/drawing/2014/main" id="{068DEBEB-78D2-4549-BBFA-9E38547E2E37}"/>
              </a:ext>
            </a:extLst>
          </p:cNvPr>
          <p:cNvSpPr txBox="1">
            <a:spLocks/>
          </p:cNvSpPr>
          <p:nvPr/>
        </p:nvSpPr>
        <p:spPr>
          <a:xfrm>
            <a:off x="1482453" y="1715425"/>
            <a:ext cx="4237632" cy="4284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Azalan Hızlı Artış Metodu</a:t>
            </a:r>
          </a:p>
        </p:txBody>
      </p:sp>
      <p:sp>
        <p:nvSpPr>
          <p:cNvPr id="12" name="Rectangle 11">
            <a:extLst>
              <a:ext uri="{FF2B5EF4-FFF2-40B4-BE49-F238E27FC236}">
                <a16:creationId xmlns:a16="http://schemas.microsoft.com/office/drawing/2014/main" id="{AAB2407E-756A-43F8-BE5D-8494C5B6F74B}"/>
              </a:ext>
            </a:extLst>
          </p:cNvPr>
          <p:cNvSpPr/>
          <p:nvPr/>
        </p:nvSpPr>
        <p:spPr>
          <a:xfrm>
            <a:off x="1482453" y="2121746"/>
            <a:ext cx="9149304" cy="830997"/>
          </a:xfrm>
          <a:prstGeom prst="rect">
            <a:avLst/>
          </a:prstGeom>
        </p:spPr>
        <p:txBody>
          <a:bodyPr wrap="square">
            <a:spAutoFit/>
          </a:bodyPr>
          <a:lstStyle/>
          <a:p>
            <a:pPr algn="just">
              <a:spcBef>
                <a:spcPts val="1200"/>
              </a:spcBef>
              <a:spcAft>
                <a:spcPts val="1200"/>
              </a:spcAft>
            </a:pPr>
            <a:r>
              <a:rPr lang="tr-TR" sz="1600" dirty="0" smtClean="0">
                <a:latin typeface="Garamond" panose="02020404030301010803" pitchFamily="18" charset="0"/>
                <a:ea typeface="Calibri" panose="020F0502020204030204" pitchFamily="34" charset="0"/>
                <a:cs typeface="Arial" panose="020B0604020202020204" pitchFamily="34" charset="0"/>
              </a:rPr>
              <a:t>Bu model, geometrik artış modeline bir sınır şart konularak elde edilir. Bu sınır şart, bölgedeki nüfusun bir doygunluk noktasına ulaşacağı varsayımı olup, nüfus artış hızının mevcut nüfusun doygunluk nüfusuna olan uzaklığına oranıdır. </a:t>
            </a:r>
            <a:endParaRPr lang="en-US" sz="16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AD1B3BF-2D75-417F-A95E-477F1CF81A47}"/>
              </a:ext>
            </a:extLst>
          </p:cNvPr>
          <p:cNvSpPr/>
          <p:nvPr/>
        </p:nvSpPr>
        <p:spPr>
          <a:xfrm>
            <a:off x="1429797" y="3857478"/>
            <a:ext cx="5024088" cy="338554"/>
          </a:xfrm>
          <a:prstGeom prst="rect">
            <a:avLst/>
          </a:prstGeom>
        </p:spPr>
        <p:txBody>
          <a:bodyPr wrap="square">
            <a:spAutoFit/>
          </a:bodyPr>
          <a:lstStyle/>
          <a:p>
            <a:r>
              <a:rPr lang="en-US" sz="1600" dirty="0" smtClean="0">
                <a:latin typeface="Garamond" panose="02020404030301010803" pitchFamily="18" charset="0"/>
                <a:ea typeface="Arial" panose="020B0604020202020204" pitchFamily="34" charset="0"/>
                <a:cs typeface="Arial" panose="020B0604020202020204" pitchFamily="34" charset="0"/>
              </a:rPr>
              <a:t>y</a:t>
            </a:r>
            <a:r>
              <a:rPr lang="tr-TR" sz="1600" dirty="0" smtClean="0">
                <a:latin typeface="Garamond" panose="02020404030301010803" pitchFamily="18" charset="0"/>
                <a:ea typeface="Arial" panose="020B0604020202020204" pitchFamily="34" charset="0"/>
                <a:cs typeface="Arial" panose="020B0604020202020204" pitchFamily="34" charset="0"/>
              </a:rPr>
              <a:t>s</a:t>
            </a:r>
            <a:r>
              <a:rPr lang="en-US" sz="1600" dirty="0" smtClean="0">
                <a:latin typeface="Garamond" panose="02020404030301010803" pitchFamily="18" charset="0"/>
                <a:ea typeface="Arial" panose="020B0604020202020204" pitchFamily="34" charset="0"/>
                <a:cs typeface="Arial" panose="020B0604020202020204" pitchFamily="34" charset="0"/>
              </a:rPr>
              <a:t> </a:t>
            </a:r>
            <a:r>
              <a:rPr lang="en-US" sz="1600" dirty="0">
                <a:latin typeface="Garamond" panose="02020404030301010803" pitchFamily="18" charset="0"/>
                <a:ea typeface="Arial" panose="020B0604020202020204" pitchFamily="34" charset="0"/>
                <a:cs typeface="Arial" panose="020B0604020202020204" pitchFamily="34" charset="0"/>
              </a:rPr>
              <a:t>= </a:t>
            </a:r>
            <a:r>
              <a:rPr lang="en-US" sz="1600" dirty="0" smtClean="0">
                <a:latin typeface="Garamond" panose="02020404030301010803" pitchFamily="18" charset="0"/>
                <a:ea typeface="Arial" panose="020B0604020202020204" pitchFamily="34" charset="0"/>
                <a:cs typeface="Arial" panose="020B0604020202020204" pitchFamily="34" charset="0"/>
              </a:rPr>
              <a:t>y</a:t>
            </a:r>
            <a:r>
              <a:rPr lang="tr-TR" sz="1600" dirty="0" smtClean="0">
                <a:latin typeface="Garamond" panose="02020404030301010803" pitchFamily="18" charset="0"/>
                <a:ea typeface="Arial" panose="020B0604020202020204" pitchFamily="34" charset="0"/>
                <a:cs typeface="Arial" panose="020B0604020202020204" pitchFamily="34" charset="0"/>
              </a:rPr>
              <a:t>i</a:t>
            </a:r>
            <a:r>
              <a:rPr lang="en-US" sz="1600" dirty="0" smtClean="0">
                <a:latin typeface="Garamond" panose="02020404030301010803" pitchFamily="18" charset="0"/>
                <a:ea typeface="Arial" panose="020B0604020202020204" pitchFamily="34" charset="0"/>
                <a:cs typeface="Arial" panose="020B0604020202020204" pitchFamily="34" charset="0"/>
              </a:rPr>
              <a:t>+(L-y</a:t>
            </a:r>
            <a:r>
              <a:rPr lang="tr-TR" sz="1600" dirty="0" smtClean="0">
                <a:latin typeface="Garamond" panose="02020404030301010803" pitchFamily="18" charset="0"/>
                <a:ea typeface="Arial" panose="020B0604020202020204" pitchFamily="34" charset="0"/>
                <a:cs typeface="Arial" panose="020B0604020202020204" pitchFamily="34" charset="0"/>
              </a:rPr>
              <a:t>i</a:t>
            </a:r>
            <a:r>
              <a:rPr lang="en-US" sz="1600" dirty="0" smtClean="0">
                <a:latin typeface="Garamond" panose="02020404030301010803" pitchFamily="18" charset="0"/>
                <a:ea typeface="Arial" panose="020B0604020202020204" pitchFamily="34" charset="0"/>
                <a:cs typeface="Arial" panose="020B0604020202020204" pitchFamily="34" charset="0"/>
              </a:rPr>
              <a:t>) </a:t>
            </a:r>
            <a:r>
              <a:rPr lang="en-US" sz="1600" dirty="0">
                <a:latin typeface="Garamond" panose="02020404030301010803" pitchFamily="18" charset="0"/>
                <a:ea typeface="Arial" panose="020B0604020202020204" pitchFamily="34" charset="0"/>
                <a:cs typeface="Arial" panose="020B0604020202020204" pitchFamily="34" charset="0"/>
              </a:rPr>
              <a:t>x (</a:t>
            </a:r>
            <a:r>
              <a:rPr lang="en-US" sz="1600" dirty="0" smtClean="0">
                <a:latin typeface="Garamond" panose="02020404030301010803" pitchFamily="18" charset="0"/>
                <a:ea typeface="Arial" panose="020B0604020202020204" pitchFamily="34" charset="0"/>
                <a:cs typeface="Arial" panose="020B0604020202020204" pitchFamily="34" charset="0"/>
              </a:rPr>
              <a:t>1-</a:t>
            </a:r>
            <a:r>
              <a:rPr lang="tr-TR" sz="1600" dirty="0" smtClean="0">
                <a:latin typeface="Garamond" panose="02020404030301010803" pitchFamily="18" charset="0"/>
                <a:ea typeface="Arial" panose="020B0604020202020204" pitchFamily="34" charset="0"/>
                <a:cs typeface="Arial" panose="020B0604020202020204" pitchFamily="34" charset="0"/>
              </a:rPr>
              <a:t>e</a:t>
            </a:r>
            <a:r>
              <a:rPr lang="en-US" sz="1600" dirty="0" smtClean="0">
                <a:latin typeface="Garamond" panose="02020404030301010803" pitchFamily="18" charset="0"/>
                <a:ea typeface="Arial" panose="020B0604020202020204" pitchFamily="34" charset="0"/>
                <a:cs typeface="Arial" panose="020B0604020202020204" pitchFamily="34" charset="0"/>
              </a:rPr>
              <a:t>^(-</a:t>
            </a:r>
            <a:r>
              <a:rPr lang="en-US" sz="1600" dirty="0" err="1" smtClean="0">
                <a:latin typeface="Garamond" panose="02020404030301010803" pitchFamily="18" charset="0"/>
                <a:ea typeface="Arial" panose="020B0604020202020204" pitchFamily="34" charset="0"/>
                <a:cs typeface="Arial" panose="020B0604020202020204" pitchFamily="34" charset="0"/>
              </a:rPr>
              <a:t>Kd</a:t>
            </a:r>
            <a:r>
              <a:rPr lang="en-US" sz="1600" dirty="0" smtClean="0">
                <a:latin typeface="Garamond" panose="02020404030301010803" pitchFamily="18" charset="0"/>
                <a:ea typeface="Arial" panose="020B0604020202020204" pitchFamily="34" charset="0"/>
                <a:cs typeface="Arial" panose="020B0604020202020204" pitchFamily="34" charset="0"/>
              </a:rPr>
              <a:t> </a:t>
            </a:r>
            <a:r>
              <a:rPr lang="en-US" sz="1600" dirty="0">
                <a:latin typeface="Garamond" panose="02020404030301010803" pitchFamily="18" charset="0"/>
                <a:ea typeface="Arial" panose="020B0604020202020204" pitchFamily="34" charset="0"/>
                <a:cs typeface="Arial" panose="020B0604020202020204" pitchFamily="34" charset="0"/>
              </a:rPr>
              <a:t>x (</a:t>
            </a:r>
            <a:r>
              <a:rPr lang="en-US" sz="1600" dirty="0" err="1">
                <a:latin typeface="Garamond" panose="02020404030301010803" pitchFamily="18" charset="0"/>
                <a:ea typeface="Arial" panose="020B0604020202020204" pitchFamily="34" charset="0"/>
                <a:cs typeface="Arial" panose="020B0604020202020204" pitchFamily="34" charset="0"/>
              </a:rPr>
              <a:t>ts-ti</a:t>
            </a:r>
            <a:r>
              <a:rPr lang="en-US" sz="1600" dirty="0" smtClean="0">
                <a:latin typeface="Garamond" panose="02020404030301010803" pitchFamily="18" charset="0"/>
                <a:ea typeface="Arial" panose="020B0604020202020204" pitchFamily="34" charset="0"/>
                <a:cs typeface="Arial" panose="020B0604020202020204" pitchFamily="34" charset="0"/>
              </a:rPr>
              <a:t>)))</a:t>
            </a:r>
            <a:endParaRPr lang="en-US" sz="1600" dirty="0">
              <a:latin typeface="Garamond" panose="02020404030301010803" pitchFamily="18" charset="0"/>
              <a:ea typeface="Calibri" panose="020F050202020403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5B3B6905-9D77-48C7-8768-E3FFD4F5AAE0}"/>
              </a:ext>
            </a:extLst>
          </p:cNvPr>
          <p:cNvGraphicFramePr>
            <a:graphicFrameLocks noGrp="1"/>
          </p:cNvGraphicFramePr>
          <p:nvPr>
            <p:extLst/>
          </p:nvPr>
        </p:nvGraphicFramePr>
        <p:xfrm>
          <a:off x="5930416" y="4196032"/>
          <a:ext cx="4592040" cy="2046140"/>
        </p:xfrm>
        <a:graphic>
          <a:graphicData uri="http://schemas.openxmlformats.org/drawingml/2006/table">
            <a:tbl>
              <a:tblPr>
                <a:tableStyleId>{17292A2E-F333-43FB-9621-5CBBE7FDCDCB}</a:tableStyleId>
              </a:tblPr>
              <a:tblGrid>
                <a:gridCol w="4592040">
                  <a:extLst>
                    <a:ext uri="{9D8B030D-6E8A-4147-A177-3AD203B41FA5}">
                      <a16:colId xmlns:a16="http://schemas.microsoft.com/office/drawing/2014/main" val="20000"/>
                    </a:ext>
                  </a:extLst>
                </a:gridCol>
              </a:tblGrid>
              <a:tr h="211741">
                <a:tc>
                  <a:txBody>
                    <a:bodyPr/>
                    <a:lstStyle/>
                    <a:p>
                      <a:pPr algn="l" fontAlgn="t"/>
                      <a:r>
                        <a:rPr lang="en-US" sz="1400" u="none" strike="noStrike" dirty="0">
                          <a:effectLst/>
                        </a:rPr>
                        <a:t>L = Doygunluk Değeri</a:t>
                      </a:r>
                      <a:endParaRPr lang="en-US" sz="1400" b="0" i="1" u="none" strike="noStrike" dirty="0">
                        <a:solidFill>
                          <a:srgbClr val="000000"/>
                        </a:solidFill>
                        <a:effectLst/>
                        <a:latin typeface="Times New Roman" panose="02020603050405020304" pitchFamily="18" charset="0"/>
                      </a:endParaRPr>
                    </a:p>
                  </a:txBody>
                  <a:tcPr marL="171450" marR="9525" marT="9525" marB="0"/>
                </a:tc>
                <a:extLst>
                  <a:ext uri="{0D108BD9-81ED-4DB2-BD59-A6C34878D82A}">
                    <a16:rowId xmlns:a16="http://schemas.microsoft.com/office/drawing/2014/main" val="10000"/>
                  </a:ext>
                </a:extLst>
              </a:tr>
              <a:tr h="588617">
                <a:tc>
                  <a:txBody>
                    <a:bodyPr/>
                    <a:lstStyle/>
                    <a:p>
                      <a:pPr algn="l" fontAlgn="t"/>
                      <a:r>
                        <a:rPr lang="pt-BR" sz="1400" u="none" strike="noStrike" dirty="0">
                          <a:effectLst/>
                        </a:rPr>
                        <a:t>L=(2xN(</a:t>
                      </a:r>
                      <a:r>
                        <a:rPr lang="pt-BR" sz="1400" u="none" strike="noStrike" baseline="-25000" dirty="0">
                          <a:effectLst/>
                        </a:rPr>
                        <a:t>n-1)</a:t>
                      </a:r>
                      <a:r>
                        <a:rPr lang="pt-BR" sz="1400" u="none" strike="noStrike" dirty="0">
                          <a:effectLst/>
                        </a:rPr>
                        <a:t>xN</a:t>
                      </a:r>
                      <a:r>
                        <a:rPr lang="pt-BR" sz="1400" u="none" strike="noStrike" baseline="-25000" dirty="0">
                          <a:effectLst/>
                        </a:rPr>
                        <a:t>n</a:t>
                      </a:r>
                      <a:r>
                        <a:rPr lang="pt-BR" sz="1400" u="none" strike="noStrike" dirty="0">
                          <a:effectLst/>
                        </a:rPr>
                        <a:t>xN(</a:t>
                      </a:r>
                      <a:r>
                        <a:rPr lang="pt-BR" sz="1400" u="none" strike="noStrike" baseline="-25000" dirty="0">
                          <a:effectLst/>
                        </a:rPr>
                        <a:t>n+1)</a:t>
                      </a:r>
                      <a:r>
                        <a:rPr lang="pt-BR" sz="1400" u="none" strike="noStrike" dirty="0">
                          <a:effectLst/>
                        </a:rPr>
                        <a:t>)-N</a:t>
                      </a:r>
                      <a:r>
                        <a:rPr lang="pt-BR" sz="1400" u="none" strike="noStrike" baseline="-25000" dirty="0">
                          <a:effectLst/>
                        </a:rPr>
                        <a:t>n</a:t>
                      </a:r>
                      <a:r>
                        <a:rPr lang="pt-BR" sz="1400" u="none" strike="noStrike" baseline="30000" dirty="0">
                          <a:effectLst/>
                        </a:rPr>
                        <a:t>2</a:t>
                      </a:r>
                      <a:r>
                        <a:rPr lang="pt-BR" sz="1400" u="none" strike="noStrike" dirty="0">
                          <a:effectLst/>
                        </a:rPr>
                        <a:t>x(N(</a:t>
                      </a:r>
                      <a:r>
                        <a:rPr lang="pt-BR" sz="1400" u="none" strike="noStrike" baseline="-25000" dirty="0">
                          <a:effectLst/>
                        </a:rPr>
                        <a:t>n-1)</a:t>
                      </a:r>
                      <a:r>
                        <a:rPr lang="pt-BR" sz="1400" u="none" strike="noStrike" dirty="0">
                          <a:effectLst/>
                        </a:rPr>
                        <a:t>+N(</a:t>
                      </a:r>
                      <a:r>
                        <a:rPr lang="pt-BR" sz="1400" u="none" strike="noStrike" baseline="-25000" dirty="0">
                          <a:effectLst/>
                        </a:rPr>
                        <a:t>n+1)</a:t>
                      </a:r>
                      <a:r>
                        <a:rPr lang="pt-BR" sz="1400" u="none" strike="noStrike" dirty="0">
                          <a:effectLst/>
                        </a:rPr>
                        <a:t> / N(</a:t>
                      </a:r>
                      <a:r>
                        <a:rPr lang="pt-BR" sz="1400" u="none" strike="noStrike" baseline="-25000" dirty="0">
                          <a:effectLst/>
                        </a:rPr>
                        <a:t>n-1)</a:t>
                      </a:r>
                      <a:r>
                        <a:rPr lang="pt-BR" sz="1400" u="none" strike="noStrike" dirty="0">
                          <a:effectLst/>
                        </a:rPr>
                        <a:t>xN(</a:t>
                      </a:r>
                      <a:r>
                        <a:rPr lang="pt-BR" sz="1400" u="none" strike="noStrike" baseline="-25000" dirty="0">
                          <a:effectLst/>
                        </a:rPr>
                        <a:t>n+1)</a:t>
                      </a:r>
                      <a:r>
                        <a:rPr lang="pt-BR" sz="1400" u="none" strike="noStrike" dirty="0">
                          <a:effectLst/>
                        </a:rPr>
                        <a:t>-N</a:t>
                      </a:r>
                      <a:r>
                        <a:rPr lang="pt-BR" sz="1400" u="none" strike="noStrike" baseline="-25000" dirty="0">
                          <a:effectLst/>
                        </a:rPr>
                        <a:t>n</a:t>
                      </a:r>
                      <a:r>
                        <a:rPr lang="pt-BR" sz="1400" u="none" strike="noStrike" baseline="30000" dirty="0">
                          <a:effectLst/>
                        </a:rPr>
                        <a:t>2</a:t>
                      </a:r>
                      <a:r>
                        <a:rPr lang="pt-BR" sz="1400" u="none" strike="noStrike" dirty="0">
                          <a:effectLst/>
                        </a:rPr>
                        <a:t>)</a:t>
                      </a:r>
                      <a:endParaRPr lang="tr-TR" sz="1400" u="none" strike="noStrike" dirty="0">
                        <a:effectLst/>
                      </a:endParaRPr>
                    </a:p>
                  </a:txBody>
                  <a:tcPr marL="171450" marR="9525" marT="9525" marB="0"/>
                </a:tc>
                <a:extLst>
                  <a:ext uri="{0D108BD9-81ED-4DB2-BD59-A6C34878D82A}">
                    <a16:rowId xmlns:a16="http://schemas.microsoft.com/office/drawing/2014/main" val="10001"/>
                  </a:ext>
                </a:extLst>
              </a:tr>
              <a:tr h="211741">
                <a:tc>
                  <a:txBody>
                    <a:bodyPr/>
                    <a:lstStyle/>
                    <a:p>
                      <a:pPr algn="l" fontAlgn="t"/>
                      <a:r>
                        <a:rPr lang="en-US" sz="1400" u="none" strike="noStrike" dirty="0">
                          <a:effectLst/>
                        </a:rPr>
                        <a:t>t</a:t>
                      </a:r>
                      <a:r>
                        <a:rPr lang="en-US" sz="1400" u="none" strike="noStrike" baseline="-25000" dirty="0">
                          <a:effectLst/>
                        </a:rPr>
                        <a:t>(n+1) </a:t>
                      </a:r>
                      <a:r>
                        <a:rPr lang="en-US" sz="1400" u="none" strike="noStrike" dirty="0">
                          <a:effectLst/>
                        </a:rPr>
                        <a:t>-t</a:t>
                      </a:r>
                      <a:r>
                        <a:rPr lang="en-US" sz="1400" u="none" strike="noStrike" baseline="-25000" dirty="0">
                          <a:effectLst/>
                        </a:rPr>
                        <a:t>n =</a:t>
                      </a:r>
                      <a:r>
                        <a:rPr lang="en-US" sz="1400" u="none" strike="noStrike" dirty="0">
                          <a:effectLst/>
                        </a:rPr>
                        <a:t> t</a:t>
                      </a:r>
                      <a:r>
                        <a:rPr lang="en-US" sz="1400" u="none" strike="noStrike" baseline="-25000" dirty="0">
                          <a:effectLst/>
                        </a:rPr>
                        <a:t>n </a:t>
                      </a:r>
                      <a:r>
                        <a:rPr lang="en-US" sz="1400" u="none" strike="noStrike" dirty="0">
                          <a:effectLst/>
                        </a:rPr>
                        <a:t>- t</a:t>
                      </a:r>
                      <a:r>
                        <a:rPr lang="en-US" sz="1400" u="none" strike="noStrike" baseline="-25000" dirty="0">
                          <a:effectLst/>
                        </a:rPr>
                        <a:t>(n-1) </a:t>
                      </a:r>
                      <a:r>
                        <a:rPr lang="en-US" sz="1400" u="none" strike="noStrike" dirty="0">
                          <a:effectLst/>
                        </a:rPr>
                        <a:t>= ∆t</a:t>
                      </a:r>
                      <a:endParaRPr lang="en-US" sz="1400" b="0" i="1" u="none" strike="noStrike" dirty="0">
                        <a:solidFill>
                          <a:srgbClr val="000000"/>
                        </a:solidFill>
                        <a:effectLst/>
                        <a:latin typeface="Times New Roman" panose="02020603050405020304" pitchFamily="18" charset="0"/>
                      </a:endParaRPr>
                    </a:p>
                  </a:txBody>
                  <a:tcPr marL="171450" marR="9525" marT="9525" marB="0"/>
                </a:tc>
                <a:extLst>
                  <a:ext uri="{0D108BD9-81ED-4DB2-BD59-A6C34878D82A}">
                    <a16:rowId xmlns:a16="http://schemas.microsoft.com/office/drawing/2014/main" val="10002"/>
                  </a:ext>
                </a:extLst>
              </a:tr>
              <a:tr h="394434">
                <a:tc>
                  <a:txBody>
                    <a:bodyPr/>
                    <a:lstStyle/>
                    <a:p>
                      <a:pPr algn="l" fontAlgn="t"/>
                      <a:r>
                        <a:rPr lang="en-US" sz="1400" u="none" strike="noStrike" dirty="0">
                          <a:effectLst/>
                        </a:rPr>
                        <a:t>N</a:t>
                      </a:r>
                      <a:r>
                        <a:rPr lang="en-US" sz="1400" u="none" strike="noStrike" baseline="-25000" dirty="0">
                          <a:effectLst/>
                        </a:rPr>
                        <a:t>(n-1)</a:t>
                      </a:r>
                      <a:r>
                        <a:rPr lang="en-US" sz="1400" u="none" strike="noStrike" dirty="0">
                          <a:effectLst/>
                        </a:rPr>
                        <a:t> = t</a:t>
                      </a:r>
                      <a:r>
                        <a:rPr lang="en-US" sz="1400" u="none" strike="noStrike" baseline="-25000" dirty="0">
                          <a:effectLst/>
                        </a:rPr>
                        <a:t>(n-1)</a:t>
                      </a:r>
                      <a:r>
                        <a:rPr lang="en-US" sz="1400" u="none" strike="noStrike" dirty="0">
                          <a:effectLst/>
                        </a:rPr>
                        <a:t> sayım yılına karşılık gelen nüfus değeri</a:t>
                      </a:r>
                      <a:endParaRPr lang="en-US" sz="1400" b="0" i="1" u="none" strike="noStrike" dirty="0">
                        <a:solidFill>
                          <a:srgbClr val="000000"/>
                        </a:solidFill>
                        <a:effectLst/>
                        <a:latin typeface="Times New Roman" panose="02020603050405020304" pitchFamily="18" charset="0"/>
                      </a:endParaRPr>
                    </a:p>
                  </a:txBody>
                  <a:tcPr marL="171450" marR="9525" marT="9525" marB="0"/>
                </a:tc>
                <a:extLst>
                  <a:ext uri="{0D108BD9-81ED-4DB2-BD59-A6C34878D82A}">
                    <a16:rowId xmlns:a16="http://schemas.microsoft.com/office/drawing/2014/main" val="10003"/>
                  </a:ext>
                </a:extLst>
              </a:tr>
              <a:tr h="211741">
                <a:tc>
                  <a:txBody>
                    <a:bodyPr/>
                    <a:lstStyle/>
                    <a:p>
                      <a:pPr algn="l" fontAlgn="t"/>
                      <a:r>
                        <a:rPr lang="en-US" sz="1400" u="none" strike="noStrike" dirty="0">
                          <a:effectLst/>
                        </a:rPr>
                        <a:t>N</a:t>
                      </a:r>
                      <a:r>
                        <a:rPr lang="en-US" sz="1400" u="none" strike="noStrike" baseline="-25000" dirty="0">
                          <a:effectLst/>
                        </a:rPr>
                        <a:t>n</a:t>
                      </a:r>
                      <a:r>
                        <a:rPr lang="en-US" sz="1400" u="none" strike="noStrike" dirty="0">
                          <a:effectLst/>
                        </a:rPr>
                        <a:t> = t</a:t>
                      </a:r>
                      <a:r>
                        <a:rPr lang="en-US" sz="1400" u="none" strike="noStrike" baseline="-25000" dirty="0">
                          <a:effectLst/>
                        </a:rPr>
                        <a:t>n</a:t>
                      </a:r>
                      <a:r>
                        <a:rPr lang="en-US" sz="1400" u="none" strike="noStrike" dirty="0">
                          <a:effectLst/>
                        </a:rPr>
                        <a:t> sayım yılına karşılık gelen nüfus değeri</a:t>
                      </a:r>
                      <a:endParaRPr lang="en-US" sz="1400" b="0" i="1" u="none" strike="noStrike" dirty="0">
                        <a:solidFill>
                          <a:srgbClr val="000000"/>
                        </a:solidFill>
                        <a:effectLst/>
                        <a:latin typeface="Times New Roman" panose="02020603050405020304" pitchFamily="18" charset="0"/>
                      </a:endParaRPr>
                    </a:p>
                  </a:txBody>
                  <a:tcPr marL="171450" marR="9525" marT="9525" marB="0"/>
                </a:tc>
                <a:extLst>
                  <a:ext uri="{0D108BD9-81ED-4DB2-BD59-A6C34878D82A}">
                    <a16:rowId xmlns:a16="http://schemas.microsoft.com/office/drawing/2014/main" val="10004"/>
                  </a:ext>
                </a:extLst>
              </a:tr>
              <a:tr h="394434">
                <a:tc>
                  <a:txBody>
                    <a:bodyPr/>
                    <a:lstStyle/>
                    <a:p>
                      <a:pPr algn="l" fontAlgn="t"/>
                      <a:r>
                        <a:rPr lang="en-US" sz="1400" u="none" strike="noStrike" dirty="0">
                          <a:effectLst/>
                        </a:rPr>
                        <a:t>N</a:t>
                      </a:r>
                      <a:r>
                        <a:rPr lang="en-US" sz="1400" u="none" strike="noStrike" baseline="-25000" dirty="0">
                          <a:effectLst/>
                        </a:rPr>
                        <a:t>(n+1</a:t>
                      </a:r>
                      <a:r>
                        <a:rPr lang="en-US" sz="1400" u="none" strike="noStrike" dirty="0">
                          <a:effectLst/>
                        </a:rPr>
                        <a:t>) = t</a:t>
                      </a:r>
                      <a:r>
                        <a:rPr lang="en-US" sz="1400" u="none" strike="noStrike" baseline="-25000" dirty="0">
                          <a:effectLst/>
                        </a:rPr>
                        <a:t>(n+1)</a:t>
                      </a:r>
                      <a:r>
                        <a:rPr lang="en-US" sz="1400" u="none" strike="noStrike" dirty="0">
                          <a:effectLst/>
                        </a:rPr>
                        <a:t> sayım yılına karşılık gelen nüfus değeri</a:t>
                      </a:r>
                      <a:endParaRPr lang="en-US" sz="1400" b="0" i="1" u="none" strike="noStrike" dirty="0">
                        <a:solidFill>
                          <a:srgbClr val="000000"/>
                        </a:solidFill>
                        <a:effectLst/>
                        <a:latin typeface="Times New Roman" panose="02020603050405020304" pitchFamily="18" charset="0"/>
                      </a:endParaRPr>
                    </a:p>
                  </a:txBody>
                  <a:tcPr marL="171450" marR="9525"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504618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sp>
        <p:nvSpPr>
          <p:cNvPr id="10" name="Rectangle 9">
            <a:extLst>
              <a:ext uri="{FF2B5EF4-FFF2-40B4-BE49-F238E27FC236}">
                <a16:creationId xmlns:a16="http://schemas.microsoft.com/office/drawing/2014/main" id="{DA7BBFD6-8457-4338-8181-7D8235D3A926}"/>
              </a:ext>
            </a:extLst>
          </p:cNvPr>
          <p:cNvSpPr/>
          <p:nvPr/>
        </p:nvSpPr>
        <p:spPr>
          <a:xfrm>
            <a:off x="1523532" y="1706037"/>
            <a:ext cx="9246576" cy="4878259"/>
          </a:xfrm>
          <a:prstGeom prst="rect">
            <a:avLst/>
          </a:prstGeom>
        </p:spPr>
        <p:txBody>
          <a:bodyPr wrap="square">
            <a:spAutoFit/>
          </a:bodyPr>
          <a:lstStyle/>
          <a:p>
            <a:pPr>
              <a:lnSpc>
                <a:spcPct val="200000"/>
              </a:lnSpc>
            </a:pPr>
            <a:endParaRPr lang="tr-TR" b="1" dirty="0">
              <a:latin typeface="Garamond" panose="02020404030301010803" pitchFamily="18" charset="0"/>
            </a:endParaRPr>
          </a:p>
          <a:p>
            <a:pPr marL="285750" indent="-285750" algn="just">
              <a:lnSpc>
                <a:spcPct val="150000"/>
              </a:lnSpc>
              <a:buFont typeface="Wingdings" panose="05000000000000000000" pitchFamily="2" charset="2"/>
              <a:buChar char="Ø"/>
            </a:pPr>
            <a:r>
              <a:rPr lang="tr-TR" dirty="0" smtClean="0">
                <a:latin typeface="Garamond" panose="02020404030301010803" pitchFamily="18" charset="0"/>
              </a:rPr>
              <a:t>Nüfus tahminleri proje bitimi olan 2025 yılından sonra ilk altı yıl her yıl, on ikinci, on sekizinci ve otuzuncu yılları (2026-2027-2028-2029-2030-2031-2037-2043-2055) için yapılacaktır.</a:t>
            </a:r>
          </a:p>
          <a:p>
            <a:pPr marL="285750" indent="-285750" algn="just">
              <a:lnSpc>
                <a:spcPct val="150000"/>
              </a:lnSpc>
              <a:buFont typeface="Wingdings" panose="05000000000000000000" pitchFamily="2" charset="2"/>
              <a:buChar char="Ø"/>
            </a:pPr>
            <a:r>
              <a:rPr lang="tr-TR" dirty="0" smtClean="0">
                <a:latin typeface="Garamond" panose="02020404030301010803" pitchFamily="18" charset="0"/>
              </a:rPr>
              <a:t>TÜİK Adrese Dayalı Nüfus Kayıt Sistemi üzerinden temin edilen nüfus verileri ile nüfus projeksiyonları kentsel ve kırsal olmak üzere iki ayrı kategoride hesaplanmaktadır.</a:t>
            </a:r>
          </a:p>
          <a:p>
            <a:pPr marL="285750" indent="-285750" algn="just">
              <a:lnSpc>
                <a:spcPct val="150000"/>
              </a:lnSpc>
              <a:buFont typeface="Wingdings" panose="05000000000000000000" pitchFamily="2" charset="2"/>
              <a:buChar char="Ø"/>
            </a:pPr>
            <a:r>
              <a:rPr lang="tr-TR" dirty="0" smtClean="0">
                <a:latin typeface="Garamond" panose="02020404030301010803" pitchFamily="18" charset="0"/>
              </a:rPr>
              <a:t>Havzadaki yerleşim birimlerinin tespiti için mahalle ve köy hassasiyetinde çalışma yürütülmektedir. 2021 Türkiye İstatistik Kurumu (TÜİK) Adrese Dayalı Nüfus Kayıt Sistemi’nden havzada bulunan illerin tüm yerleşim birimleri ve nüfusları elde edilmektedir. </a:t>
            </a:r>
          </a:p>
          <a:p>
            <a:pPr marL="285750" indent="-285750" algn="just">
              <a:lnSpc>
                <a:spcPct val="150000"/>
              </a:lnSpc>
              <a:buFont typeface="Wingdings" panose="05000000000000000000" pitchFamily="2" charset="2"/>
              <a:buChar char="Ø"/>
            </a:pPr>
            <a:r>
              <a:rPr lang="tr-TR" dirty="0" smtClean="0">
                <a:latin typeface="Garamond" panose="02020404030301010803" pitchFamily="18" charset="0"/>
              </a:rPr>
              <a:t>Havza sınırı ile kesişen tüm ilçelerin yerleşim birimleri tek tek incelenmekte ve nehir havzası sınırlarına göre havza içerisinde kalıp kalmadıkları tespit edilmektedir.</a:t>
            </a:r>
          </a:p>
          <a:p>
            <a:pPr>
              <a:lnSpc>
                <a:spcPct val="200000"/>
              </a:lnSpc>
            </a:pPr>
            <a:r>
              <a:rPr lang="tr-TR" sz="1600" dirty="0" smtClean="0">
                <a:latin typeface="Tahoma" panose="020B0604030504040204" pitchFamily="34" charset="0"/>
              </a:rPr>
              <a:t> </a:t>
            </a:r>
            <a:endParaRPr lang="tr-TR" sz="1600" dirty="0">
              <a:latin typeface="Tahoma" panose="020B0604030504040204" pitchFamily="34" charset="0"/>
            </a:endParaRPr>
          </a:p>
        </p:txBody>
      </p:sp>
      <p:sp>
        <p:nvSpPr>
          <p:cNvPr id="8" name="TextBox 1">
            <a:extLst>
              <a:ext uri="{FF2B5EF4-FFF2-40B4-BE49-F238E27FC236}">
                <a16:creationId xmlns:a16="http://schemas.microsoft.com/office/drawing/2014/main" id="{512966AA-2890-4B61-9FF0-BC09C60EA3D2}"/>
              </a:ext>
            </a:extLst>
          </p:cNvPr>
          <p:cNvSpPr txBox="1"/>
          <p:nvPr/>
        </p:nvSpPr>
        <p:spPr>
          <a:xfrm>
            <a:off x="1615629" y="1754793"/>
            <a:ext cx="9546336" cy="36933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smtClean="0">
                <a:latin typeface="Garamond" panose="02020404030301010803" pitchFamily="18" charset="0"/>
              </a:rPr>
              <a:t>Nüfus Analizleri</a:t>
            </a:r>
            <a:endParaRPr lang="en-US" b="1" dirty="0">
              <a:latin typeface="Garamond" panose="02020404030301010803" pitchFamily="18" charset="0"/>
            </a:endParaRPr>
          </a:p>
        </p:txBody>
      </p:sp>
    </p:spTree>
    <p:extLst>
      <p:ext uri="{BB962C8B-B14F-4D97-AF65-F5344CB8AC3E}">
        <p14:creationId xmlns:p14="http://schemas.microsoft.com/office/powerpoint/2010/main" val="27977811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71613" y="920260"/>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723642" y="1197258"/>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198387" y="104234"/>
            <a:ext cx="1763477" cy="766214"/>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sp>
        <p:nvSpPr>
          <p:cNvPr id="10" name="Rectangle 9">
            <a:extLst>
              <a:ext uri="{FF2B5EF4-FFF2-40B4-BE49-F238E27FC236}">
                <a16:creationId xmlns:a16="http://schemas.microsoft.com/office/drawing/2014/main" id="{08AC0604-D2EE-4DF0-A215-E5C3B8D3E3B3}"/>
              </a:ext>
            </a:extLst>
          </p:cNvPr>
          <p:cNvSpPr/>
          <p:nvPr/>
        </p:nvSpPr>
        <p:spPr>
          <a:xfrm>
            <a:off x="4434076" y="1324978"/>
            <a:ext cx="3037010" cy="707886"/>
          </a:xfrm>
          <a:prstGeom prst="rect">
            <a:avLst/>
          </a:prstGeom>
        </p:spPr>
        <p:txBody>
          <a:bodyPr wrap="square">
            <a:spAutoFit/>
          </a:bodyPr>
          <a:lstStyle/>
          <a:p>
            <a:pPr algn="ctr"/>
            <a:r>
              <a:rPr lang="tr-TR" sz="2000" b="1" dirty="0">
                <a:latin typeface="Garamond" panose="02020404030301010803" pitchFamily="18" charset="0"/>
              </a:rPr>
              <a:t>Nüfus Projeksiyon</a:t>
            </a:r>
            <a:r>
              <a:rPr lang="en-US" sz="2000" b="1" dirty="0">
                <a:latin typeface="Garamond" panose="02020404030301010803" pitchFamily="18" charset="0"/>
              </a:rPr>
              <a:t> </a:t>
            </a:r>
            <a:r>
              <a:rPr lang="tr-TR" sz="2000" b="1" dirty="0">
                <a:latin typeface="Garamond" panose="02020404030301010803" pitchFamily="18" charset="0"/>
              </a:rPr>
              <a:t>Yöntemleri</a:t>
            </a:r>
          </a:p>
        </p:txBody>
      </p:sp>
      <p:graphicFrame>
        <p:nvGraphicFramePr>
          <p:cNvPr id="12" name="Diagram 11">
            <a:extLst>
              <a:ext uri="{FF2B5EF4-FFF2-40B4-BE49-F238E27FC236}">
                <a16:creationId xmlns:a16="http://schemas.microsoft.com/office/drawing/2014/main" id="{CB489289-3ED5-40CF-B372-F10B0438319E}"/>
              </a:ext>
            </a:extLst>
          </p:cNvPr>
          <p:cNvGraphicFramePr/>
          <p:nvPr>
            <p:extLst>
              <p:ext uri="{D42A27DB-BD31-4B8C-83A1-F6EECF244321}">
                <p14:modId xmlns:p14="http://schemas.microsoft.com/office/powerpoint/2010/main" val="1470473961"/>
              </p:ext>
            </p:extLst>
          </p:nvPr>
        </p:nvGraphicFramePr>
        <p:xfrm>
          <a:off x="1687637" y="2404732"/>
          <a:ext cx="8988096" cy="3789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Down Arrow 8">
            <a:extLst>
              <a:ext uri="{FF2B5EF4-FFF2-40B4-BE49-F238E27FC236}">
                <a16:creationId xmlns:a16="http://schemas.microsoft.com/office/drawing/2014/main" id="{4B621D3A-2C9B-4AE4-B8AF-4DE1050C88A2}"/>
              </a:ext>
            </a:extLst>
          </p:cNvPr>
          <p:cNvSpPr/>
          <p:nvPr/>
        </p:nvSpPr>
        <p:spPr>
          <a:xfrm>
            <a:off x="5888794" y="2032864"/>
            <a:ext cx="191331" cy="273581"/>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143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graphicFrame>
        <p:nvGraphicFramePr>
          <p:cNvPr id="14" name="Diagram 13">
            <a:extLst>
              <a:ext uri="{FF2B5EF4-FFF2-40B4-BE49-F238E27FC236}">
                <a16:creationId xmlns:a16="http://schemas.microsoft.com/office/drawing/2014/main" id="{20345227-F3FE-4653-A754-60781E0DF3AD}"/>
              </a:ext>
            </a:extLst>
          </p:cNvPr>
          <p:cNvGraphicFramePr/>
          <p:nvPr>
            <p:extLst/>
          </p:nvPr>
        </p:nvGraphicFramePr>
        <p:xfrm>
          <a:off x="823541" y="1871312"/>
          <a:ext cx="5256584" cy="4245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a:extLst>
              <a:ext uri="{FF2B5EF4-FFF2-40B4-BE49-F238E27FC236}">
                <a16:creationId xmlns:a16="http://schemas.microsoft.com/office/drawing/2014/main" id="{FAD61ACF-36BF-4F2B-BBB1-ADF6E5770001}"/>
              </a:ext>
            </a:extLst>
          </p:cNvPr>
          <p:cNvSpPr/>
          <p:nvPr/>
        </p:nvSpPr>
        <p:spPr>
          <a:xfrm>
            <a:off x="5236847" y="1928658"/>
            <a:ext cx="5273884" cy="2677656"/>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tr-TR" sz="1600" dirty="0" smtClean="0">
                <a:solidFill>
                  <a:prstClr val="black"/>
                </a:solidFill>
                <a:latin typeface="Garamond" panose="02020404030301010803" pitchFamily="18" charset="0"/>
                <a:ea typeface="Tahoma" panose="020B0604030504040204" pitchFamily="34" charset="0"/>
                <a:cs typeface="Tahoma" panose="020B0604030504040204" pitchFamily="34" charset="0"/>
              </a:rPr>
              <a:t>Nüfus projeksiyon metotları sonuçları il ve ilçe bazında kırsal ve kentsel ayrımı gözetilerek kıyaslanıp,  yerleşim birimini en iyi temsil eden metot belirlenmektedir. </a:t>
            </a:r>
          </a:p>
          <a:p>
            <a:pPr marL="285750" indent="-285750" algn="just">
              <a:lnSpc>
                <a:spcPct val="150000"/>
              </a:lnSpc>
              <a:buFont typeface="Wingdings" panose="05000000000000000000" pitchFamily="2" charset="2"/>
              <a:buChar char="q"/>
            </a:pPr>
            <a:r>
              <a:rPr lang="tr-TR" sz="1600" dirty="0" smtClean="0">
                <a:solidFill>
                  <a:prstClr val="black"/>
                </a:solidFill>
                <a:latin typeface="Garamond" panose="02020404030301010803" pitchFamily="18" charset="0"/>
              </a:rPr>
              <a:t>Otel, motel, pansiyon, tatil köyü gibi turistik tesisler ile ilgili su ihtiyaçları ayrıca turizm başlığı altında değerlendirilecektir.</a:t>
            </a:r>
          </a:p>
          <a:p>
            <a:pPr marL="285750" indent="-285750" algn="just">
              <a:lnSpc>
                <a:spcPct val="150000"/>
              </a:lnSpc>
              <a:buFont typeface="Wingdings" panose="05000000000000000000" pitchFamily="2" charset="2"/>
              <a:buChar char="q"/>
            </a:pPr>
            <a:r>
              <a:rPr lang="tr-TR" sz="1600" dirty="0" smtClean="0">
                <a:solidFill>
                  <a:prstClr val="black"/>
                </a:solidFill>
                <a:latin typeface="Garamond" panose="02020404030301010803" pitchFamily="18" charset="0"/>
              </a:rPr>
              <a:t>Ayrıca Antalya gibi bölgelerde yer alan yazlıkçı nüfusuna yönelik ihtiyaçlar da içme suyu sektöründe ele alınacaktır.</a:t>
            </a:r>
          </a:p>
        </p:txBody>
      </p:sp>
    </p:spTree>
    <p:extLst>
      <p:ext uri="{BB962C8B-B14F-4D97-AF65-F5344CB8AC3E}">
        <p14:creationId xmlns:p14="http://schemas.microsoft.com/office/powerpoint/2010/main" val="17994688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mc:AlternateContent xmlns:mc="http://schemas.openxmlformats.org/markup-compatibility/2006" xmlns:a14="http://schemas.microsoft.com/office/drawing/2010/main">
        <mc:Choice Requires="a14">
          <p:sp>
            <p:nvSpPr>
              <p:cNvPr id="13" name="Content Placeholder 1">
                <a:extLst>
                  <a:ext uri="{FF2B5EF4-FFF2-40B4-BE49-F238E27FC236}">
                    <a16:creationId xmlns:a16="http://schemas.microsoft.com/office/drawing/2014/main" id="{57D197BC-972C-4744-864A-69DC36378FF8}"/>
                  </a:ext>
                </a:extLst>
              </p:cNvPr>
              <p:cNvSpPr txBox="1">
                <a:spLocks/>
              </p:cNvSpPr>
              <p:nvPr/>
            </p:nvSpPr>
            <p:spPr>
              <a:xfrm>
                <a:off x="1476716" y="3263193"/>
                <a:ext cx="10972800" cy="442074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600" dirty="0">
                    <a:latin typeface="Garamond" panose="02020404030301010803" pitchFamily="18" charset="0"/>
                  </a:rPr>
                  <a:t>Gelecekteki nüfus artışı ise aşağıdaki formülle hesaplanmaktadır;</a:t>
                </a:r>
              </a:p>
              <a:p>
                <a:pPr marL="0" indent="0">
                  <a:buNone/>
                </a:pPr>
                <a14:m>
                  <m:oMath xmlns:m="http://schemas.openxmlformats.org/officeDocument/2006/math">
                    <m:sSub>
                      <m:sSubPr>
                        <m:ctrlPr>
                          <a:rPr lang="en-US" sz="1600" i="1">
                            <a:latin typeface="Cambria Math" panose="02040503050406030204" pitchFamily="18" charset="0"/>
                          </a:rPr>
                        </m:ctrlPr>
                      </m:sSubPr>
                      <m:e>
                        <m:r>
                          <a:rPr lang="tr-TR" sz="1600" i="1">
                            <a:latin typeface="Cambria Math" panose="02040503050406030204" pitchFamily="18" charset="0"/>
                          </a:rPr>
                          <m:t>𝑁</m:t>
                        </m:r>
                      </m:e>
                      <m:sub>
                        <m:r>
                          <a:rPr lang="tr-TR" sz="1600" i="1">
                            <a:latin typeface="Cambria Math" panose="02040503050406030204" pitchFamily="18" charset="0"/>
                          </a:rPr>
                          <m:t>𝑔</m:t>
                        </m:r>
                      </m:sub>
                    </m:sSub>
                    <m:r>
                      <a:rPr lang="tr-TR" sz="1600" i="1">
                        <a:latin typeface="Cambria Math" panose="02040503050406030204" pitchFamily="18" charset="0"/>
                      </a:rPr>
                      <m:t>=</m:t>
                    </m:r>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tr-TR" sz="1600" i="1">
                                <a:latin typeface="Cambria Math" panose="02040503050406030204" pitchFamily="18" charset="0"/>
                              </a:rPr>
                              <m:t>𝑁</m:t>
                            </m:r>
                          </m:e>
                          <m:sub>
                            <m:r>
                              <a:rPr lang="tr-TR" sz="1600" i="1">
                                <a:latin typeface="Cambria Math" panose="02040503050406030204" pitchFamily="18" charset="0"/>
                              </a:rPr>
                              <m:t>𝑦</m:t>
                            </m:r>
                          </m:sub>
                        </m:sSub>
                        <m:r>
                          <a:rPr lang="tr-TR" sz="1600" i="1">
                            <a:latin typeface="Cambria Math" panose="02040503050406030204" pitchFamily="18" charset="0"/>
                          </a:rPr>
                          <m:t>(1+</m:t>
                        </m:r>
                        <m:f>
                          <m:fPr>
                            <m:ctrlPr>
                              <a:rPr lang="en-US" sz="1600" i="1">
                                <a:latin typeface="Cambria Math" panose="02040503050406030204" pitchFamily="18" charset="0"/>
                              </a:rPr>
                            </m:ctrlPr>
                          </m:fPr>
                          <m:num>
                            <m:r>
                              <a:rPr lang="tr-TR" sz="1600" i="1">
                                <a:latin typeface="Cambria Math" panose="02040503050406030204" pitchFamily="18" charset="0"/>
                              </a:rPr>
                              <m:t>Ç</m:t>
                            </m:r>
                          </m:num>
                          <m:den>
                            <m:r>
                              <a:rPr lang="tr-TR" sz="1600" i="1">
                                <a:latin typeface="Cambria Math" panose="02040503050406030204" pitchFamily="18" charset="0"/>
                              </a:rPr>
                              <m:t>100</m:t>
                            </m:r>
                          </m:den>
                        </m:f>
                        <m:r>
                          <a:rPr lang="tr-TR" sz="1600" i="1">
                            <a:latin typeface="Cambria Math" panose="02040503050406030204" pitchFamily="18" charset="0"/>
                          </a:rPr>
                          <m:t>)</m:t>
                        </m:r>
                      </m:e>
                      <m:sup>
                        <m:r>
                          <a:rPr lang="tr-TR" sz="1600" i="1">
                            <a:latin typeface="Cambria Math" panose="02040503050406030204" pitchFamily="18" charset="0"/>
                          </a:rPr>
                          <m:t>𝑛𝑔</m:t>
                        </m:r>
                        <m:r>
                          <a:rPr lang="tr-TR" sz="1600" i="1">
                            <a:latin typeface="Cambria Math" panose="02040503050406030204" pitchFamily="18" charset="0"/>
                          </a:rPr>
                          <m:t>−</m:t>
                        </m:r>
                        <m:r>
                          <a:rPr lang="tr-TR" sz="1600" i="1">
                            <a:latin typeface="Cambria Math" panose="02040503050406030204" pitchFamily="18" charset="0"/>
                          </a:rPr>
                          <m:t>𝑛𝑦</m:t>
                        </m:r>
                      </m:sup>
                    </m:sSup>
                  </m:oMath>
                </a14:m>
                <a:r>
                  <a:rPr lang="tr-TR" sz="1600" dirty="0">
                    <a:latin typeface="Garamond" panose="02020404030301010803" pitchFamily="18" charset="0"/>
                  </a:rPr>
                  <a:t>	</a:t>
                </a:r>
                <a:r>
                  <a:rPr lang="tr-TR" sz="1600" dirty="0" smtClean="0">
                    <a:latin typeface="Garamond" panose="02020404030301010803" pitchFamily="18" charset="0"/>
                  </a:rPr>
                  <a:t>                   </a:t>
                </a:r>
                <a14:m>
                  <m:oMath xmlns:m="http://schemas.openxmlformats.org/officeDocument/2006/math">
                    <m:r>
                      <a:rPr lang="tr-TR" sz="1600" i="1">
                        <a:latin typeface="Cambria Math" panose="02040503050406030204" pitchFamily="18" charset="0"/>
                      </a:rPr>
                      <m:t>Ç=</m:t>
                    </m:r>
                    <m:d>
                      <m:dPr>
                        <m:ctrlPr>
                          <a:rPr lang="en-US" sz="1600" i="1">
                            <a:latin typeface="Cambria Math" panose="02040503050406030204" pitchFamily="18" charset="0"/>
                          </a:rPr>
                        </m:ctrlPr>
                      </m:dPr>
                      <m:e>
                        <m:rad>
                          <m:radPr>
                            <m:ctrlPr>
                              <a:rPr lang="en-US" sz="1600" i="1">
                                <a:latin typeface="Cambria Math" panose="02040503050406030204" pitchFamily="18" charset="0"/>
                              </a:rPr>
                            </m:ctrlPr>
                          </m:radPr>
                          <m:deg>
                            <m:r>
                              <a:rPr lang="tr-TR" sz="1600" i="1">
                                <a:latin typeface="Cambria Math" panose="02040503050406030204" pitchFamily="18" charset="0"/>
                              </a:rPr>
                              <m:t>𝑎</m:t>
                            </m:r>
                          </m:deg>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tr-TR" sz="1600" i="1">
                                        <a:latin typeface="Cambria Math" panose="02040503050406030204" pitchFamily="18" charset="0"/>
                                      </a:rPr>
                                      <m:t>𝑁</m:t>
                                    </m:r>
                                  </m:e>
                                  <m:sub>
                                    <m:r>
                                      <a:rPr lang="tr-TR" sz="1600" i="1">
                                        <a:latin typeface="Cambria Math" panose="02040503050406030204" pitchFamily="18" charset="0"/>
                                      </a:rPr>
                                      <m:t>𝑦</m:t>
                                    </m:r>
                                  </m:sub>
                                </m:sSub>
                              </m:num>
                              <m:den>
                                <m:sSub>
                                  <m:sSubPr>
                                    <m:ctrlPr>
                                      <a:rPr lang="en-US" sz="1600" i="1">
                                        <a:latin typeface="Cambria Math" panose="02040503050406030204" pitchFamily="18" charset="0"/>
                                      </a:rPr>
                                    </m:ctrlPr>
                                  </m:sSubPr>
                                  <m:e>
                                    <m:r>
                                      <a:rPr lang="tr-TR" sz="1600" i="1">
                                        <a:latin typeface="Cambria Math" panose="02040503050406030204" pitchFamily="18" charset="0"/>
                                      </a:rPr>
                                      <m:t>𝑁</m:t>
                                    </m:r>
                                  </m:e>
                                  <m:sub>
                                    <m:r>
                                      <a:rPr lang="tr-TR" sz="1600" i="1">
                                        <a:latin typeface="Cambria Math" panose="02040503050406030204" pitchFamily="18" charset="0"/>
                                      </a:rPr>
                                      <m:t>𝑒</m:t>
                                    </m:r>
                                  </m:sub>
                                </m:sSub>
                              </m:den>
                            </m:f>
                          </m:e>
                        </m:rad>
                        <m:r>
                          <a:rPr lang="tr-TR" sz="1600" i="1">
                            <a:latin typeface="Cambria Math" panose="02040503050406030204" pitchFamily="18" charset="0"/>
                          </a:rPr>
                          <m:t>−1</m:t>
                        </m:r>
                      </m:e>
                    </m:d>
                    <m:r>
                      <a:rPr lang="tr-TR" sz="1600" i="1">
                        <a:latin typeface="Cambria Math" panose="02040503050406030204" pitchFamily="18" charset="0"/>
                      </a:rPr>
                      <m:t>𝑥</m:t>
                    </m:r>
                    <m:r>
                      <a:rPr lang="tr-TR" sz="1600" i="1">
                        <a:latin typeface="Cambria Math" panose="02040503050406030204" pitchFamily="18" charset="0"/>
                      </a:rPr>
                      <m:t>100</m:t>
                    </m:r>
                  </m:oMath>
                </a14:m>
                <a:endParaRPr lang="en-US" sz="1600" dirty="0">
                  <a:latin typeface="Garamond" panose="02020404030301010803" pitchFamily="18" charset="0"/>
                </a:endParaRPr>
              </a:p>
              <a:p>
                <a:pPr marL="0" indent="0">
                  <a:buNone/>
                </a:pPr>
                <a:r>
                  <a:rPr lang="tr-TR" sz="1600" dirty="0">
                    <a:latin typeface="Garamond" panose="02020404030301010803" pitchFamily="18" charset="0"/>
                  </a:rPr>
                  <a:t>Ç : Artış katsayısı</a:t>
                </a:r>
                <a:endParaRPr lang="en-US" sz="1600" dirty="0">
                  <a:latin typeface="Garamond" panose="02020404030301010803" pitchFamily="18" charset="0"/>
                </a:endParaRPr>
              </a:p>
              <a:p>
                <a:pPr marL="0" indent="0">
                  <a:buNone/>
                </a:pPr>
                <a:r>
                  <a:rPr lang="tr-TR" sz="1600" dirty="0">
                    <a:latin typeface="Garamond" panose="02020404030301010803" pitchFamily="18" charset="0"/>
                  </a:rPr>
                  <a:t>N</a:t>
                </a:r>
                <a:r>
                  <a:rPr lang="tr-TR" sz="1600" baseline="-25000" dirty="0">
                    <a:latin typeface="Garamond" panose="02020404030301010803" pitchFamily="18" charset="0"/>
                  </a:rPr>
                  <a:t>g</a:t>
                </a:r>
                <a:r>
                  <a:rPr lang="tr-TR" sz="1600" dirty="0">
                    <a:latin typeface="Garamond" panose="02020404030301010803" pitchFamily="18" charset="0"/>
                  </a:rPr>
                  <a:t> : Gelecekteki nüfus</a:t>
                </a:r>
                <a:endParaRPr lang="en-US" sz="1600" dirty="0">
                  <a:latin typeface="Garamond" panose="02020404030301010803" pitchFamily="18" charset="0"/>
                </a:endParaRPr>
              </a:p>
              <a:p>
                <a:pPr marL="0" indent="0">
                  <a:buNone/>
                </a:pPr>
                <a:r>
                  <a:rPr lang="tr-TR" sz="1600" dirty="0">
                    <a:latin typeface="Garamond" panose="02020404030301010803" pitchFamily="18" charset="0"/>
                  </a:rPr>
                  <a:t>N</a:t>
                </a:r>
                <a:r>
                  <a:rPr lang="tr-TR" sz="1600" baseline="-25000" dirty="0">
                    <a:latin typeface="Garamond" panose="02020404030301010803" pitchFamily="18" charset="0"/>
                  </a:rPr>
                  <a:t>y</a:t>
                </a:r>
                <a:r>
                  <a:rPr lang="tr-TR" sz="1600" dirty="0">
                    <a:latin typeface="Garamond" panose="02020404030301010803" pitchFamily="18" charset="0"/>
                  </a:rPr>
                  <a:t> : Son sayımdaki nüfus</a:t>
                </a:r>
                <a:endParaRPr lang="en-US" sz="1600" dirty="0">
                  <a:latin typeface="Garamond" panose="02020404030301010803" pitchFamily="18" charset="0"/>
                </a:endParaRPr>
              </a:p>
              <a:p>
                <a:pPr marL="0" indent="0">
                  <a:buNone/>
                </a:pPr>
                <a:r>
                  <a:rPr lang="tr-TR" sz="1600" dirty="0">
                    <a:latin typeface="Garamond" panose="02020404030301010803" pitchFamily="18" charset="0"/>
                  </a:rPr>
                  <a:t>N</a:t>
                </a:r>
                <a:r>
                  <a:rPr lang="tr-TR" sz="1600" baseline="-25000" dirty="0">
                    <a:latin typeface="Garamond" panose="02020404030301010803" pitchFamily="18" charset="0"/>
                  </a:rPr>
                  <a:t>e</a:t>
                </a:r>
                <a:r>
                  <a:rPr lang="tr-TR" sz="1600" dirty="0">
                    <a:latin typeface="Garamond" panose="02020404030301010803" pitchFamily="18" charset="0"/>
                  </a:rPr>
                  <a:t> : Bir önceki sayımdaki nüfus</a:t>
                </a:r>
                <a:endParaRPr lang="en-US" sz="1600" dirty="0">
                  <a:latin typeface="Garamond" panose="02020404030301010803" pitchFamily="18" charset="0"/>
                </a:endParaRPr>
              </a:p>
              <a:p>
                <a:pPr marL="0" indent="0">
                  <a:buNone/>
                </a:pPr>
                <a:r>
                  <a:rPr lang="tr-TR" sz="1600" dirty="0">
                    <a:latin typeface="Garamond" panose="02020404030301010803" pitchFamily="18" charset="0"/>
                  </a:rPr>
                  <a:t>a : İki nüfus sayımı arasında geçen yıl</a:t>
                </a:r>
                <a:endParaRPr lang="en-US" sz="1600" dirty="0">
                  <a:latin typeface="Garamond" panose="02020404030301010803" pitchFamily="18" charset="0"/>
                </a:endParaRPr>
              </a:p>
              <a:p>
                <a:pPr marL="0" indent="0">
                  <a:buNone/>
                </a:pPr>
                <a:r>
                  <a:rPr lang="tr-TR" sz="1600" dirty="0">
                    <a:latin typeface="Garamond" panose="02020404030301010803" pitchFamily="18" charset="0"/>
                  </a:rPr>
                  <a:t>n : Hesabın yapıldığı yıl</a:t>
                </a:r>
              </a:p>
              <a:p>
                <a:pPr marL="0" indent="0">
                  <a:buNone/>
                </a:pPr>
                <a:endParaRPr lang="tr-TR" sz="1800" dirty="0"/>
              </a:p>
            </p:txBody>
          </p:sp>
        </mc:Choice>
        <mc:Fallback xmlns="">
          <p:sp>
            <p:nvSpPr>
              <p:cNvPr id="13" name="Content Placeholder 1">
                <a:extLst>
                  <a:ext uri="{FF2B5EF4-FFF2-40B4-BE49-F238E27FC236}">
                    <a16:creationId xmlns:a16="http://schemas.microsoft.com/office/drawing/2014/main" id="{57D197BC-972C-4744-864A-69DC36378FF8}"/>
                  </a:ext>
                </a:extLst>
              </p:cNvPr>
              <p:cNvSpPr txBox="1">
                <a:spLocks noRot="1" noChangeAspect="1" noMove="1" noResize="1" noEditPoints="1" noAdjustHandles="1" noChangeArrowheads="1" noChangeShapeType="1" noTextEdit="1"/>
              </p:cNvSpPr>
              <p:nvPr/>
            </p:nvSpPr>
            <p:spPr>
              <a:xfrm>
                <a:off x="1476716" y="3263193"/>
                <a:ext cx="10972800" cy="4420746"/>
              </a:xfrm>
              <a:prstGeom prst="rect">
                <a:avLst/>
              </a:prstGeom>
              <a:blipFill>
                <a:blip r:embed="rId4"/>
                <a:stretch>
                  <a:fillRect l="-278" t="-276"/>
                </a:stretch>
              </a:blipFill>
            </p:spPr>
            <p:txBody>
              <a:bodyPr/>
              <a:lstStyle/>
              <a:p>
                <a:r>
                  <a:rPr lang="tr-TR">
                    <a:noFill/>
                  </a:rPr>
                  <a:t> </a:t>
                </a:r>
              </a:p>
            </p:txBody>
          </p:sp>
        </mc:Fallback>
      </mc:AlternateContent>
      <p:sp>
        <p:nvSpPr>
          <p:cNvPr id="15" name="Rectangle 14">
            <a:extLst>
              <a:ext uri="{FF2B5EF4-FFF2-40B4-BE49-F238E27FC236}">
                <a16:creationId xmlns:a16="http://schemas.microsoft.com/office/drawing/2014/main" id="{A48ABD2D-A39F-473D-B600-42A195C68438}"/>
              </a:ext>
            </a:extLst>
          </p:cNvPr>
          <p:cNvSpPr/>
          <p:nvPr/>
        </p:nvSpPr>
        <p:spPr>
          <a:xfrm>
            <a:off x="1500657" y="2062864"/>
            <a:ext cx="9157731" cy="1200329"/>
          </a:xfrm>
          <a:prstGeom prst="rect">
            <a:avLst/>
          </a:prstGeom>
        </p:spPr>
        <p:txBody>
          <a:bodyPr wrap="square">
            <a:spAutoFit/>
          </a:bodyPr>
          <a:lstStyle/>
          <a:p>
            <a:pPr algn="just">
              <a:spcBef>
                <a:spcPts val="1200"/>
              </a:spcBef>
              <a:spcAft>
                <a:spcPts val="1200"/>
              </a:spcAft>
            </a:pPr>
            <a:r>
              <a:rPr lang="tr-TR" dirty="0">
                <a:solidFill>
                  <a:prstClr val="black"/>
                </a:solidFill>
                <a:latin typeface="Garamond" panose="02020404030301010803" pitchFamily="18" charset="0"/>
                <a:ea typeface="Calibri" panose="020F0502020204030204" pitchFamily="34" charset="0"/>
                <a:cs typeface="Arial" panose="020B0604020202020204" pitchFamily="34" charset="0"/>
              </a:rPr>
              <a:t>İller Bankası yönteminde, geçmiş yıllara ait nüfus verileri üzerinden ortalama nüfus artış katsayısı tespit edilir. </a:t>
            </a:r>
            <a:r>
              <a:rPr lang="tr-TR" dirty="0" smtClean="0">
                <a:solidFill>
                  <a:prstClr val="black"/>
                </a:solidFill>
                <a:latin typeface="Garamond" panose="02020404030301010803" pitchFamily="18" charset="0"/>
                <a:ea typeface="Calibri" panose="020F0502020204030204" pitchFamily="34" charset="0"/>
                <a:cs typeface="Arial" panose="020B0604020202020204" pitchFamily="34" charset="0"/>
              </a:rPr>
              <a:t>Artış katsayısı sabit veya kademeli olarak hesaplanabilir. Bu </a:t>
            </a:r>
            <a:r>
              <a:rPr lang="tr-TR" dirty="0">
                <a:solidFill>
                  <a:prstClr val="black"/>
                </a:solidFill>
                <a:latin typeface="Garamond" panose="02020404030301010803" pitchFamily="18" charset="0"/>
                <a:ea typeface="Calibri" panose="020F0502020204030204" pitchFamily="34" charset="0"/>
                <a:cs typeface="Arial" panose="020B0604020202020204" pitchFamily="34" charset="0"/>
              </a:rPr>
              <a:t>yöntem, Türkiye’de altyapı sistemlerinin planlanmasında yaygın biçimde kullanılmakta olup; planlama kuruluşları ve mühendisler tarafından iyi bilinen ve kabul görmüş bir yöntemdir.</a:t>
            </a:r>
            <a:endParaRPr lang="en-US" dirty="0">
              <a:solidFill>
                <a:prstClr val="black"/>
              </a:solidFill>
              <a:latin typeface="Garamond" panose="02020404030301010803" pitchFamily="18" charset="0"/>
              <a:ea typeface="Calibri" panose="020F0502020204030204" pitchFamily="34" charset="0"/>
              <a:cs typeface="Times New Roman" panose="02020603050405020304" pitchFamily="18" charset="0"/>
            </a:endParaRPr>
          </a:p>
        </p:txBody>
      </p:sp>
      <p:sp>
        <p:nvSpPr>
          <p:cNvPr id="16" name="Title 3">
            <a:extLst>
              <a:ext uri="{FF2B5EF4-FFF2-40B4-BE49-F238E27FC236}">
                <a16:creationId xmlns:a16="http://schemas.microsoft.com/office/drawing/2014/main" id="{56F9075B-0662-4C0E-81D0-B1FBDED34744}"/>
              </a:ext>
            </a:extLst>
          </p:cNvPr>
          <p:cNvSpPr txBox="1">
            <a:spLocks/>
          </p:cNvSpPr>
          <p:nvPr/>
        </p:nvSpPr>
        <p:spPr>
          <a:xfrm>
            <a:off x="1518002" y="1600070"/>
            <a:ext cx="3312368" cy="575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İller Bankası Metodu</a:t>
            </a:r>
          </a:p>
        </p:txBody>
      </p:sp>
      <p:sp>
        <p:nvSpPr>
          <p:cNvPr id="17" name="Rectangle 16">
            <a:extLst>
              <a:ext uri="{FF2B5EF4-FFF2-40B4-BE49-F238E27FC236}">
                <a16:creationId xmlns:a16="http://schemas.microsoft.com/office/drawing/2014/main" id="{7531A943-B324-4E22-A2F5-2FC2B7131FDF}"/>
              </a:ext>
            </a:extLst>
          </p:cNvPr>
          <p:cNvSpPr/>
          <p:nvPr/>
        </p:nvSpPr>
        <p:spPr>
          <a:xfrm>
            <a:off x="8312373" y="3508163"/>
            <a:ext cx="2952328" cy="355803"/>
          </a:xfrm>
          <a:prstGeom prst="rect">
            <a:avLst/>
          </a:prstGeom>
        </p:spPr>
        <p:txBody>
          <a:bodyPr wrap="square">
            <a:spAutoFit/>
          </a:bodyPr>
          <a:lstStyle/>
          <a:p>
            <a:pPr indent="450215" algn="just">
              <a:lnSpc>
                <a:spcPct val="107000"/>
              </a:lnSpc>
              <a:spcBef>
                <a:spcPts val="600"/>
              </a:spcBef>
              <a:spcAft>
                <a:spcPts val="600"/>
              </a:spcAft>
            </a:pPr>
            <a:r>
              <a:rPr lang="tr-TR" sz="1600" dirty="0">
                <a:ea typeface="Calibri" panose="020F0502020204030204" pitchFamily="34" charset="0"/>
                <a:cs typeface="Arial" panose="020B0604020202020204" pitchFamily="34" charset="0"/>
              </a:rPr>
              <a:t>Kademeli Artış Katsayıları</a:t>
            </a:r>
            <a:endParaRPr lang="en-US" sz="1600" dirty="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0F4E598A-3D81-4F5E-B374-F1B14149AC24}"/>
              </a:ext>
            </a:extLst>
          </p:cNvPr>
          <p:cNvSpPr/>
          <p:nvPr/>
        </p:nvSpPr>
        <p:spPr>
          <a:xfrm>
            <a:off x="4796896" y="4159018"/>
            <a:ext cx="6096000" cy="1081450"/>
          </a:xfrm>
          <a:prstGeom prst="rect">
            <a:avLst/>
          </a:prstGeom>
        </p:spPr>
        <p:txBody>
          <a:bodyPr>
            <a:spAutoFit/>
          </a:bodyPr>
          <a:lstStyle/>
          <a:p>
            <a:pPr indent="450215" algn="just">
              <a:lnSpc>
                <a:spcPct val="107000"/>
              </a:lnSpc>
              <a:spcBef>
                <a:spcPts val="600"/>
              </a:spcBef>
              <a:spcAft>
                <a:spcPts val="600"/>
              </a:spcAft>
            </a:pPr>
            <a:r>
              <a:rPr lang="tr-TR" sz="1400" dirty="0">
                <a:latin typeface="Garamond" panose="02020404030301010803" pitchFamily="18" charset="0"/>
                <a:ea typeface="Calibri" panose="020F0502020204030204" pitchFamily="34" charset="0"/>
                <a:cs typeface="Arial" panose="020B0604020202020204" pitchFamily="34" charset="0"/>
              </a:rPr>
              <a:t>Ç &lt; 1 bulunursa Ç = 1,</a:t>
            </a:r>
            <a:endParaRPr lang="en-US" sz="1400" dirty="0">
              <a:latin typeface="Garamond" panose="02020404030301010803" pitchFamily="18" charset="0"/>
              <a:ea typeface="Calibri" panose="020F0502020204030204" pitchFamily="34" charset="0"/>
              <a:cs typeface="Times New Roman" panose="02020603050405020304" pitchFamily="18" charset="0"/>
            </a:endParaRPr>
          </a:p>
          <a:p>
            <a:pPr indent="450215" algn="just">
              <a:lnSpc>
                <a:spcPct val="107000"/>
              </a:lnSpc>
              <a:spcBef>
                <a:spcPts val="600"/>
              </a:spcBef>
              <a:spcAft>
                <a:spcPts val="600"/>
              </a:spcAft>
            </a:pPr>
            <a:r>
              <a:rPr lang="tr-TR" sz="1400" dirty="0">
                <a:latin typeface="Garamond" panose="02020404030301010803" pitchFamily="18" charset="0"/>
                <a:ea typeface="Calibri" panose="020F0502020204030204" pitchFamily="34" charset="0"/>
                <a:cs typeface="Arial" panose="020B0604020202020204" pitchFamily="34" charset="0"/>
              </a:rPr>
              <a:t>1 &lt; Ç &lt; 3 bulunursa, Ç bulunan değerin aynısı,</a:t>
            </a:r>
            <a:endParaRPr lang="en-US" sz="1400" dirty="0">
              <a:latin typeface="Garamond" panose="02020404030301010803" pitchFamily="18" charset="0"/>
              <a:ea typeface="Calibri" panose="020F0502020204030204" pitchFamily="34" charset="0"/>
              <a:cs typeface="Times New Roman" panose="02020603050405020304" pitchFamily="18" charset="0"/>
            </a:endParaRPr>
          </a:p>
          <a:p>
            <a:pPr indent="450215" algn="just">
              <a:lnSpc>
                <a:spcPct val="107000"/>
              </a:lnSpc>
              <a:spcBef>
                <a:spcPts val="600"/>
              </a:spcBef>
              <a:spcAft>
                <a:spcPts val="1200"/>
              </a:spcAft>
            </a:pPr>
            <a:r>
              <a:rPr lang="tr-TR" sz="1400" dirty="0">
                <a:latin typeface="Garamond" panose="02020404030301010803" pitchFamily="18" charset="0"/>
                <a:ea typeface="Calibri" panose="020F0502020204030204" pitchFamily="34" charset="0"/>
                <a:cs typeface="Arial" panose="020B0604020202020204" pitchFamily="34" charset="0"/>
              </a:rPr>
              <a:t>Ç &gt; 3 bulunursa, Ç = 3 olarak alınmaktadır.</a:t>
            </a:r>
            <a:endParaRPr lang="en-US" sz="14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5"/>
          <a:stretch>
            <a:fillRect/>
          </a:stretch>
        </p:blipFill>
        <p:spPr>
          <a:xfrm>
            <a:off x="8627086" y="3809662"/>
            <a:ext cx="2943225" cy="2228850"/>
          </a:xfrm>
          <a:prstGeom prst="rect">
            <a:avLst/>
          </a:prstGeom>
        </p:spPr>
      </p:pic>
    </p:spTree>
    <p:extLst>
      <p:ext uri="{BB962C8B-B14F-4D97-AF65-F5344CB8AC3E}">
        <p14:creationId xmlns:p14="http://schemas.microsoft.com/office/powerpoint/2010/main" val="17153421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p:sp>
        <p:nvSpPr>
          <p:cNvPr id="13" name="Content Placeholder 1">
            <a:extLst>
              <a:ext uri="{FF2B5EF4-FFF2-40B4-BE49-F238E27FC236}">
                <a16:creationId xmlns:a16="http://schemas.microsoft.com/office/drawing/2014/main" id="{57D197BC-972C-4744-864A-69DC36378FF8}"/>
              </a:ext>
            </a:extLst>
          </p:cNvPr>
          <p:cNvSpPr txBox="1">
            <a:spLocks/>
          </p:cNvSpPr>
          <p:nvPr/>
        </p:nvSpPr>
        <p:spPr>
          <a:xfrm>
            <a:off x="1536131" y="3030095"/>
            <a:ext cx="10972800" cy="442074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sz="1800" dirty="0"/>
          </a:p>
        </p:txBody>
      </p:sp>
      <p:sp>
        <p:nvSpPr>
          <p:cNvPr id="16" name="Title 3">
            <a:extLst>
              <a:ext uri="{FF2B5EF4-FFF2-40B4-BE49-F238E27FC236}">
                <a16:creationId xmlns:a16="http://schemas.microsoft.com/office/drawing/2014/main" id="{56F9075B-0662-4C0E-81D0-B1FBDED34744}"/>
              </a:ext>
            </a:extLst>
          </p:cNvPr>
          <p:cNvSpPr txBox="1">
            <a:spLocks/>
          </p:cNvSpPr>
          <p:nvPr/>
        </p:nvSpPr>
        <p:spPr>
          <a:xfrm>
            <a:off x="1518002" y="1600070"/>
            <a:ext cx="3312368" cy="575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latin typeface="Garamond" panose="02020404030301010803" pitchFamily="18" charset="0"/>
              </a:rPr>
              <a:t>Aritmetik Artış Metodu</a:t>
            </a:r>
            <a:endParaRPr lang="tr-TR" sz="2400" b="1" dirty="0">
              <a:latin typeface="Garamond" panose="02020404030301010803" pitchFamily="18" charset="0"/>
            </a:endParaRPr>
          </a:p>
        </p:txBody>
      </p:sp>
      <p:sp>
        <p:nvSpPr>
          <p:cNvPr id="2" name="Metin kutusu 1"/>
          <p:cNvSpPr txBox="1"/>
          <p:nvPr/>
        </p:nvSpPr>
        <p:spPr>
          <a:xfrm>
            <a:off x="1687637" y="2268141"/>
            <a:ext cx="8568952" cy="369332"/>
          </a:xfrm>
          <a:prstGeom prst="rect">
            <a:avLst/>
          </a:prstGeom>
          <a:noFill/>
        </p:spPr>
        <p:txBody>
          <a:bodyPr wrap="square" rtlCol="0">
            <a:spAutoFit/>
          </a:bodyPr>
          <a:lstStyle/>
          <a:p>
            <a:r>
              <a:rPr lang="tr-TR"/>
              <a:t>Aritmetik artış modelinde, nüfusun birim zamandaki artış miktarı sabit kabul edilir.</a:t>
            </a:r>
            <a:endParaRPr lang="tr-TR" dirty="0"/>
          </a:p>
        </p:txBody>
      </p:sp>
      <p:pic>
        <p:nvPicPr>
          <p:cNvPr id="6" name="Resim 5"/>
          <p:cNvPicPr>
            <a:picLocks noChangeAspect="1"/>
          </p:cNvPicPr>
          <p:nvPr/>
        </p:nvPicPr>
        <p:blipFill>
          <a:blip r:embed="rId4"/>
          <a:stretch>
            <a:fillRect/>
          </a:stretch>
        </p:blipFill>
        <p:spPr>
          <a:xfrm>
            <a:off x="1536131" y="2752872"/>
            <a:ext cx="3093223" cy="1331688"/>
          </a:xfrm>
          <a:prstGeom prst="rect">
            <a:avLst/>
          </a:prstGeom>
        </p:spPr>
      </p:pic>
      <p:pic>
        <p:nvPicPr>
          <p:cNvPr id="10" name="Resim 9"/>
          <p:cNvPicPr>
            <a:picLocks noChangeAspect="1"/>
          </p:cNvPicPr>
          <p:nvPr/>
        </p:nvPicPr>
        <p:blipFill>
          <a:blip r:embed="rId5"/>
          <a:stretch>
            <a:fillRect/>
          </a:stretch>
        </p:blipFill>
        <p:spPr>
          <a:xfrm>
            <a:off x="1403062" y="4222453"/>
            <a:ext cx="3695700" cy="847725"/>
          </a:xfrm>
          <a:prstGeom prst="rect">
            <a:avLst/>
          </a:prstGeom>
        </p:spPr>
      </p:pic>
      <p:pic>
        <p:nvPicPr>
          <p:cNvPr id="12" name="Resim 11"/>
          <p:cNvPicPr>
            <a:picLocks noChangeAspect="1"/>
          </p:cNvPicPr>
          <p:nvPr/>
        </p:nvPicPr>
        <p:blipFill>
          <a:blip r:embed="rId6"/>
          <a:stretch>
            <a:fillRect/>
          </a:stretch>
        </p:blipFill>
        <p:spPr>
          <a:xfrm>
            <a:off x="6167110" y="2867416"/>
            <a:ext cx="4930480" cy="3295280"/>
          </a:xfrm>
          <a:prstGeom prst="rect">
            <a:avLst/>
          </a:prstGeom>
        </p:spPr>
      </p:pic>
    </p:spTree>
    <p:extLst>
      <p:ext uri="{BB962C8B-B14F-4D97-AF65-F5344CB8AC3E}">
        <p14:creationId xmlns:p14="http://schemas.microsoft.com/office/powerpoint/2010/main" val="427068031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7F3DB8-F926-45B0-86F8-A093B5CF9647}"/>
              </a:ext>
            </a:extLst>
          </p:cNvPr>
          <p:cNvSpPr txBox="1"/>
          <p:nvPr/>
        </p:nvSpPr>
        <p:spPr>
          <a:xfrm>
            <a:off x="1400744" y="1410321"/>
            <a:ext cx="9492152" cy="276999"/>
          </a:xfrm>
          <a:prstGeom prst="rect">
            <a:avLst/>
          </a:prstGeom>
          <a:noFill/>
        </p:spPr>
        <p:txBody>
          <a:bodyPr wrap="square" rtlCol="0">
            <a:spAutoFit/>
          </a:bodyPr>
          <a:lstStyle/>
          <a:p>
            <a:pPr algn="ctr"/>
            <a:r>
              <a:rPr lang="tr-TR" sz="1200" b="1" dirty="0">
                <a:latin typeface="Arial" panose="020B0604020202020204" pitchFamily="34" charset="0"/>
                <a:cs typeface="Arial" panose="020B0604020202020204" pitchFamily="34" charset="0"/>
              </a:rPr>
              <a:t>6 Havzada Nehir Havzası Yönetim Planlarının Hazırlanması için Teknik Yardım Projesi</a:t>
            </a:r>
          </a:p>
        </p:txBody>
      </p:sp>
      <p:cxnSp>
        <p:nvCxnSpPr>
          <p:cNvPr id="5" name="Straight Connector 4">
            <a:extLst>
              <a:ext uri="{FF2B5EF4-FFF2-40B4-BE49-F238E27FC236}">
                <a16:creationId xmlns:a16="http://schemas.microsoft.com/office/drawing/2014/main" id="{9F6F8873-A4AF-43DA-A9AE-EC2199DA2550}"/>
              </a:ext>
            </a:extLst>
          </p:cNvPr>
          <p:cNvCxnSpPr>
            <a:cxnSpLocks/>
          </p:cNvCxnSpPr>
          <p:nvPr/>
        </p:nvCxnSpPr>
        <p:spPr>
          <a:xfrm>
            <a:off x="1617909" y="1669489"/>
            <a:ext cx="90578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A46964D-AC49-4E78-A045-EA7F85A7217C}"/>
              </a:ext>
            </a:extLst>
          </p:cNvPr>
          <p:cNvCxnSpPr>
            <a:cxnSpLocks/>
          </p:cNvCxnSpPr>
          <p:nvPr/>
        </p:nvCxnSpPr>
        <p:spPr>
          <a:xfrm>
            <a:off x="1687637" y="6300589"/>
            <a:ext cx="88569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Resim 2">
            <a:extLst>
              <a:ext uri="{FF2B5EF4-FFF2-40B4-BE49-F238E27FC236}">
                <a16:creationId xmlns:a16="http://schemas.microsoft.com/office/drawing/2014/main" id="{141B862F-CB16-444D-A0F8-477314360E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522" y="133775"/>
            <a:ext cx="2088000" cy="1224000"/>
          </a:xfrm>
          <a:prstGeom prst="rect">
            <a:avLst/>
          </a:prstGeom>
        </p:spPr>
      </p:pic>
      <p:pic>
        <p:nvPicPr>
          <p:cNvPr id="11" name="Resim 6">
            <a:extLst>
              <a:ext uri="{FF2B5EF4-FFF2-40B4-BE49-F238E27FC236}">
                <a16:creationId xmlns:a16="http://schemas.microsoft.com/office/drawing/2014/main" id="{E028636C-3E30-4713-90AE-8D5DF15CA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6137" y="6359007"/>
            <a:ext cx="7992888" cy="301622"/>
          </a:xfrm>
          <a:prstGeom prst="rect">
            <a:avLst/>
          </a:prstGeom>
        </p:spPr>
      </p:pic>
      <mc:AlternateContent xmlns:mc="http://schemas.openxmlformats.org/markup-compatibility/2006" xmlns:a14="http://schemas.microsoft.com/office/drawing/2010/main">
        <mc:Choice Requires="a14">
          <p:sp>
            <p:nvSpPr>
              <p:cNvPr id="10" name="Content Placeholder 1">
                <a:extLst>
                  <a:ext uri="{FF2B5EF4-FFF2-40B4-BE49-F238E27FC236}">
                    <a16:creationId xmlns:a16="http://schemas.microsoft.com/office/drawing/2014/main" id="{C9C5E77B-7CE9-462E-B654-50D01D8FE940}"/>
                  </a:ext>
                </a:extLst>
              </p:cNvPr>
              <p:cNvSpPr txBox="1">
                <a:spLocks/>
              </p:cNvSpPr>
              <p:nvPr/>
            </p:nvSpPr>
            <p:spPr>
              <a:xfrm>
                <a:off x="1556909" y="3325109"/>
                <a:ext cx="10972800" cy="41486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tr-TR" sz="1600" dirty="0">
                    <a:solidFill>
                      <a:schemeClr val="tx1"/>
                    </a:solidFill>
                    <a:latin typeface="Garamond" panose="02020404030301010803" pitchFamily="18" charset="0"/>
                  </a:rPr>
                  <a:t>Gelecekteki nüfus artışı ise aşağıdaki formülle hesaplanmaktadır;</a:t>
                </a:r>
              </a:p>
              <a:p>
                <a:pPr/>
                <a14:m>
                  <m:oMathPara xmlns:m="http://schemas.openxmlformats.org/officeDocument/2006/math">
                    <m:oMathParaPr>
                      <m:jc m:val="left"/>
                    </m:oMathParaPr>
                    <m:oMath xmlns:m="http://schemas.openxmlformats.org/officeDocument/2006/math">
                      <m:func>
                        <m:funcPr>
                          <m:ctrlPr>
                            <a:rPr lang="en-US" sz="1600" i="1">
                              <a:solidFill>
                                <a:schemeClr val="tx1"/>
                              </a:solidFill>
                              <a:latin typeface="Cambria Math" panose="02040503050406030204" pitchFamily="18" charset="0"/>
                            </a:rPr>
                          </m:ctrlPr>
                        </m:funcPr>
                        <m:fName>
                          <m:r>
                            <m:rPr>
                              <m:sty m:val="p"/>
                            </m:rPr>
                            <a:rPr lang="tr-TR" sz="1600">
                              <a:solidFill>
                                <a:schemeClr val="tx1"/>
                              </a:solidFill>
                              <a:latin typeface="Cambria Math" panose="02040503050406030204" pitchFamily="18" charset="0"/>
                            </a:rPr>
                            <m:t>log</m:t>
                          </m:r>
                        </m:fName>
                        <m:e>
                          <m:r>
                            <a:rPr lang="tr-TR" sz="1600" i="1">
                              <a:solidFill>
                                <a:schemeClr val="tx1"/>
                              </a:solidFill>
                              <a:latin typeface="Cambria Math" panose="02040503050406030204" pitchFamily="18" charset="0"/>
                            </a:rPr>
                            <m:t>𝑁</m:t>
                          </m:r>
                          <m:r>
                            <a:rPr lang="tr-TR" sz="1600" i="1">
                              <a:solidFill>
                                <a:schemeClr val="tx1"/>
                              </a:solidFill>
                              <a:latin typeface="Cambria Math" panose="02040503050406030204" pitchFamily="18" charset="0"/>
                            </a:rPr>
                            <m:t>=</m:t>
                          </m:r>
                          <m:func>
                            <m:funcPr>
                              <m:ctrlPr>
                                <a:rPr lang="en-US" sz="1600" i="1">
                                  <a:solidFill>
                                    <a:schemeClr val="tx1"/>
                                  </a:solidFill>
                                  <a:latin typeface="Cambria Math" panose="02040503050406030204" pitchFamily="18" charset="0"/>
                                </a:rPr>
                              </m:ctrlPr>
                            </m:funcPr>
                            <m:fName>
                              <m:r>
                                <m:rPr>
                                  <m:sty m:val="p"/>
                                </m:rPr>
                                <a:rPr lang="tr-TR" sz="1600">
                                  <a:solidFill>
                                    <a:schemeClr val="tx1"/>
                                  </a:solidFill>
                                  <a:latin typeface="Cambria Math" panose="02040503050406030204" pitchFamily="18" charset="0"/>
                                </a:rPr>
                                <m:t>log</m:t>
                              </m:r>
                            </m:fName>
                            <m:e>
                              <m:sSub>
                                <m:sSubPr>
                                  <m:ctrlPr>
                                    <a:rPr lang="en-US" sz="1600" i="1">
                                      <a:solidFill>
                                        <a:schemeClr val="tx1"/>
                                      </a:solidFill>
                                      <a:latin typeface="Cambria Math" panose="02040503050406030204" pitchFamily="18" charset="0"/>
                                    </a:rPr>
                                  </m:ctrlPr>
                                </m:sSubPr>
                                <m:e>
                                  <m:r>
                                    <a:rPr lang="tr-TR" sz="1600" i="1">
                                      <a:solidFill>
                                        <a:schemeClr val="tx1"/>
                                      </a:solidFill>
                                      <a:latin typeface="Cambria Math" panose="02040503050406030204" pitchFamily="18" charset="0"/>
                                    </a:rPr>
                                    <m:t>𝑁</m:t>
                                  </m:r>
                                </m:e>
                                <m:sub>
                                  <m:r>
                                    <a:rPr lang="tr-TR" sz="1600" i="1">
                                      <a:solidFill>
                                        <a:schemeClr val="tx1"/>
                                      </a:solidFill>
                                      <a:latin typeface="Cambria Math" panose="02040503050406030204" pitchFamily="18" charset="0"/>
                                    </a:rPr>
                                    <m:t>2</m:t>
                                  </m:r>
                                </m:sub>
                              </m:sSub>
                              <m:r>
                                <a:rPr lang="tr-TR"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tr-TR" sz="1600" i="1">
                                      <a:solidFill>
                                        <a:schemeClr val="tx1"/>
                                      </a:solidFill>
                                      <a:latin typeface="Cambria Math" panose="02040503050406030204" pitchFamily="18" charset="0"/>
                                    </a:rPr>
                                    <m:t>𝑘</m:t>
                                  </m:r>
                                </m:e>
                                <m:sub>
                                  <m:r>
                                    <a:rPr lang="tr-TR" sz="1600" i="1">
                                      <a:solidFill>
                                        <a:schemeClr val="tx1"/>
                                      </a:solidFill>
                                      <a:latin typeface="Cambria Math" panose="02040503050406030204" pitchFamily="18" charset="0"/>
                                    </a:rPr>
                                    <m:t>𝑔</m:t>
                                  </m:r>
                                </m:sub>
                              </m:sSub>
                              <m:r>
                                <a:rPr lang="tr-TR" sz="1600" i="1">
                                  <a:solidFill>
                                    <a:schemeClr val="tx1"/>
                                  </a:solidFill>
                                  <a:latin typeface="Cambria Math" panose="02040503050406030204" pitchFamily="18" charset="0"/>
                                </a:rPr>
                                <m:t>(</m:t>
                              </m:r>
                              <m:r>
                                <a:rPr lang="tr-TR" sz="1600" i="1">
                                  <a:solidFill>
                                    <a:schemeClr val="tx1"/>
                                  </a:solidFill>
                                  <a:latin typeface="Cambria Math" panose="02040503050406030204" pitchFamily="18" charset="0"/>
                                </a:rPr>
                                <m:t>𝑡</m:t>
                              </m:r>
                              <m:r>
                                <a:rPr lang="tr-TR"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tr-TR" sz="1600" i="1">
                                      <a:solidFill>
                                        <a:schemeClr val="tx1"/>
                                      </a:solidFill>
                                      <a:latin typeface="Cambria Math" panose="02040503050406030204" pitchFamily="18" charset="0"/>
                                    </a:rPr>
                                    <m:t>𝑡</m:t>
                                  </m:r>
                                </m:e>
                                <m:sub>
                                  <m:r>
                                    <a:rPr lang="tr-TR" sz="1600" i="1">
                                      <a:solidFill>
                                        <a:schemeClr val="tx1"/>
                                      </a:solidFill>
                                      <a:latin typeface="Cambria Math" panose="02040503050406030204" pitchFamily="18" charset="0"/>
                                    </a:rPr>
                                    <m:t>2</m:t>
                                  </m:r>
                                </m:sub>
                              </m:sSub>
                              <m:r>
                                <a:rPr lang="tr-TR" sz="1600" i="1">
                                  <a:solidFill>
                                    <a:schemeClr val="tx1"/>
                                  </a:solidFill>
                                  <a:latin typeface="Cambria Math" panose="02040503050406030204" pitchFamily="18" charset="0"/>
                                </a:rPr>
                                <m:t>)</m:t>
                              </m:r>
                            </m:e>
                          </m:func>
                        </m:e>
                      </m:func>
                    </m:oMath>
                  </m:oMathPara>
                </a14:m>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k</a:t>
                </a:r>
                <a:r>
                  <a:rPr lang="tr-TR" sz="1600" baseline="-25000" dirty="0">
                    <a:solidFill>
                      <a:schemeClr val="tx1"/>
                    </a:solidFill>
                    <a:latin typeface="Garamond" panose="02020404030301010803" pitchFamily="18" charset="0"/>
                  </a:rPr>
                  <a:t>g</a:t>
                </a:r>
                <a:r>
                  <a:rPr lang="tr-TR" sz="1600" dirty="0">
                    <a:solidFill>
                      <a:schemeClr val="tx1"/>
                    </a:solidFill>
                    <a:latin typeface="Garamond" panose="02020404030301010803" pitchFamily="18" charset="0"/>
                  </a:rPr>
                  <a:t> : Geometrik artış katsayısı</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t</a:t>
                </a:r>
                <a:r>
                  <a:rPr lang="tr-TR" sz="1600" baseline="-25000" dirty="0">
                    <a:solidFill>
                      <a:schemeClr val="tx1"/>
                    </a:solidFill>
                    <a:latin typeface="Garamond" panose="02020404030301010803" pitchFamily="18" charset="0"/>
                  </a:rPr>
                  <a:t>2</a:t>
                </a:r>
                <a:r>
                  <a:rPr lang="tr-TR" sz="1600" dirty="0">
                    <a:solidFill>
                      <a:schemeClr val="tx1"/>
                    </a:solidFill>
                    <a:latin typeface="Garamond" panose="02020404030301010803" pitchFamily="18" charset="0"/>
                  </a:rPr>
                  <a:t> : Son nüfus sayımının yapıldığı yıl</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t</a:t>
                </a:r>
                <a:r>
                  <a:rPr lang="tr-TR" sz="1600" baseline="-25000" dirty="0">
                    <a:solidFill>
                      <a:schemeClr val="tx1"/>
                    </a:solidFill>
                    <a:latin typeface="Garamond" panose="02020404030301010803" pitchFamily="18" charset="0"/>
                  </a:rPr>
                  <a:t>1</a:t>
                </a:r>
                <a:r>
                  <a:rPr lang="tr-TR" sz="1600" dirty="0">
                    <a:solidFill>
                      <a:schemeClr val="tx1"/>
                    </a:solidFill>
                    <a:latin typeface="Garamond" panose="02020404030301010803" pitchFamily="18" charset="0"/>
                  </a:rPr>
                  <a:t> : Bir önceki nüfus sayımının yapıldığı yıl</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t : Nüfus tahminine konu olan hedef yıl</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N</a:t>
                </a:r>
                <a:r>
                  <a:rPr lang="tr-TR" sz="1600" baseline="-25000" dirty="0">
                    <a:solidFill>
                      <a:schemeClr val="tx1"/>
                    </a:solidFill>
                    <a:latin typeface="Garamond" panose="02020404030301010803" pitchFamily="18" charset="0"/>
                  </a:rPr>
                  <a:t>2</a:t>
                </a:r>
                <a:r>
                  <a:rPr lang="tr-TR" sz="1600" dirty="0">
                    <a:solidFill>
                      <a:schemeClr val="tx1"/>
                    </a:solidFill>
                    <a:latin typeface="Garamond" panose="02020404030301010803" pitchFamily="18" charset="0"/>
                  </a:rPr>
                  <a:t> : t</a:t>
                </a:r>
                <a:r>
                  <a:rPr lang="tr-TR" sz="1600" baseline="-25000" dirty="0">
                    <a:solidFill>
                      <a:schemeClr val="tx1"/>
                    </a:solidFill>
                    <a:latin typeface="Garamond" panose="02020404030301010803" pitchFamily="18" charset="0"/>
                  </a:rPr>
                  <a:t>2</a:t>
                </a:r>
                <a:r>
                  <a:rPr lang="tr-TR" sz="1600" dirty="0">
                    <a:solidFill>
                      <a:schemeClr val="tx1"/>
                    </a:solidFill>
                    <a:latin typeface="Garamond" panose="02020404030301010803" pitchFamily="18" charset="0"/>
                  </a:rPr>
                  <a:t> yılındaki nüfus</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N</a:t>
                </a:r>
                <a:r>
                  <a:rPr lang="tr-TR" sz="1600" baseline="-25000" dirty="0">
                    <a:solidFill>
                      <a:schemeClr val="tx1"/>
                    </a:solidFill>
                    <a:latin typeface="Garamond" panose="02020404030301010803" pitchFamily="18" charset="0"/>
                  </a:rPr>
                  <a:t>1</a:t>
                </a:r>
                <a:r>
                  <a:rPr lang="tr-TR" sz="1600" dirty="0">
                    <a:solidFill>
                      <a:schemeClr val="tx1"/>
                    </a:solidFill>
                    <a:latin typeface="Garamond" panose="02020404030301010803" pitchFamily="18" charset="0"/>
                  </a:rPr>
                  <a:t> : t</a:t>
                </a:r>
                <a:r>
                  <a:rPr lang="tr-TR" sz="1600" baseline="-25000" dirty="0">
                    <a:solidFill>
                      <a:schemeClr val="tx1"/>
                    </a:solidFill>
                    <a:latin typeface="Garamond" panose="02020404030301010803" pitchFamily="18" charset="0"/>
                  </a:rPr>
                  <a:t>1</a:t>
                </a:r>
                <a:r>
                  <a:rPr lang="tr-TR" sz="1600" dirty="0">
                    <a:solidFill>
                      <a:schemeClr val="tx1"/>
                    </a:solidFill>
                    <a:latin typeface="Garamond" panose="02020404030301010803" pitchFamily="18" charset="0"/>
                  </a:rPr>
                  <a:t> yılındaki nüfus</a:t>
                </a:r>
                <a:endParaRPr lang="en-US" sz="1600" dirty="0">
                  <a:solidFill>
                    <a:schemeClr val="tx1"/>
                  </a:solidFill>
                  <a:latin typeface="Garamond" panose="02020404030301010803" pitchFamily="18" charset="0"/>
                </a:endParaRPr>
              </a:p>
              <a:p>
                <a:pPr algn="l"/>
                <a:r>
                  <a:rPr lang="tr-TR" sz="1600" dirty="0">
                    <a:solidFill>
                      <a:schemeClr val="tx1"/>
                    </a:solidFill>
                    <a:latin typeface="Garamond" panose="02020404030301010803" pitchFamily="18" charset="0"/>
                  </a:rPr>
                  <a:t>N : Gelecekteki (hedef yıla ait) nüfus</a:t>
                </a:r>
                <a:endParaRPr lang="en-US" sz="1600" dirty="0">
                  <a:solidFill>
                    <a:schemeClr val="tx1"/>
                  </a:solidFill>
                  <a:latin typeface="Garamond" panose="02020404030301010803" pitchFamily="18" charset="0"/>
                </a:endParaRPr>
              </a:p>
              <a:p>
                <a:endParaRPr lang="tr-TR" sz="1800" dirty="0"/>
              </a:p>
              <a:p>
                <a:endParaRPr lang="tr-TR" sz="1800" dirty="0"/>
              </a:p>
              <a:p>
                <a:endParaRPr lang="tr-TR" sz="1800" dirty="0"/>
              </a:p>
            </p:txBody>
          </p:sp>
        </mc:Choice>
        <mc:Fallback xmlns="">
          <p:sp>
            <p:nvSpPr>
              <p:cNvPr id="10" name="Content Placeholder 1">
                <a:extLst>
                  <a:ext uri="{FF2B5EF4-FFF2-40B4-BE49-F238E27FC236}">
                    <a16:creationId xmlns:a16="http://schemas.microsoft.com/office/drawing/2014/main" id="{C9C5E77B-7CE9-462E-B654-50D01D8FE940}"/>
                  </a:ext>
                </a:extLst>
              </p:cNvPr>
              <p:cNvSpPr txBox="1">
                <a:spLocks noRot="1" noChangeAspect="1" noMove="1" noResize="1" noEditPoints="1" noAdjustHandles="1" noChangeArrowheads="1" noChangeShapeType="1" noTextEdit="1"/>
              </p:cNvSpPr>
              <p:nvPr/>
            </p:nvSpPr>
            <p:spPr>
              <a:xfrm>
                <a:off x="1556909" y="3325109"/>
                <a:ext cx="10972800" cy="4148683"/>
              </a:xfrm>
              <a:prstGeom prst="rect">
                <a:avLst/>
              </a:prstGeom>
              <a:blipFill>
                <a:blip r:embed="rId4"/>
                <a:stretch>
                  <a:fillRect l="-278"/>
                </a:stretch>
              </a:blipFill>
            </p:spPr>
            <p:txBody>
              <a:bodyPr/>
              <a:lstStyle/>
              <a:p>
                <a:r>
                  <a:rPr lang="tr-TR">
                    <a:noFill/>
                  </a:rPr>
                  <a:t> </a:t>
                </a:r>
              </a:p>
            </p:txBody>
          </p:sp>
        </mc:Fallback>
      </mc:AlternateContent>
      <p:sp>
        <p:nvSpPr>
          <p:cNvPr id="12" name="Title 3">
            <a:extLst>
              <a:ext uri="{FF2B5EF4-FFF2-40B4-BE49-F238E27FC236}">
                <a16:creationId xmlns:a16="http://schemas.microsoft.com/office/drawing/2014/main" id="{46402028-7003-4430-B29B-F8EF2E3CDAAE}"/>
              </a:ext>
            </a:extLst>
          </p:cNvPr>
          <p:cNvSpPr txBox="1">
            <a:spLocks/>
          </p:cNvSpPr>
          <p:nvPr/>
        </p:nvSpPr>
        <p:spPr>
          <a:xfrm>
            <a:off x="1543621" y="1679875"/>
            <a:ext cx="4185766" cy="575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latin typeface="Garamond" panose="02020404030301010803" pitchFamily="18" charset="0"/>
              </a:rPr>
              <a:t>Geometrik Artış Metodu</a:t>
            </a:r>
          </a:p>
        </p:txBody>
      </p:sp>
      <p:sp>
        <p:nvSpPr>
          <p:cNvPr id="13" name="Rectangle 12">
            <a:extLst>
              <a:ext uri="{FF2B5EF4-FFF2-40B4-BE49-F238E27FC236}">
                <a16:creationId xmlns:a16="http://schemas.microsoft.com/office/drawing/2014/main" id="{92F91335-E659-49B6-BC28-04745A08936B}"/>
              </a:ext>
            </a:extLst>
          </p:cNvPr>
          <p:cNvSpPr/>
          <p:nvPr/>
        </p:nvSpPr>
        <p:spPr>
          <a:xfrm>
            <a:off x="6370458" y="4079892"/>
            <a:ext cx="6096000" cy="388696"/>
          </a:xfrm>
          <a:prstGeom prst="rect">
            <a:avLst/>
          </a:prstGeom>
        </p:spPr>
        <p:txBody>
          <a:bodyPr>
            <a:spAutoFit/>
          </a:bodyPr>
          <a:lstStyle/>
          <a:p>
            <a:pPr indent="450215" algn="just">
              <a:lnSpc>
                <a:spcPct val="107000"/>
              </a:lnSpc>
              <a:spcBef>
                <a:spcPts val="600"/>
              </a:spcBef>
              <a:spcAft>
                <a:spcPts val="600"/>
              </a:spcAft>
            </a:pPr>
            <a:r>
              <a:rPr lang="tr-TR" dirty="0">
                <a:latin typeface="Garamond" panose="02020404030301010803" pitchFamily="18" charset="0"/>
              </a:rPr>
              <a:t>Geometrik Artış Katsayısı  Formülü</a:t>
            </a:r>
            <a:endParaRPr lang="en-US" dirty="0">
              <a:latin typeface="Garamond" panose="02020404030301010803"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32036F11-189F-4E92-B7E4-BDA3A9F552AD}"/>
              </a:ext>
            </a:extLst>
          </p:cNvPr>
          <p:cNvSpPr/>
          <p:nvPr/>
        </p:nvSpPr>
        <p:spPr>
          <a:xfrm>
            <a:off x="1558000" y="2247891"/>
            <a:ext cx="9177639" cy="1077218"/>
          </a:xfrm>
          <a:prstGeom prst="rect">
            <a:avLst/>
          </a:prstGeom>
        </p:spPr>
        <p:txBody>
          <a:bodyPr wrap="square">
            <a:spAutoFit/>
          </a:bodyPr>
          <a:lstStyle/>
          <a:p>
            <a:pPr algn="just">
              <a:spcBef>
                <a:spcPts val="1200"/>
              </a:spcBef>
              <a:spcAft>
                <a:spcPts val="1200"/>
              </a:spcAft>
            </a:pPr>
            <a:r>
              <a:rPr lang="tr-TR" sz="1600" dirty="0">
                <a:latin typeface="Garamond" panose="02020404030301010803" pitchFamily="18" charset="0"/>
                <a:ea typeface="Calibri" panose="020F0502020204030204" pitchFamily="34" charset="0"/>
                <a:cs typeface="Arial" panose="020B0604020202020204" pitchFamily="34" charset="0"/>
              </a:rPr>
              <a:t>Geometrik Artış yönteminde geçmiş yıllara ait nüfus verileri üzerinden ortalama nüfus artış katsayısı tespit edilir. Bu yöntemde nüfusun geometrik olarak arttığı kabul edilmektedir. Geçmiş yılların sayısına dayanan Geometrik Artış Metodu, genellikle kısa dönemler (10 yıla kadar) için daha gerçekçi sonuçlar vermekte; ancak uzun dönemler için elde edilen sonuçlar yüksek çıkmaktadır.</a:t>
            </a:r>
            <a:endParaRPr lang="en-US" sz="1600" dirty="0">
              <a:latin typeface="Garamond" panose="02020404030301010803"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D1284E2-9A14-4804-A06C-EBB58C851072}"/>
                  </a:ext>
                </a:extLst>
              </p:cNvPr>
              <p:cNvSpPr/>
              <p:nvPr/>
            </p:nvSpPr>
            <p:spPr>
              <a:xfrm>
                <a:off x="7123522" y="4489577"/>
                <a:ext cx="2235356" cy="6636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𝑔</m:t>
                          </m:r>
                        </m:sub>
                      </m:sSub>
                      <m:r>
                        <a:rPr lang="en-US">
                          <a:latin typeface="Cambria Math" panose="02040503050406030204" pitchFamily="18" charset="0"/>
                        </a:rPr>
                        <m:t>=</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2</m:t>
                                  </m:r>
                                </m:sub>
                              </m:sSub>
                              <m:r>
                                <a:rPr lang="en-US">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atin typeface="Cambria Math" panose="02040503050406030204" pitchFamily="18" charset="0"/>
                                        </a:rPr>
                                        <m:t>1</m:t>
                                      </m:r>
                                    </m:sub>
                                  </m:sSub>
                                </m:e>
                              </m:func>
                            </m:e>
                          </m:func>
                        </m:num>
                        <m:den>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a:latin typeface="Cambria Math" panose="02040503050406030204" pitchFamily="18" charset="0"/>
                                </a:rPr>
                                <m:t>1</m:t>
                              </m:r>
                            </m:sub>
                          </m:sSub>
                        </m:den>
                      </m:f>
                    </m:oMath>
                  </m:oMathPara>
                </a14:m>
                <a:endParaRPr lang="en-US" dirty="0"/>
              </a:p>
            </p:txBody>
          </p:sp>
        </mc:Choice>
        <mc:Fallback xmlns="">
          <p:sp>
            <p:nvSpPr>
              <p:cNvPr id="15" name="Rectangle 14">
                <a:extLst>
                  <a:ext uri="{FF2B5EF4-FFF2-40B4-BE49-F238E27FC236}">
                    <a16:creationId xmlns:a16="http://schemas.microsoft.com/office/drawing/2014/main" id="{6D1284E2-9A14-4804-A06C-EBB58C851072}"/>
                  </a:ext>
                </a:extLst>
              </p:cNvPr>
              <p:cNvSpPr>
                <a:spLocks noRot="1" noChangeAspect="1" noMove="1" noResize="1" noEditPoints="1" noAdjustHandles="1" noChangeArrowheads="1" noChangeShapeType="1" noTextEdit="1"/>
              </p:cNvSpPr>
              <p:nvPr/>
            </p:nvSpPr>
            <p:spPr>
              <a:xfrm>
                <a:off x="7123522" y="4489577"/>
                <a:ext cx="2235356" cy="663643"/>
              </a:xfrm>
              <a:prstGeom prst="rect">
                <a:avLst/>
              </a:prstGeom>
              <a:blipFill>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76703215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11774</TotalTime>
  <Words>2739</Words>
  <Application>Microsoft Office PowerPoint</Application>
  <PresentationFormat>Özel</PresentationFormat>
  <Paragraphs>396</Paragraphs>
  <Slides>36</Slides>
  <Notes>1</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36</vt:i4>
      </vt:variant>
    </vt:vector>
  </HeadingPairs>
  <TitlesOfParts>
    <vt:vector size="46" baseType="lpstr">
      <vt:lpstr>Arial</vt:lpstr>
      <vt:lpstr>Calibri</vt:lpstr>
      <vt:lpstr>Cambria</vt:lpstr>
      <vt:lpstr>Cambria Math</vt:lpstr>
      <vt:lpstr>Garamond</vt:lpstr>
      <vt:lpstr>Tahoma</vt:lpstr>
      <vt:lpstr>Times New Roman</vt:lpstr>
      <vt:lpstr>Wingdings</vt:lpstr>
      <vt:lpstr>Ofis Teması</vt:lpstr>
      <vt:lpstr>Document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grafex</dc:creator>
  <cp:lastModifiedBy>Belgi TURAN</cp:lastModifiedBy>
  <cp:revision>1197</cp:revision>
  <dcterms:created xsi:type="dcterms:W3CDTF">2022-01-05T11:45:14Z</dcterms:created>
  <dcterms:modified xsi:type="dcterms:W3CDTF">2022-07-04T09:21:52Z</dcterms:modified>
</cp:coreProperties>
</file>