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docx" ContentType="application/vnd.openxmlformats-officedocument.wordprocessingml.document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733" r:id="rId4"/>
    <p:sldId id="261" r:id="rId5"/>
    <p:sldId id="737" r:id="rId6"/>
    <p:sldId id="264" r:id="rId7"/>
    <p:sldId id="305" r:id="rId8"/>
    <p:sldId id="325" r:id="rId9"/>
    <p:sldId id="258" r:id="rId10"/>
  </p:sldIdLst>
  <p:sldSz cx="10801350" cy="6840538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75" y="67"/>
      </p:cViewPr>
      <p:guideLst>
        <p:guide orient="horz" pos="2155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03353-4E85-4E74-95C2-93983C42E420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143000"/>
            <a:ext cx="4873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B8B26-8DF2-4CA1-8522-80907E36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CE04C-2BD5-49B4-A183-D4F0BD5553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10102" y="2125001"/>
            <a:ext cx="9181147" cy="1466282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20203" y="3876306"/>
            <a:ext cx="756094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3668-A101-42EF-89C9-74FFB3699BBA}" type="datetime1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93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5F94-B7B8-401B-8200-ECBDAE235724}" type="datetime1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73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484437" y="273940"/>
            <a:ext cx="3251656" cy="582079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23840" y="273940"/>
            <a:ext cx="9580573" cy="582079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FB60-2B76-4510-A870-2D431C96C777}" type="datetime1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49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4455-F0A6-4DDA-B827-70FF53AB49AC}" type="datetime1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80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53233" y="4395680"/>
            <a:ext cx="9181147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53233" y="2899313"/>
            <a:ext cx="9181147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0D65-E1F0-4C77-A15E-ED56158A67FE}" type="datetime1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2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23840" y="1591376"/>
            <a:ext cx="641517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19041" y="1591376"/>
            <a:ext cx="6417052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5D9-2711-445B-8A78-44985E430808}" type="datetime1">
              <a:rPr lang="tr-TR" smtClean="0"/>
              <a:t>31.08.2022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59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0068" y="273939"/>
            <a:ext cx="972121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0067" y="1531205"/>
            <a:ext cx="477247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40067" y="2169338"/>
            <a:ext cx="477247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486936" y="1531205"/>
            <a:ext cx="4774347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486936" y="2169338"/>
            <a:ext cx="4774347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12D-A0EC-4186-BA9C-9B1D880C5F1F}" type="datetime1">
              <a:rPr lang="tr-TR" smtClean="0"/>
              <a:t>31.08.2022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02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C90-27B0-4FA5-82CD-1B9513D2D708}" type="datetime1">
              <a:rPr lang="tr-TR" smtClean="0"/>
              <a:t>31.08.2022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86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2D3F-F262-4AF9-B3F4-485A057F982C}" type="datetime1">
              <a:rPr lang="tr-TR" smtClean="0"/>
              <a:t>31.08.2022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46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0068" y="272356"/>
            <a:ext cx="3553570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23027" y="272355"/>
            <a:ext cx="603825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40068" y="1431447"/>
            <a:ext cx="3553570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F5D8-94A4-4620-9377-62EFA9E566C3}" type="datetime1">
              <a:rPr lang="tr-TR" smtClean="0"/>
              <a:t>31.08.2022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9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17140" y="4788378"/>
            <a:ext cx="64808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117140" y="611216"/>
            <a:ext cx="64808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117140" y="5353672"/>
            <a:ext cx="64808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C1FF-F75E-40A6-AB4D-E80AD5B17EF4}" type="datetime1">
              <a:rPr lang="tr-TR" smtClean="0"/>
              <a:t>31.08.2022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82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540068" y="273939"/>
            <a:ext cx="972121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0068" y="1596127"/>
            <a:ext cx="972121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540068" y="6340167"/>
            <a:ext cx="252031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49C3-EE88-4197-B5D1-07A355CDB049}" type="datetime1">
              <a:rPr lang="tr-TR" smtClean="0"/>
              <a:t>31.08.2022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690462" y="6340167"/>
            <a:ext cx="342042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740968" y="6340167"/>
            <a:ext cx="252031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32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hyperlink" Target="https://6rbmp.tarimorman.gov.tr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FAEB47-3BDB-4910-A679-F97EA6A3E2FE}"/>
              </a:ext>
            </a:extLst>
          </p:cNvPr>
          <p:cNvSpPr/>
          <p:nvPr/>
        </p:nvSpPr>
        <p:spPr>
          <a:xfrm>
            <a:off x="-1204" y="1476053"/>
            <a:ext cx="10802553" cy="475252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E7A8D-B2AA-43C3-BACF-59328EA860C0}"/>
              </a:ext>
            </a:extLst>
          </p:cNvPr>
          <p:cNvSpPr txBox="1"/>
          <p:nvPr/>
        </p:nvSpPr>
        <p:spPr>
          <a:xfrm>
            <a:off x="1545111" y="2124125"/>
            <a:ext cx="771112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Havzada Nehir Havzası Yönetim Planlarının Hazırlanması için Teknik Yardım Projesi</a:t>
            </a:r>
          </a:p>
          <a:p>
            <a:pPr algn="ctr"/>
            <a:r>
              <a:rPr lang="tr-TR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EuropeAid/140294/IH/SER/TR</a:t>
            </a:r>
          </a:p>
          <a:p>
            <a:endParaRPr lang="tr-TR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D72996-BD58-46FD-9164-05A480AAEDD0}"/>
              </a:ext>
            </a:extLst>
          </p:cNvPr>
          <p:cNvSpPr txBox="1">
            <a:spLocks/>
          </p:cNvSpPr>
          <p:nvPr/>
        </p:nvSpPr>
        <p:spPr>
          <a:xfrm>
            <a:off x="2583793" y="4463227"/>
            <a:ext cx="5600152" cy="12418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Ağustos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r>
              <a:rPr lang="tr-T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tr-T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Yer:</a:t>
            </a:r>
            <a:r>
              <a:rPr lang="tr-TR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Tarım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Orman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Bakanlığı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Beştepe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22. Kat Toplantı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Salonu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Zoom</a:t>
            </a:r>
            <a:endParaRPr lang="tr-T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14.00-16.00</a:t>
            </a:r>
            <a:endParaRPr lang="tr-TR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2">
            <a:extLst>
              <a:ext uri="{FF2B5EF4-FFF2-40B4-BE49-F238E27FC236}">
                <a16:creationId xmlns:a16="http://schemas.microsoft.com/office/drawing/2014/main" id="{141B862F-CB16-444D-A0F8-477314360E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2" y="133775"/>
            <a:ext cx="2088000" cy="1224000"/>
          </a:xfrm>
          <a:prstGeom prst="rect">
            <a:avLst/>
          </a:prstGeom>
        </p:spPr>
      </p:pic>
      <p:pic>
        <p:nvPicPr>
          <p:cNvPr id="11" name="Resim 6">
            <a:extLst>
              <a:ext uri="{FF2B5EF4-FFF2-40B4-BE49-F238E27FC236}">
                <a16:creationId xmlns:a16="http://schemas.microsoft.com/office/drawing/2014/main" id="{E028636C-3E30-4713-90AE-8D5DF15CAB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7" y="6359007"/>
            <a:ext cx="7992888" cy="301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4928C0-7E75-4636-B9A2-51ADCA39BE12}"/>
              </a:ext>
            </a:extLst>
          </p:cNvPr>
          <p:cNvSpPr txBox="1"/>
          <p:nvPr/>
        </p:nvSpPr>
        <p:spPr>
          <a:xfrm>
            <a:off x="1909248" y="3709174"/>
            <a:ext cx="6981646" cy="7540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tr-TR" sz="250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7</a:t>
            </a:r>
            <a:r>
              <a:rPr lang="en" sz="250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. </a:t>
            </a:r>
            <a:r>
              <a:rPr lang="en" sz="25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Operasyon </a:t>
            </a:r>
            <a:r>
              <a:rPr lang="en" sz="250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K</a:t>
            </a:r>
            <a:r>
              <a:rPr lang="en" sz="25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oordinasyon Birimi Toplantısı</a:t>
            </a:r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6EB02-069E-413B-BF93-F86CB321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62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7F3DB8-F926-45B0-86F8-A093B5CF9647}"/>
              </a:ext>
            </a:extLst>
          </p:cNvPr>
          <p:cNvSpPr txBox="1"/>
          <p:nvPr/>
        </p:nvSpPr>
        <p:spPr>
          <a:xfrm>
            <a:off x="721294" y="1410320"/>
            <a:ext cx="9492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>
                <a:latin typeface="Arial" panose="020B0604020202020204" pitchFamily="34" charset="0"/>
                <a:cs typeface="Arial" panose="020B0604020202020204" pitchFamily="34" charset="0"/>
              </a:rPr>
              <a:t>6 Havzada Nehir Havzası Yönetim Planlarının Hazırlanması için Teknik Yardım</a:t>
            </a:r>
            <a:endParaRPr lang="tr-TR" sz="1200" b="1"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F8873-A4AF-43DA-A9AE-EC2199DA2550}"/>
              </a:ext>
            </a:extLst>
          </p:cNvPr>
          <p:cNvCxnSpPr>
            <a:cxnSpLocks/>
          </p:cNvCxnSpPr>
          <p:nvPr/>
        </p:nvCxnSpPr>
        <p:spPr>
          <a:xfrm>
            <a:off x="938458" y="1669489"/>
            <a:ext cx="90578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46964D-AC49-4E78-A045-EA7F85A7217C}"/>
              </a:ext>
            </a:extLst>
          </p:cNvPr>
          <p:cNvCxnSpPr>
            <a:cxnSpLocks/>
          </p:cNvCxnSpPr>
          <p:nvPr/>
        </p:nvCxnSpPr>
        <p:spPr>
          <a:xfrm>
            <a:off x="1008187" y="6300589"/>
            <a:ext cx="88569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Resim 2">
            <a:extLst>
              <a:ext uri="{FF2B5EF4-FFF2-40B4-BE49-F238E27FC236}">
                <a16:creationId xmlns:a16="http://schemas.microsoft.com/office/drawing/2014/main" id="{141B862F-CB16-444D-A0F8-477314360E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2" y="133775"/>
            <a:ext cx="2088000" cy="1224000"/>
          </a:xfrm>
          <a:prstGeom prst="rect">
            <a:avLst/>
          </a:prstGeom>
        </p:spPr>
      </p:pic>
      <p:pic>
        <p:nvPicPr>
          <p:cNvPr id="11" name="Resim 6">
            <a:extLst>
              <a:ext uri="{FF2B5EF4-FFF2-40B4-BE49-F238E27FC236}">
                <a16:creationId xmlns:a16="http://schemas.microsoft.com/office/drawing/2014/main" id="{E028636C-3E30-4713-90AE-8D5DF15CAB3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7" y="6359007"/>
            <a:ext cx="7992888" cy="301622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F04DCF2E-79AC-4940-9EEE-CC493EBA65D7}"/>
              </a:ext>
            </a:extLst>
          </p:cNvPr>
          <p:cNvSpPr txBox="1"/>
          <p:nvPr/>
        </p:nvSpPr>
        <p:spPr>
          <a:xfrm>
            <a:off x="-811930" y="1492095"/>
            <a:ext cx="6085061" cy="463309"/>
          </a:xfrm>
          <a:prstGeom prst="rect">
            <a:avLst/>
          </a:prstGeom>
        </p:spPr>
        <p:txBody>
          <a:bodyPr vert="horz" lIns="68304" tIns="34152" rIns="68304" bIns="3415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tr-TR" sz="18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Projenin İlerleyişi (raporlama)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7570F447-E19F-4036-A4DE-E8BA90CE76DD}"/>
              </a:ext>
            </a:extLst>
          </p:cNvPr>
          <p:cNvSpPr txBox="1"/>
          <p:nvPr/>
        </p:nvSpPr>
        <p:spPr>
          <a:xfrm>
            <a:off x="432123" y="2675161"/>
            <a:ext cx="10009112" cy="32955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tr-TR" sz="160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0" indent="0">
              <a:buNone/>
            </a:pPr>
            <a:endParaRPr lang="tr-TR" sz="1600"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0" indent="0">
              <a:buNone/>
            </a:pPr>
            <a:r>
              <a:rPr lang="tr-TR" sz="16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A1079-DF0D-4194-AEE8-14363182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7DC97F4-6B18-4537-89D9-EE6CEAEC7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2979"/>
              </p:ext>
            </p:extLst>
          </p:nvPr>
        </p:nvGraphicFramePr>
        <p:xfrm>
          <a:off x="430464" y="1702586"/>
          <a:ext cx="9721851" cy="4554270"/>
        </p:xfrm>
        <a:graphic>
          <a:graphicData uri="http://schemas.openxmlformats.org/drawingml/2006/table">
            <a:tbl>
              <a:tblPr/>
              <a:tblGrid>
                <a:gridCol w="1729683">
                  <a:extLst>
                    <a:ext uri="{9D8B030D-6E8A-4147-A177-3AD203B41FA5}">
                      <a16:colId xmlns:a16="http://schemas.microsoft.com/office/drawing/2014/main" val="4117772499"/>
                    </a:ext>
                  </a:extLst>
                </a:gridCol>
                <a:gridCol w="1804683">
                  <a:extLst>
                    <a:ext uri="{9D8B030D-6E8A-4147-A177-3AD203B41FA5}">
                      <a16:colId xmlns:a16="http://schemas.microsoft.com/office/drawing/2014/main" val="3554812767"/>
                    </a:ext>
                  </a:extLst>
                </a:gridCol>
                <a:gridCol w="581248">
                  <a:extLst>
                    <a:ext uri="{9D8B030D-6E8A-4147-A177-3AD203B41FA5}">
                      <a16:colId xmlns:a16="http://schemas.microsoft.com/office/drawing/2014/main" val="2964321698"/>
                    </a:ext>
                  </a:extLst>
                </a:gridCol>
                <a:gridCol w="604686">
                  <a:extLst>
                    <a:ext uri="{9D8B030D-6E8A-4147-A177-3AD203B41FA5}">
                      <a16:colId xmlns:a16="http://schemas.microsoft.com/office/drawing/2014/main" val="2293883880"/>
                    </a:ext>
                  </a:extLst>
                </a:gridCol>
                <a:gridCol w="599998">
                  <a:extLst>
                    <a:ext uri="{9D8B030D-6E8A-4147-A177-3AD203B41FA5}">
                      <a16:colId xmlns:a16="http://schemas.microsoft.com/office/drawing/2014/main" val="2969004373"/>
                    </a:ext>
                  </a:extLst>
                </a:gridCol>
                <a:gridCol w="567186">
                  <a:extLst>
                    <a:ext uri="{9D8B030D-6E8A-4147-A177-3AD203B41FA5}">
                      <a16:colId xmlns:a16="http://schemas.microsoft.com/office/drawing/2014/main" val="25769420"/>
                    </a:ext>
                  </a:extLst>
                </a:gridCol>
                <a:gridCol w="571874">
                  <a:extLst>
                    <a:ext uri="{9D8B030D-6E8A-4147-A177-3AD203B41FA5}">
                      <a16:colId xmlns:a16="http://schemas.microsoft.com/office/drawing/2014/main" val="2651617252"/>
                    </a:ext>
                  </a:extLst>
                </a:gridCol>
                <a:gridCol w="571874">
                  <a:extLst>
                    <a:ext uri="{9D8B030D-6E8A-4147-A177-3AD203B41FA5}">
                      <a16:colId xmlns:a16="http://schemas.microsoft.com/office/drawing/2014/main" val="3482005524"/>
                    </a:ext>
                  </a:extLst>
                </a:gridCol>
                <a:gridCol w="567186">
                  <a:extLst>
                    <a:ext uri="{9D8B030D-6E8A-4147-A177-3AD203B41FA5}">
                      <a16:colId xmlns:a16="http://schemas.microsoft.com/office/drawing/2014/main" val="1121971972"/>
                    </a:ext>
                  </a:extLst>
                </a:gridCol>
                <a:gridCol w="632811">
                  <a:extLst>
                    <a:ext uri="{9D8B030D-6E8A-4147-A177-3AD203B41FA5}">
                      <a16:colId xmlns:a16="http://schemas.microsoft.com/office/drawing/2014/main" val="2831602826"/>
                    </a:ext>
                  </a:extLst>
                </a:gridCol>
                <a:gridCol w="571874">
                  <a:extLst>
                    <a:ext uri="{9D8B030D-6E8A-4147-A177-3AD203B41FA5}">
                      <a16:colId xmlns:a16="http://schemas.microsoft.com/office/drawing/2014/main" val="1876169090"/>
                    </a:ext>
                  </a:extLst>
                </a:gridCol>
                <a:gridCol w="918748">
                  <a:extLst>
                    <a:ext uri="{9D8B030D-6E8A-4147-A177-3AD203B41FA5}">
                      <a16:colId xmlns:a16="http://schemas.microsoft.com/office/drawing/2014/main" val="3381921423"/>
                    </a:ext>
                  </a:extLst>
                </a:gridCol>
              </a:tblGrid>
              <a:tr h="224999">
                <a:tc>
                  <a:txBody>
                    <a:bodyPr/>
                    <a:lstStyle/>
                    <a:p>
                      <a:pPr rtl="0" fontAlgn="b"/>
                      <a:endParaRPr lang="en-US" sz="1100" dirty="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Sunulma Tarihi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1. Tur Yorum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Sunulma Tarihi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2. Tur Yorum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Sunulma Tarihi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3. Tur Yorum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Sunulma Tarihi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4. Tur Yorum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Sunulma Tarihi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Onay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18333"/>
                  </a:ext>
                </a:extLst>
              </a:tr>
              <a:tr h="328124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Taslak sunulma ve onay tarihleri ile birlikte Proje Çıktılarının listesi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List of the Project Outputs produced with the dates of draft submissions and approval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Submission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1st Comments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Submission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2nd Comments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Submission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3rd Comments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Submission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4th Comments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Submission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Arial" panose="020B0604020202020204" pitchFamily="34" charset="0"/>
                        </a:rPr>
                        <a:t>Approval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56940"/>
                  </a:ext>
                </a:extLst>
              </a:tr>
              <a:tr h="431249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Başlangıç Raporu (idari rapor)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Inception Report (administrative report)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12.11.2021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16.12.2021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06.01.2022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 dirty="0">
                          <a:effectLst/>
                          <a:latin typeface="Arial" panose="020B0604020202020204" pitchFamily="34" charset="0"/>
                        </a:rPr>
                        <a:t>25.01.2022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11.02.2022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03.03.2022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23.03.2022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01.04.2022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11.04.2022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18.04.2022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05.05.2022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12.05.2022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13.05.2022 by the End Recipient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18.05.2022 by the Contracting Authority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17797"/>
                  </a:ext>
                </a:extLst>
              </a:tr>
              <a:tr h="534374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Ara Rapor (idari rapor)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Interim Report (administrative report)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26.03.2022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14.04.2022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05.05.2022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26.05.2022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15.06.2022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07.07.2022 (V3.1)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5.8.2022 (by CA)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05.08.2022 by ER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08.08.2022 by CA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10.08.2022 (V3.2-Submission of the hardcopies)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32758"/>
                  </a:ext>
                </a:extLst>
              </a:tr>
              <a:tr h="224999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Etkinlik 1.1 Veri Toplama Çalışmaları Raporu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Activity 1.1 Data Collection Campaign Report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13.01.2022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31.01.2022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10.02.2022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18.02.2022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22.03.2022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01.04.2022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20.04.2022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06.05.2022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18.05.2022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10.06.2022 by ER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24.06.2022 by CA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85651"/>
                  </a:ext>
                </a:extLst>
              </a:tr>
              <a:tr h="121875">
                <a:tc>
                  <a:txBody>
                    <a:bodyPr/>
                    <a:lstStyle/>
                    <a:p>
                      <a:pPr rtl="0" fontAlgn="b"/>
                      <a:r>
                        <a:rPr lang="it-IT" sz="700" b="0">
                          <a:effectLst/>
                          <a:latin typeface="Arial" panose="020B0604020202020204" pitchFamily="34" charset="0"/>
                        </a:rPr>
                        <a:t>Etkinlik 1.1 Veri Gereklilikleri Analizi Raporu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Activity 1.1 Data Requirement Analysis Report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18.05.2022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14.06.2022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15.08.2022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90613"/>
                  </a:ext>
                </a:extLst>
              </a:tr>
              <a:tr h="431249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Etkinlik 1.2 Mevcut Durum Analizi Raporu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Activity 1.2 Current Situation Analysis Report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14.04.2022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13.05.2022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20.05.2022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10.06.2022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22.06.2022 -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(table of ch 3.1)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24.06.2022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28.06.2022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18.07.2022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 dirty="0">
                          <a:effectLst/>
                          <a:latin typeface="Arial" panose="020B0604020202020204" pitchFamily="34" charset="0"/>
                        </a:rPr>
                        <a:t>26.08.2022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046751"/>
                  </a:ext>
                </a:extLst>
              </a:tr>
              <a:tr h="637498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Etkinlik 1.3. Çıktı: Etkinlik 1.16 Karakterizasyon Raporunun eki olarak nehir havzası bölgelerinin, su kütlelerinin, tipolojilerin, sınıfların ve kategorilerin belirlenmesine ilişkin raporlar (İngilizce ve Türkçe dillerinde 6 rapor)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Activity 1.3 OUTPUT: Reports on the delineation of river basin districts, water bodies, typologies, classes and categories as an annex of Activity 1.16 Characterisation Report (6 reports in English and Turkish)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17.05.2022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10.06.2022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18.07.2022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 dirty="0">
                          <a:effectLst/>
                          <a:latin typeface="Arial" panose="020B0604020202020204" pitchFamily="34" charset="0"/>
                        </a:rPr>
                        <a:t>26.08.2022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382384"/>
                  </a:ext>
                </a:extLst>
              </a:tr>
              <a:tr h="328124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Etkinlik 1.4. Nehir havzası bölgelerinin iklim ve hidrolojinin yanı sıra fiziksel ve jeolojik yönlerinin analizi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Activity 1.4. Analysis of the physical and geological aspects of the river basin districts as well as climate and hydrology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18.07.2022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29.08.2022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144607"/>
                  </a:ext>
                </a:extLst>
              </a:tr>
              <a:tr h="187500">
                <a:tc>
                  <a:txBody>
                    <a:bodyPr/>
                    <a:lstStyle/>
                    <a:p>
                      <a:pPr rtl="0" fontAlgn="b"/>
                      <a:r>
                        <a:rPr lang="nn-NO" sz="700" b="0">
                          <a:effectLst/>
                          <a:latin typeface="Arial" panose="020B0604020202020204" pitchFamily="34" charset="0"/>
                        </a:rPr>
                        <a:t>Etkinlik 1.10. Korunan Alanların Kaydı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Activity 1.10. Register of Protected Areas.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25.07.2022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239328"/>
                  </a:ext>
                </a:extLst>
              </a:tr>
              <a:tr h="534374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Etkinlik 8.1 Endüstriyel tesisler, kentsel Atıksu arıtma tesisleri ve tarımsal faaliyetler tarafından kullanılan, üretilen ve/veya deşarj edilen öncelikli maddelerin ve belirli kirleticilerin envanteri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Activity 8.1 Inventory of priority substances and specific pollutants which are used, produced and/or discharged by the industrial facilities, urban wastewater treatment plants and agricultural activities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29.07.2022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536397"/>
                  </a:ext>
                </a:extLst>
              </a:tr>
              <a:tr h="328124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Etkinlik 1.12. Karakterizasyon konularında eğitim çalıştaylarının düzenlenmesi </a:t>
                      </a:r>
                      <a:br>
                        <a:rPr lang="en-US" sz="700" b="0">
                          <a:effectLst/>
                          <a:latin typeface="Arial" panose="020B0604020202020204" pitchFamily="34" charset="0"/>
                        </a:rPr>
                      </a:br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Activity 1.12. Establishing training workshops on characterisation issues 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Arial" panose="020B0604020202020204" pitchFamily="34" charset="0"/>
                        </a:rPr>
                        <a:t>11.08.2022</a:t>
                      </a: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 dirty="0">
                        <a:effectLst/>
                      </a:endParaRPr>
                    </a:p>
                  </a:txBody>
                  <a:tcPr marL="14062" marR="14062" marT="9375" marB="937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5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70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F8873-A4AF-43DA-A9AE-EC2199DA2550}"/>
              </a:ext>
            </a:extLst>
          </p:cNvPr>
          <p:cNvCxnSpPr>
            <a:cxnSpLocks/>
          </p:cNvCxnSpPr>
          <p:nvPr/>
        </p:nvCxnSpPr>
        <p:spPr>
          <a:xfrm>
            <a:off x="938458" y="1669489"/>
            <a:ext cx="90578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46964D-AC49-4E78-A045-EA7F85A7217C}"/>
              </a:ext>
            </a:extLst>
          </p:cNvPr>
          <p:cNvCxnSpPr>
            <a:cxnSpLocks/>
          </p:cNvCxnSpPr>
          <p:nvPr/>
        </p:nvCxnSpPr>
        <p:spPr>
          <a:xfrm>
            <a:off x="1008187" y="6300589"/>
            <a:ext cx="88569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7570F447-E19F-4036-A4DE-E8BA90CE76DD}"/>
              </a:ext>
            </a:extLst>
          </p:cNvPr>
          <p:cNvSpPr txBox="1"/>
          <p:nvPr/>
        </p:nvSpPr>
        <p:spPr>
          <a:xfrm>
            <a:off x="1473178" y="1922992"/>
            <a:ext cx="8108744" cy="32955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en-US" sz="16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21B784-72D6-4FFF-A2EF-D426853D348B}"/>
              </a:ext>
            </a:extLst>
          </p:cNvPr>
          <p:cNvSpPr txBox="1"/>
          <p:nvPr/>
        </p:nvSpPr>
        <p:spPr>
          <a:xfrm>
            <a:off x="616355" y="1760189"/>
            <a:ext cx="949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Ağustos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arası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gerçekleştirilen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toplantılar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Resim 3">
            <a:extLst>
              <a:ext uri="{FF2B5EF4-FFF2-40B4-BE49-F238E27FC236}">
                <a16:creationId xmlns:a16="http://schemas.microsoft.com/office/drawing/2014/main" id="{5D31BCE1-D413-4DF9-93F7-073D26773C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24" y="90316"/>
            <a:ext cx="2461895" cy="13531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C0BC3C-40BB-4D3E-9C50-ED0E1ED0A5D1}"/>
              </a:ext>
            </a:extLst>
          </p:cNvPr>
          <p:cNvSpPr txBox="1"/>
          <p:nvPr/>
        </p:nvSpPr>
        <p:spPr>
          <a:xfrm>
            <a:off x="721294" y="1410320"/>
            <a:ext cx="9492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262"/>
            <a:r>
              <a:rPr lang="en" sz="1200" b="1" dirty="0">
                <a:solidFill>
                  <a:prstClr val="black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Technical Assistance for the Preparation of River Basin Management Plans in Six Basins</a:t>
            </a:r>
            <a:endParaRPr lang="en-US" sz="1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6" name="Resim 1">
            <a:extLst>
              <a:ext uri="{FF2B5EF4-FFF2-40B4-BE49-F238E27FC236}">
                <a16:creationId xmlns:a16="http://schemas.microsoft.com/office/drawing/2014/main" id="{04DF354D-B355-4C60-8E62-5959896922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31" y="6408786"/>
            <a:ext cx="8534400" cy="350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1E0989-FFE1-4D64-BF77-848E23D6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C8CF9E-6532-414A-B199-8EEEC9933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57514"/>
              </p:ext>
            </p:extLst>
          </p:nvPr>
        </p:nvGraphicFramePr>
        <p:xfrm>
          <a:off x="1063481" y="2769344"/>
          <a:ext cx="8597900" cy="1827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4165844191"/>
                    </a:ext>
                  </a:extLst>
                </a:gridCol>
                <a:gridCol w="3109486">
                  <a:extLst>
                    <a:ext uri="{9D8B030D-6E8A-4147-A177-3AD203B41FA5}">
                      <a16:colId xmlns:a16="http://schemas.microsoft.com/office/drawing/2014/main" val="3049693372"/>
                    </a:ext>
                  </a:extLst>
                </a:gridCol>
                <a:gridCol w="3062714">
                  <a:extLst>
                    <a:ext uri="{9D8B030D-6E8A-4147-A177-3AD203B41FA5}">
                      <a16:colId xmlns:a16="http://schemas.microsoft.com/office/drawing/2014/main" val="244583282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79507833"/>
                    </a:ext>
                  </a:extLst>
                </a:gridCol>
              </a:tblGrid>
              <a:tr h="794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Meeting Date / Toplantı </a:t>
                      </a:r>
                      <a:r>
                        <a:rPr lang="en-US" sz="1100" b="1" dirty="0" err="1">
                          <a:effectLst/>
                        </a:rPr>
                        <a:t>Tarihi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Meeting Name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Toplantı </a:t>
                      </a:r>
                      <a:r>
                        <a:rPr lang="en-US" sz="1100" b="1" dirty="0" err="1">
                          <a:effectLst/>
                        </a:rPr>
                        <a:t>Konusu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Total Number of Participants / </a:t>
                      </a:r>
                      <a:r>
                        <a:rPr lang="en-US" sz="1100" b="1" dirty="0" err="1">
                          <a:effectLst/>
                        </a:rPr>
                        <a:t>Toplam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Katılımcı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Sayısı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extLst>
                  <a:ext uri="{0D108BD9-81ED-4DB2-BD59-A6C34878D82A}">
                    <a16:rowId xmlns:a16="http://schemas.microsoft.com/office/drawing/2014/main" val="28003210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05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.0</a:t>
                      </a: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.2022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Meeting </a:t>
                      </a: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</a:rPr>
                        <a:t>on </a:t>
                      </a:r>
                      <a:r>
                        <a:rPr lang="en-US" sz="1100" kern="120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en-US" sz="11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ğ</a:t>
                      </a:r>
                      <a:r>
                        <a:rPr lang="en-US" sz="1100" kern="120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1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Akdeniz</a:t>
                      </a:r>
                      <a:r>
                        <a:rPr lang="tr-TR" sz="11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</a:t>
                      </a:r>
                      <a:r>
                        <a:rPr lang="tr-TR" sz="11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Sector Data</a:t>
                      </a:r>
                      <a:endParaRPr lang="en-US" sz="11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Doğu Akdeniz Sanayi Sektörü Verileri </a:t>
                      </a:r>
                      <a:r>
                        <a:rPr lang="en-US" sz="1100" dirty="0" err="1">
                          <a:solidFill>
                            <a:srgbClr val="00B050"/>
                          </a:solidFill>
                          <a:effectLst/>
                        </a:rPr>
                        <a:t>Toplantısı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 2</a:t>
                      </a: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extLst>
                  <a:ext uri="{0D108BD9-81ED-4DB2-BD59-A6C34878D82A}">
                    <a16:rowId xmlns:a16="http://schemas.microsoft.com/office/drawing/2014/main" val="378700665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05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.0</a:t>
                      </a: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.2022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Meeting </a:t>
                      </a: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on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Activity 8 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Etkinlik 8 üzerine </a:t>
                      </a:r>
                      <a:r>
                        <a:rPr lang="en-US" sz="1100" dirty="0" err="1">
                          <a:solidFill>
                            <a:srgbClr val="00B050"/>
                          </a:solidFill>
                          <a:effectLst/>
                        </a:rPr>
                        <a:t>Toplantı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 1</a:t>
                      </a: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extLst>
                  <a:ext uri="{0D108BD9-81ED-4DB2-BD59-A6C34878D82A}">
                    <a16:rowId xmlns:a16="http://schemas.microsoft.com/office/drawing/2014/main" val="531936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08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.0</a:t>
                      </a: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.2022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on Water Efficiency</a:t>
                      </a:r>
                      <a:r>
                        <a:rPr lang="tr-TR" sz="11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Mr. </a:t>
                      </a:r>
                      <a:r>
                        <a:rPr lang="en-US" sz="11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Metin</a:t>
                      </a:r>
                      <a:r>
                        <a:rPr lang="en-US" sz="11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Mısırdalı</a:t>
                      </a:r>
                      <a:endParaRPr lang="en-US" sz="11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Su Verimliliği üzerine Sn. Metin Mısırdalı ile Toplantı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15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extLst>
                  <a:ext uri="{0D108BD9-81ED-4DB2-BD59-A6C34878D82A}">
                    <a16:rowId xmlns:a16="http://schemas.microsoft.com/office/drawing/2014/main" val="5766106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12.08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.2022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on Economic Analysis</a:t>
                      </a: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Ekonomik Analiz üzerine Toplantı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17</a:t>
                      </a:r>
                    </a:p>
                  </a:txBody>
                  <a:tcPr marL="8890" marR="8890" marT="8890" marB="0"/>
                </a:tc>
                <a:extLst>
                  <a:ext uri="{0D108BD9-81ED-4DB2-BD59-A6C34878D82A}">
                    <a16:rowId xmlns:a16="http://schemas.microsoft.com/office/drawing/2014/main" val="10816476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25.08.2022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Meeting </a:t>
                      </a: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</a:rPr>
                        <a:t>on </a:t>
                      </a:r>
                      <a:r>
                        <a:rPr lang="en-US" sz="1100" kern="120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Marmara Industr</a:t>
                      </a:r>
                      <a:r>
                        <a:rPr lang="tr-TR" sz="11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Sector Data</a:t>
                      </a:r>
                      <a:endParaRPr lang="en-US" sz="11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</a:rPr>
                        <a:t>Marmara </a:t>
                      </a:r>
                      <a:r>
                        <a:rPr lang="tr-TR" sz="1100">
                          <a:solidFill>
                            <a:srgbClr val="00B050"/>
                          </a:solidFill>
                          <a:effectLst/>
                        </a:rPr>
                        <a:t>Sanayi </a:t>
                      </a:r>
                      <a:r>
                        <a:rPr lang="tr-TR" sz="1100" dirty="0">
                          <a:solidFill>
                            <a:srgbClr val="00B050"/>
                          </a:solidFill>
                          <a:effectLst/>
                        </a:rPr>
                        <a:t>Sektörü Verileri </a:t>
                      </a:r>
                      <a:r>
                        <a:rPr lang="en-US" sz="1100" dirty="0" err="1">
                          <a:solidFill>
                            <a:srgbClr val="00B050"/>
                          </a:solidFill>
                          <a:effectLst/>
                        </a:rPr>
                        <a:t>Toplantısı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 25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/>
                </a:tc>
                <a:extLst>
                  <a:ext uri="{0D108BD9-81ED-4DB2-BD59-A6C34878D82A}">
                    <a16:rowId xmlns:a16="http://schemas.microsoft.com/office/drawing/2014/main" val="258195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80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7F3DB8-F926-45B0-86F8-A093B5CF9647}"/>
              </a:ext>
            </a:extLst>
          </p:cNvPr>
          <p:cNvSpPr txBox="1"/>
          <p:nvPr/>
        </p:nvSpPr>
        <p:spPr>
          <a:xfrm>
            <a:off x="721294" y="1410320"/>
            <a:ext cx="9492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6 Havzada Nehir Havzası Yönetim Planlarının Hazırlanması için Teknik Yardım Projesi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F8873-A4AF-43DA-A9AE-EC2199DA2550}"/>
              </a:ext>
            </a:extLst>
          </p:cNvPr>
          <p:cNvCxnSpPr>
            <a:cxnSpLocks/>
          </p:cNvCxnSpPr>
          <p:nvPr/>
        </p:nvCxnSpPr>
        <p:spPr>
          <a:xfrm>
            <a:off x="938458" y="1669489"/>
            <a:ext cx="90578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46964D-AC49-4E78-A045-EA7F85A7217C}"/>
              </a:ext>
            </a:extLst>
          </p:cNvPr>
          <p:cNvCxnSpPr>
            <a:cxnSpLocks/>
          </p:cNvCxnSpPr>
          <p:nvPr/>
        </p:nvCxnSpPr>
        <p:spPr>
          <a:xfrm>
            <a:off x="1008187" y="6300589"/>
            <a:ext cx="88569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Resim 2">
            <a:extLst>
              <a:ext uri="{FF2B5EF4-FFF2-40B4-BE49-F238E27FC236}">
                <a16:creationId xmlns:a16="http://schemas.microsoft.com/office/drawing/2014/main" id="{141B862F-CB16-444D-A0F8-477314360E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2" y="133775"/>
            <a:ext cx="2088000" cy="1224000"/>
          </a:xfrm>
          <a:prstGeom prst="rect">
            <a:avLst/>
          </a:prstGeom>
        </p:spPr>
      </p:pic>
      <p:pic>
        <p:nvPicPr>
          <p:cNvPr id="11" name="Resim 6">
            <a:extLst>
              <a:ext uri="{FF2B5EF4-FFF2-40B4-BE49-F238E27FC236}">
                <a16:creationId xmlns:a16="http://schemas.microsoft.com/office/drawing/2014/main" id="{E028636C-3E30-4713-90AE-8D5DF15CAB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7" y="6359007"/>
            <a:ext cx="7992888" cy="301622"/>
          </a:xfrm>
          <a:prstGeom prst="rect">
            <a:avLst/>
          </a:prstGeom>
        </p:spPr>
      </p:pic>
      <p:sp>
        <p:nvSpPr>
          <p:cNvPr id="8" name="Zástupný text 2">
            <a:extLst>
              <a:ext uri="{FF2B5EF4-FFF2-40B4-BE49-F238E27FC236}">
                <a16:creationId xmlns:a16="http://schemas.microsoft.com/office/drawing/2014/main" id="{4981BFA9-3CB1-4C1A-AD82-780D307337F6}"/>
              </a:ext>
            </a:extLst>
          </p:cNvPr>
          <p:cNvSpPr txBox="1"/>
          <p:nvPr/>
        </p:nvSpPr>
        <p:spPr>
          <a:xfrm>
            <a:off x="1008187" y="2236160"/>
            <a:ext cx="9189671" cy="3734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rtl="0">
              <a:lnSpc>
                <a:spcPct val="100000"/>
              </a:lnSpc>
              <a:buNone/>
            </a:pPr>
            <a:r>
              <a:rPr lang="en-US" sz="1600" b="1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 pitchFamily="34" charset="0"/>
                <a:cs typeface="Arial" pitchFamily="34" charset="0"/>
              </a:rPr>
              <a:t>Kilit Uzman 2</a:t>
            </a:r>
          </a:p>
          <a:p>
            <a:pPr marL="457200" lvl="1" indent="0" rtl="0">
              <a:lnSpc>
                <a:spcPct val="100000"/>
              </a:lnSpc>
              <a:buNone/>
            </a:pPr>
            <a:endParaRPr lang="en-US" sz="1600" b="1" noProof="1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600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 pitchFamily="34" charset="0"/>
                <a:cs typeface="Arial" pitchFamily="34" charset="0"/>
              </a:rPr>
              <a:t>Sözleşme Makamı, </a:t>
            </a:r>
            <a:r>
              <a:rPr lang="tr-TR" sz="1600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 pitchFamily="34" charset="0"/>
                <a:cs typeface="Arial" pitchFamily="34" charset="0"/>
              </a:rPr>
              <a:t>Kilit</a:t>
            </a:r>
            <a:r>
              <a:rPr lang="en-US" sz="1600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 pitchFamily="34" charset="0"/>
                <a:cs typeface="Arial" pitchFamily="34" charset="0"/>
              </a:rPr>
              <a:t> Uzman 2'nin değiştirilmesine ilişkin zeyilnameyi 05.08.2022 tarihinde AB Delegasyonu'nun onayına sunmuştur.</a:t>
            </a:r>
          </a:p>
          <a:p>
            <a:pPr marL="457200" lvl="1" indent="0" rtl="0">
              <a:lnSpc>
                <a:spcPct val="100000"/>
              </a:lnSpc>
              <a:buNone/>
            </a:pPr>
            <a:endParaRPr lang="en-US" sz="1600" noProof="1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Arial" pitchFamily="34" charset="0"/>
              <a:cs typeface="Arial" pitchFamily="34" charset="0"/>
            </a:endParaRPr>
          </a:p>
          <a:p>
            <a:pPr marL="457200" lvl="1" indent="0" rtl="0">
              <a:lnSpc>
                <a:spcPct val="100000"/>
              </a:lnSpc>
              <a:buNone/>
            </a:pPr>
            <a:endParaRPr lang="en-US" sz="1600" noProof="1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Arial" pitchFamily="34" charset="0"/>
              <a:cs typeface="Arial" pitchFamily="34" charset="0"/>
            </a:endParaRPr>
          </a:p>
          <a:p>
            <a:pPr marL="457200" lvl="1" indent="0" rtl="0">
              <a:lnSpc>
                <a:spcPct val="100000"/>
              </a:lnSpc>
              <a:buNone/>
            </a:pPr>
            <a:endParaRPr lang="en-US" sz="1600" noProof="1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Arial" pitchFamily="34" charset="0"/>
              <a:cs typeface="Arial" pitchFamily="34" charset="0"/>
            </a:endParaRPr>
          </a:p>
          <a:p>
            <a:pPr marL="457200" lvl="1" indent="0" rtl="0">
              <a:lnSpc>
                <a:spcPct val="100000"/>
              </a:lnSpc>
              <a:buNone/>
            </a:pPr>
            <a:endParaRPr lang="en-US" sz="1600" noProof="1"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0" indent="0" rtl="0">
              <a:buNone/>
            </a:pPr>
            <a:br>
              <a:rPr lang="en-GB" sz="16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br>
              <a:rPr lang="en-GB" sz="16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endParaRPr lang="en-GB" sz="1600" noProof="1"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lvl="1"/>
            <a:endParaRPr lang="en-US" sz="1600" noProof="1"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18048-504C-4B1B-86AF-188812B0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01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F8873-A4AF-43DA-A9AE-EC2199DA2550}"/>
              </a:ext>
            </a:extLst>
          </p:cNvPr>
          <p:cNvCxnSpPr>
            <a:cxnSpLocks/>
          </p:cNvCxnSpPr>
          <p:nvPr/>
        </p:nvCxnSpPr>
        <p:spPr>
          <a:xfrm>
            <a:off x="938458" y="1669489"/>
            <a:ext cx="90578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46964D-AC49-4E78-A045-EA7F85A7217C}"/>
              </a:ext>
            </a:extLst>
          </p:cNvPr>
          <p:cNvCxnSpPr>
            <a:cxnSpLocks/>
          </p:cNvCxnSpPr>
          <p:nvPr/>
        </p:nvCxnSpPr>
        <p:spPr>
          <a:xfrm>
            <a:off x="1008187" y="6300589"/>
            <a:ext cx="88569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811F2EC-46B0-4865-AEF6-F797BF85D076}"/>
              </a:ext>
            </a:extLst>
          </p:cNvPr>
          <p:cNvSpPr txBox="1"/>
          <p:nvPr/>
        </p:nvSpPr>
        <p:spPr>
          <a:xfrm>
            <a:off x="1005931" y="1859537"/>
            <a:ext cx="9189671" cy="3734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rtl="0">
              <a:lnSpc>
                <a:spcPct val="100000"/>
              </a:lnSpc>
              <a:buNone/>
            </a:pPr>
            <a:r>
              <a:rPr lang="en-US" sz="1600" b="1" noProof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 pitchFamily="34" charset="0"/>
                <a:cs typeface="Arial" pitchFamily="34" charset="0"/>
              </a:rPr>
              <a:t>Son Operasyon Koordinasyon Birimi Toplantısından bu yana Nihai Faydalanıcıya Sunulan Kilit Olmayan Uzman Onay Formları</a:t>
            </a:r>
          </a:p>
          <a:p>
            <a:pPr marL="457200" lvl="1" indent="0" rtl="0">
              <a:lnSpc>
                <a:spcPct val="100000"/>
              </a:lnSpc>
              <a:buNone/>
            </a:pPr>
            <a:endParaRPr lang="en-US" sz="1600" noProof="1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Arial" pitchFamily="34" charset="0"/>
              <a:cs typeface="Arial" pitchFamily="34" charset="0"/>
            </a:endParaRPr>
          </a:p>
          <a:p>
            <a:pPr marL="457200" lvl="1" indent="0" rtl="0">
              <a:lnSpc>
                <a:spcPct val="100000"/>
              </a:lnSpc>
              <a:buNone/>
            </a:pPr>
            <a:endParaRPr lang="en-US" sz="1600" noProof="1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Arial" pitchFamily="34" charset="0"/>
              <a:cs typeface="Arial" pitchFamily="34" charset="0"/>
            </a:endParaRPr>
          </a:p>
          <a:p>
            <a:pPr marL="457200" lvl="1" indent="0" rtl="0">
              <a:lnSpc>
                <a:spcPct val="100000"/>
              </a:lnSpc>
              <a:buNone/>
            </a:pPr>
            <a:endParaRPr lang="en-US" sz="1600" noProof="1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Arial" pitchFamily="34" charset="0"/>
              <a:cs typeface="Arial" pitchFamily="34" charset="0"/>
            </a:endParaRPr>
          </a:p>
          <a:p>
            <a:pPr marL="457200" lvl="1" indent="0" rtl="0">
              <a:lnSpc>
                <a:spcPct val="100000"/>
              </a:lnSpc>
              <a:buNone/>
            </a:pPr>
            <a:endParaRPr lang="en-US" sz="1600" noProof="1"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0" indent="0" rtl="0">
              <a:buNone/>
            </a:pPr>
            <a:br>
              <a:rPr lang="en-GB" sz="16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br>
              <a:rPr lang="en-GB" sz="16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endParaRPr lang="en-GB" sz="1600" noProof="1"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lvl="1"/>
            <a:endParaRPr lang="en-US" sz="1600" noProof="1"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pic>
        <p:nvPicPr>
          <p:cNvPr id="8" name="Resim 3">
            <a:extLst>
              <a:ext uri="{FF2B5EF4-FFF2-40B4-BE49-F238E27FC236}">
                <a16:creationId xmlns:a16="http://schemas.microsoft.com/office/drawing/2014/main" id="{45FC19F5-8B21-428D-9484-767227B5AC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24" y="90316"/>
            <a:ext cx="2461895" cy="1353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CA750D-5D8E-42F8-96D9-3502EB49C70F}"/>
              </a:ext>
            </a:extLst>
          </p:cNvPr>
          <p:cNvSpPr txBox="1"/>
          <p:nvPr/>
        </p:nvSpPr>
        <p:spPr>
          <a:xfrm>
            <a:off x="721294" y="1410320"/>
            <a:ext cx="9492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262"/>
            <a:r>
              <a:rPr lang="en" sz="1200" b="1" dirty="0">
                <a:solidFill>
                  <a:prstClr val="black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Technical Assistance for the Preparation of River Basin Management Plans in Six Basins</a:t>
            </a:r>
            <a:endParaRPr lang="en-US" sz="1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3" name="Resim 1">
            <a:extLst>
              <a:ext uri="{FF2B5EF4-FFF2-40B4-BE49-F238E27FC236}">
                <a16:creationId xmlns:a16="http://schemas.microsoft.com/office/drawing/2014/main" id="{CCC882DD-8074-448B-A394-FB73902168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31" y="6408786"/>
            <a:ext cx="8534400" cy="350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58F50-8282-4B2B-95E5-AC8C267D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5</a:t>
            </a:fld>
            <a:endParaRPr lang="tr-TR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10547E-BB49-4D09-9297-493EB13DC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60246"/>
              </p:ext>
            </p:extLst>
          </p:nvPr>
        </p:nvGraphicFramePr>
        <p:xfrm>
          <a:off x="504131" y="2755583"/>
          <a:ext cx="9757152" cy="1645920"/>
        </p:xfrm>
        <a:graphic>
          <a:graphicData uri="http://schemas.openxmlformats.org/drawingml/2006/table">
            <a:tbl>
              <a:tblPr/>
              <a:tblGrid>
                <a:gridCol w="6066124">
                  <a:extLst>
                    <a:ext uri="{9D8B030D-6E8A-4147-A177-3AD203B41FA5}">
                      <a16:colId xmlns:a16="http://schemas.microsoft.com/office/drawing/2014/main" val="1224613425"/>
                    </a:ext>
                  </a:extLst>
                </a:gridCol>
                <a:gridCol w="3691028">
                  <a:extLst>
                    <a:ext uri="{9D8B030D-6E8A-4147-A177-3AD203B41FA5}">
                      <a16:colId xmlns:a16="http://schemas.microsoft.com/office/drawing/2014/main" val="3420935761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NKE ARF 052-Çağla Özgör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12.08.2022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00265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NKE ARF 053 </a:t>
                      </a:r>
                      <a:r>
                        <a:rPr lang="en-US" dirty="0" err="1">
                          <a:effectLst/>
                        </a:rPr>
                        <a:t>Kerem</a:t>
                      </a:r>
                      <a:r>
                        <a:rPr lang="en-US" dirty="0">
                          <a:effectLst/>
                        </a:rPr>
                        <a:t> Kaya, </a:t>
                      </a:r>
                    </a:p>
                    <a:p>
                      <a:pPr rtl="0" fontAlgn="b"/>
                      <a:r>
                        <a:rPr lang="en-US" dirty="0">
                          <a:effectLst/>
                        </a:rPr>
                        <a:t>054 Serpil </a:t>
                      </a:r>
                      <a:r>
                        <a:rPr lang="en-US" dirty="0" err="1">
                          <a:effectLst/>
                        </a:rPr>
                        <a:t>Aktaş</a:t>
                      </a:r>
                      <a:r>
                        <a:rPr lang="en-US" dirty="0">
                          <a:effectLst/>
                        </a:rPr>
                        <a:t> and </a:t>
                      </a:r>
                    </a:p>
                    <a:p>
                      <a:pPr rtl="0" fontAlgn="b"/>
                      <a:r>
                        <a:rPr lang="en-US" dirty="0">
                          <a:effectLst/>
                        </a:rPr>
                        <a:t>055 Georgios </a:t>
                      </a:r>
                      <a:r>
                        <a:rPr lang="en-US" dirty="0" err="1">
                          <a:effectLst/>
                        </a:rPr>
                        <a:t>Barmpoutis</a:t>
                      </a:r>
                      <a:endParaRPr lang="en-US" dirty="0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17.08.2022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11108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NKE ARF 056 Burak Turan, 057 Galip Yüce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19.08.2022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65808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NKE ARF 058 </a:t>
                      </a:r>
                      <a:r>
                        <a:rPr lang="en-US" dirty="0" err="1">
                          <a:effectLst/>
                        </a:rPr>
                        <a:t>Enver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Taşçı</a:t>
                      </a:r>
                      <a:r>
                        <a:rPr lang="en-US" dirty="0">
                          <a:effectLst/>
                        </a:rPr>
                        <a:t>, 059 </a:t>
                      </a:r>
                      <a:r>
                        <a:rPr lang="en-US" dirty="0" err="1">
                          <a:effectLst/>
                        </a:rPr>
                        <a:t>Yiğit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Oğuz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Uğursal</a:t>
                      </a:r>
                      <a:endParaRPr lang="en-US" dirty="0">
                        <a:effectLst/>
                      </a:endParaRP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23.08.2022</a:t>
                      </a:r>
                    </a:p>
                  </a:txBody>
                  <a:tcPr marL="22860" marR="22860" marT="0" marB="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556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0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7F3DB8-F926-45B0-86F8-A093B5CF9647}"/>
              </a:ext>
            </a:extLst>
          </p:cNvPr>
          <p:cNvSpPr txBox="1"/>
          <p:nvPr/>
        </p:nvSpPr>
        <p:spPr>
          <a:xfrm>
            <a:off x="721294" y="1410320"/>
            <a:ext cx="9492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6 Havzada Nehir Havzası Yönetim Planlarının Hazırlanması için Teknik Yardım Projesi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F8873-A4AF-43DA-A9AE-EC2199DA2550}"/>
              </a:ext>
            </a:extLst>
          </p:cNvPr>
          <p:cNvCxnSpPr>
            <a:cxnSpLocks/>
          </p:cNvCxnSpPr>
          <p:nvPr/>
        </p:nvCxnSpPr>
        <p:spPr>
          <a:xfrm>
            <a:off x="938458" y="1669489"/>
            <a:ext cx="90578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46964D-AC49-4E78-A045-EA7F85A7217C}"/>
              </a:ext>
            </a:extLst>
          </p:cNvPr>
          <p:cNvCxnSpPr>
            <a:cxnSpLocks/>
          </p:cNvCxnSpPr>
          <p:nvPr/>
        </p:nvCxnSpPr>
        <p:spPr>
          <a:xfrm>
            <a:off x="1008187" y="6300589"/>
            <a:ext cx="88569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Resim 2">
            <a:extLst>
              <a:ext uri="{FF2B5EF4-FFF2-40B4-BE49-F238E27FC236}">
                <a16:creationId xmlns:a16="http://schemas.microsoft.com/office/drawing/2014/main" id="{141B862F-CB16-444D-A0F8-477314360E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2" y="133775"/>
            <a:ext cx="2088000" cy="1224000"/>
          </a:xfrm>
          <a:prstGeom prst="rect">
            <a:avLst/>
          </a:prstGeom>
        </p:spPr>
      </p:pic>
      <p:pic>
        <p:nvPicPr>
          <p:cNvPr id="11" name="Resim 6">
            <a:extLst>
              <a:ext uri="{FF2B5EF4-FFF2-40B4-BE49-F238E27FC236}">
                <a16:creationId xmlns:a16="http://schemas.microsoft.com/office/drawing/2014/main" id="{E028636C-3E30-4713-90AE-8D5DF15CAB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7" y="6359007"/>
            <a:ext cx="7992888" cy="301622"/>
          </a:xfrm>
          <a:prstGeom prst="rect">
            <a:avLst/>
          </a:prstGeom>
        </p:spPr>
      </p:pic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21F98CF-E3EB-482F-8A73-C828704BBF66}"/>
              </a:ext>
            </a:extLst>
          </p:cNvPr>
          <p:cNvSpPr txBox="1"/>
          <p:nvPr/>
        </p:nvSpPr>
        <p:spPr>
          <a:xfrm>
            <a:off x="2187991" y="1917187"/>
            <a:ext cx="6912768" cy="3734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1000" noProof="1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Yeni raporlama döneminde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aşağıdaki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etkinliklere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odaklanılacaktır</a:t>
            </a:r>
            <a:r>
              <a:rPr lang="tr-TR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Etkinlik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1.1 - Veri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Gereklilikleri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hem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merkezden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sahadan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gerekli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verilerin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toplanması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raporu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Etkinlik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1.5 -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kütleleri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üzerindeki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baskı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etkilerin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tr-T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Etkinlik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1.6 -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 kütleleri için risk analizi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tr-T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Etkinlik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1.7 -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kullanımının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ekonomik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analizi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maliyetin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karşılanmasının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oranları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finansal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çevresel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kaynak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maliyetleri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dahil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da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dahil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olmak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üzere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ekonomik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karakterizasyon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bir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temel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durum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senaryosunun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oluşturulması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tr-T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Etkinlik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1.8 -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İçme-kullanma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suyu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tarım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sektörü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verimliliği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tr-T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Etkinlik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1.9 - </a:t>
            </a:r>
            <a:r>
              <a:rPr lang="en-US" sz="1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Atıksu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Toplama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Alanlarının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aglomerasyonların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belirlenmesi</a:t>
            </a:r>
            <a:endParaRPr lang="en-US" sz="1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tr-T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Etkinlik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1.13 -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Karakterizasyon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için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gerekli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CBS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haritalarının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hazırlanması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Etkinlik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1.16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Karakterizasyon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Raporlarının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hazırlanması</a:t>
            </a:r>
            <a:endParaRPr lang="en-US" sz="10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tr-T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Etkinlik </a:t>
            </a:r>
            <a:r>
              <a:rPr lang="en-US" sz="1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Önemli</a:t>
            </a:r>
            <a:r>
              <a:rPr lang="en-US" sz="1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r>
              <a:rPr lang="en-US" sz="1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Konuları</a:t>
            </a:r>
            <a:r>
              <a:rPr lang="en-US" sz="1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Raporlarının</a:t>
            </a:r>
            <a:r>
              <a:rPr lang="en-US" sz="1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Hazırlanması</a:t>
            </a:r>
            <a:endParaRPr lang="en-US" sz="100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tr-T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Etkinlik </a:t>
            </a:r>
            <a:r>
              <a:rPr lang="en-US" sz="1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4.1.1  - Her </a:t>
            </a:r>
            <a:r>
              <a:rPr lang="en-US" sz="10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havzada</a:t>
            </a:r>
            <a:r>
              <a:rPr lang="en-US" sz="1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mevcut</a:t>
            </a:r>
            <a:r>
              <a:rPr lang="en-US" sz="1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sektörel</a:t>
            </a:r>
            <a:r>
              <a:rPr lang="en-US" sz="1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kullanım</a:t>
            </a:r>
            <a:r>
              <a:rPr lang="en-US" sz="1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durumunun</a:t>
            </a:r>
            <a:r>
              <a:rPr lang="en-US" sz="1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araştırılması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1000" noProof="1"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90169B7-93BD-4E8B-8BB9-05856918FDA9}"/>
              </a:ext>
            </a:extLst>
          </p:cNvPr>
          <p:cNvSpPr txBox="1"/>
          <p:nvPr/>
        </p:nvSpPr>
        <p:spPr>
          <a:xfrm>
            <a:off x="1716127" y="1396110"/>
            <a:ext cx="7082737" cy="914154"/>
          </a:xfrm>
          <a:prstGeom prst="rect">
            <a:avLst/>
          </a:prstGeom>
        </p:spPr>
        <p:txBody>
          <a:bodyPr vert="horz" lIns="77410" tIns="38705" rIns="77410" bIns="3870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700" noProof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Eylül sonuna kadar</a:t>
            </a:r>
            <a:r>
              <a:rPr lang="en-US" sz="27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neler yapılacak?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44A8B-6B7E-45BD-8C28-2B46C849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69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7F3DB8-F926-45B0-86F8-A093B5CF9647}"/>
              </a:ext>
            </a:extLst>
          </p:cNvPr>
          <p:cNvSpPr txBox="1"/>
          <p:nvPr/>
        </p:nvSpPr>
        <p:spPr>
          <a:xfrm>
            <a:off x="721294" y="1410320"/>
            <a:ext cx="9492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>
                <a:latin typeface="Arial" panose="020B0604020202020204" pitchFamily="34" charset="0"/>
                <a:cs typeface="Arial" panose="020B0604020202020204" pitchFamily="34" charset="0"/>
              </a:rPr>
              <a:t>6 Havzada Nehir Havzası Yönetim Planlarının Hazırlanması için Teknik Yardım</a:t>
            </a:r>
            <a:endParaRPr lang="tr-TR" sz="1200" b="1"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F8873-A4AF-43DA-A9AE-EC2199DA2550}"/>
              </a:ext>
            </a:extLst>
          </p:cNvPr>
          <p:cNvCxnSpPr>
            <a:cxnSpLocks/>
          </p:cNvCxnSpPr>
          <p:nvPr/>
        </p:nvCxnSpPr>
        <p:spPr>
          <a:xfrm>
            <a:off x="938458" y="1669489"/>
            <a:ext cx="90578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46964D-AC49-4E78-A045-EA7F85A7217C}"/>
              </a:ext>
            </a:extLst>
          </p:cNvPr>
          <p:cNvCxnSpPr>
            <a:cxnSpLocks/>
          </p:cNvCxnSpPr>
          <p:nvPr/>
        </p:nvCxnSpPr>
        <p:spPr>
          <a:xfrm>
            <a:off x="1008187" y="6300589"/>
            <a:ext cx="88569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Resim 2">
            <a:extLst>
              <a:ext uri="{FF2B5EF4-FFF2-40B4-BE49-F238E27FC236}">
                <a16:creationId xmlns:a16="http://schemas.microsoft.com/office/drawing/2014/main" id="{141B862F-CB16-444D-A0F8-477314360E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2" y="133775"/>
            <a:ext cx="2088000" cy="1224000"/>
          </a:xfrm>
          <a:prstGeom prst="rect">
            <a:avLst/>
          </a:prstGeom>
        </p:spPr>
      </p:pic>
      <p:pic>
        <p:nvPicPr>
          <p:cNvPr id="11" name="Resim 6">
            <a:extLst>
              <a:ext uri="{FF2B5EF4-FFF2-40B4-BE49-F238E27FC236}">
                <a16:creationId xmlns:a16="http://schemas.microsoft.com/office/drawing/2014/main" id="{E028636C-3E30-4713-90AE-8D5DF15CAB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7" y="6359007"/>
            <a:ext cx="7992888" cy="30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0D3A15-7B69-47A5-9394-91C74EBE2039}"/>
              </a:ext>
            </a:extLst>
          </p:cNvPr>
          <p:cNvSpPr txBox="1"/>
          <p:nvPr/>
        </p:nvSpPr>
        <p:spPr>
          <a:xfrm>
            <a:off x="1029396" y="1776993"/>
            <a:ext cx="5936721" cy="5183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tr" sz="16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Görünürlük ve </a:t>
            </a:r>
            <a:r>
              <a:rPr lang="en-US" sz="16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İ</a:t>
            </a:r>
            <a:r>
              <a:rPr lang="tr" sz="16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letişim</a:t>
            </a:r>
          </a:p>
          <a:p>
            <a:pPr rtl="0"/>
            <a:endParaRPr lang="en-US" sz="1600" b="1" dirty="0">
              <a:latin typeface="Arial"/>
              <a:cs typeface="Arial"/>
            </a:endParaRPr>
          </a:p>
        </p:txBody>
      </p:sp>
      <p:pic>
        <p:nvPicPr>
          <p:cNvPr id="115" name="officeArt object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BD2E015-067C-4C0A-9CAA-77496D32799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81255" y="1856226"/>
            <a:ext cx="2628900" cy="427545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E57B0F-353E-444E-93CE-5E418F5AC9CE}"/>
              </a:ext>
            </a:extLst>
          </p:cNvPr>
          <p:cNvSpPr txBox="1"/>
          <p:nvPr/>
        </p:nvSpPr>
        <p:spPr>
          <a:xfrm>
            <a:off x="453721" y="2533339"/>
            <a:ext cx="4552747" cy="263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etkinlikleri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ve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toplantılarının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yanı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sıra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Dünya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Günü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gibi proje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ile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ilgili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önemli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günler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ve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resmi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bayramlar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ile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ilgili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içerikler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sosyal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medyada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Instagram,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Linkedin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Twitter ve Faceboo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k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üzerinden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paylaşılmaktadı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Ayrıca Paydaş Danışma Toplantıları, kurum ziyaretleri ve Yönlendirme Komitesi Toplantıları gibi önemli etkinliklerden fotoğraflar anlık olarak </a:t>
            </a:r>
            <a:r>
              <a:rPr lang="tr-T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hikaye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formatında paylaşılmaktadır.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111EA-66DE-4E76-B889-26C1DDF5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7</a:t>
            </a:fld>
            <a:endParaRPr lang="tr-T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01C098-7B55-4B98-82A4-97C9464C1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468" y="2403540"/>
            <a:ext cx="3051278" cy="29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0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7F3DB8-F926-45B0-86F8-A093B5CF9647}"/>
              </a:ext>
            </a:extLst>
          </p:cNvPr>
          <p:cNvSpPr txBox="1"/>
          <p:nvPr/>
        </p:nvSpPr>
        <p:spPr>
          <a:xfrm>
            <a:off x="721294" y="1410320"/>
            <a:ext cx="9492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>
                <a:latin typeface="Arial" panose="020B0604020202020204" pitchFamily="34" charset="0"/>
                <a:cs typeface="Arial" panose="020B0604020202020204" pitchFamily="34" charset="0"/>
              </a:rPr>
              <a:t>6 Havzada Nehir Havzası Yönetim Planlarının Hazırlanması için Teknik Yardım</a:t>
            </a:r>
            <a:endParaRPr lang="tr-TR" sz="1200" b="1"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F8873-A4AF-43DA-A9AE-EC2199DA2550}"/>
              </a:ext>
            </a:extLst>
          </p:cNvPr>
          <p:cNvCxnSpPr>
            <a:cxnSpLocks/>
          </p:cNvCxnSpPr>
          <p:nvPr/>
        </p:nvCxnSpPr>
        <p:spPr>
          <a:xfrm>
            <a:off x="938458" y="1669489"/>
            <a:ext cx="90578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46964D-AC49-4E78-A045-EA7F85A7217C}"/>
              </a:ext>
            </a:extLst>
          </p:cNvPr>
          <p:cNvCxnSpPr>
            <a:cxnSpLocks/>
          </p:cNvCxnSpPr>
          <p:nvPr/>
        </p:nvCxnSpPr>
        <p:spPr>
          <a:xfrm>
            <a:off x="1008187" y="6300589"/>
            <a:ext cx="88569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Resim 2">
            <a:extLst>
              <a:ext uri="{FF2B5EF4-FFF2-40B4-BE49-F238E27FC236}">
                <a16:creationId xmlns:a16="http://schemas.microsoft.com/office/drawing/2014/main" id="{141B862F-CB16-444D-A0F8-477314360E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2" y="133775"/>
            <a:ext cx="2088000" cy="1224000"/>
          </a:xfrm>
          <a:prstGeom prst="rect">
            <a:avLst/>
          </a:prstGeom>
        </p:spPr>
      </p:pic>
      <p:pic>
        <p:nvPicPr>
          <p:cNvPr id="11" name="Resim 6">
            <a:extLst>
              <a:ext uri="{FF2B5EF4-FFF2-40B4-BE49-F238E27FC236}">
                <a16:creationId xmlns:a16="http://schemas.microsoft.com/office/drawing/2014/main" id="{E028636C-3E30-4713-90AE-8D5DF15CAB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7" y="6359007"/>
            <a:ext cx="7992888" cy="30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3BB979-9C11-484E-B8DF-678612317CF9}"/>
              </a:ext>
            </a:extLst>
          </p:cNvPr>
          <p:cNvSpPr txBox="1"/>
          <p:nvPr/>
        </p:nvSpPr>
        <p:spPr>
          <a:xfrm>
            <a:off x="938458" y="1740809"/>
            <a:ext cx="2160240" cy="3231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tr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Proje İnternet Sitesi</a:t>
            </a:r>
            <a:endParaRPr lang="en-US" sz="1600" dirty="0"/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EE0F331-019C-4197-A049-8E52387B8F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r="2073"/>
          <a:stretch/>
        </p:blipFill>
        <p:spPr>
          <a:xfrm>
            <a:off x="4032523" y="2007233"/>
            <a:ext cx="6264696" cy="4043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5C3C85-3624-40F7-B688-AB246918AEAF}"/>
              </a:ext>
            </a:extLst>
          </p:cNvPr>
          <p:cNvSpPr txBox="1"/>
          <p:nvPr/>
        </p:nvSpPr>
        <p:spPr>
          <a:xfrm>
            <a:off x="864171" y="2313647"/>
            <a:ext cx="4320480" cy="175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Projeye dair tüm detaylı bilgiler, sunumlar, çıktılar, etkinlikler, havzalarla ilgili bilgiler ve haber makaleleri düzenli olarak güncellenen 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</a:t>
            </a:r>
            <a:r>
              <a:rPr lang="tr-T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sitesinde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paylaşılmaktadır.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1B196A-ACB1-4B5F-9702-BE6716B188A3}"/>
              </a:ext>
            </a:extLst>
          </p:cNvPr>
          <p:cNvSpPr txBox="1"/>
          <p:nvPr/>
        </p:nvSpPr>
        <p:spPr>
          <a:xfrm>
            <a:off x="864171" y="4029074"/>
            <a:ext cx="2738788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Zaman zaman Nihai Faydalanıcı ile sitenin iyileştirilmesi adına fikir alışverişleri yapılmakta ve öneriler siteye yansıtılmaktadır.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A6C11-1964-4684-B48B-B6D2B819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97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9181FF-F433-4948-81F8-00F8077222DE}"/>
              </a:ext>
            </a:extLst>
          </p:cNvPr>
          <p:cNvSpPr txBox="1"/>
          <p:nvPr/>
        </p:nvSpPr>
        <p:spPr>
          <a:xfrm>
            <a:off x="1351279" y="2300140"/>
            <a:ext cx="88019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300">
                <a:latin typeface="Arial" panose="020B0604020202020204" pitchFamily="34" charset="0"/>
                <a:cs typeface="Arial" panose="020B0604020202020204" pitchFamily="34" charset="0"/>
              </a:rPr>
              <a:t>İlginiz için teşekkür ederim!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57B954-C43D-4A01-853A-D93AF1995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008698"/>
              </p:ext>
            </p:extLst>
          </p:nvPr>
        </p:nvGraphicFramePr>
        <p:xfrm>
          <a:off x="2363684" y="4128166"/>
          <a:ext cx="59404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5940848" imgH="900209" progId="Word.Document.12">
                  <p:embed/>
                </p:oleObj>
              </mc:Choice>
              <mc:Fallback>
                <p:oleObj name="Document" r:id="rId3" imgW="5940848" imgH="900209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57B954-C43D-4A01-853A-D93AF1995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3684" y="4128166"/>
                        <a:ext cx="5940425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Resim 2">
            <a:extLst>
              <a:ext uri="{FF2B5EF4-FFF2-40B4-BE49-F238E27FC236}">
                <a16:creationId xmlns:a16="http://schemas.microsoft.com/office/drawing/2014/main" id="{141B862F-CB16-444D-A0F8-477314360E5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2" y="133775"/>
            <a:ext cx="2088000" cy="1224000"/>
          </a:xfrm>
          <a:prstGeom prst="rect">
            <a:avLst/>
          </a:prstGeom>
        </p:spPr>
      </p:pic>
      <p:pic>
        <p:nvPicPr>
          <p:cNvPr id="8" name="Resim 6">
            <a:extLst>
              <a:ext uri="{FF2B5EF4-FFF2-40B4-BE49-F238E27FC236}">
                <a16:creationId xmlns:a16="http://schemas.microsoft.com/office/drawing/2014/main" id="{E028636C-3E30-4713-90AE-8D5DF15CAB3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7" y="6359007"/>
            <a:ext cx="7992888" cy="301622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A3A0EEDF-AD16-4F9D-8958-FFECF76D5792}"/>
              </a:ext>
            </a:extLst>
          </p:cNvPr>
          <p:cNvSpPr txBox="1"/>
          <p:nvPr/>
        </p:nvSpPr>
        <p:spPr>
          <a:xfrm>
            <a:off x="3710250" y="3321855"/>
            <a:ext cx="337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7"/>
              </a:rPr>
              <a:t>https://6rbmp.tarimorman.gov.tr/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FCA98-139E-4101-9D26-F6950D62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48566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4ED4C95DB7846AD79EB30CAE198BA" ma:contentTypeVersion="16" ma:contentTypeDescription="Create a new document." ma:contentTypeScope="" ma:versionID="08b5024a401e1939a4debd3381d87d7f">
  <xsd:schema xmlns:xsd="http://www.w3.org/2001/XMLSchema" xmlns:xs="http://www.w3.org/2001/XMLSchema" xmlns:p="http://schemas.microsoft.com/office/2006/metadata/properties" xmlns:ns2="c413ebdb-018e-4d39-8f0b-b28ecfd0d808" xmlns:ns3="34c55b4c-85f9-4e4d-9cbb-69804db3700c" targetNamespace="http://schemas.microsoft.com/office/2006/metadata/properties" ma:root="true" ma:fieldsID="02061295054fd031230ecb0d1ff6416c" ns2:_="" ns3:_="">
    <xsd:import namespace="c413ebdb-018e-4d39-8f0b-b28ecfd0d808"/>
    <xsd:import namespace="34c55b4c-85f9-4e4d-9cbb-69804db370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3ebdb-018e-4d39-8f0b-b28ecfd0d8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f23faec-08ad-44d7-a348-ce430a2a0541}" ma:internalName="TaxCatchAll" ma:showField="CatchAllData" ma:web="c413ebdb-018e-4d39-8f0b-b28ecfd0d8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55b4c-85f9-4e4d-9cbb-69804db370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3e14187-b4d4-4fc9-8c4a-20dc3ccbf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13ebdb-018e-4d39-8f0b-b28ecfd0d808" xsi:nil="true"/>
    <lcf76f155ced4ddcb4097134ff3c332f xmlns="34c55b4c-85f9-4e4d-9cbb-69804db370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6DDB77-60AD-4DE6-A5C1-ECE411A65F67}"/>
</file>

<file path=customXml/itemProps2.xml><?xml version="1.0" encoding="utf-8"?>
<ds:datastoreItem xmlns:ds="http://schemas.openxmlformats.org/officeDocument/2006/customXml" ds:itemID="{91542D57-4A4A-4821-A6A5-614B57021877}"/>
</file>

<file path=customXml/itemProps3.xml><?xml version="1.0" encoding="utf-8"?>
<ds:datastoreItem xmlns:ds="http://schemas.openxmlformats.org/officeDocument/2006/customXml" ds:itemID="{215C91EC-EBBB-419C-B900-EC95B255B123}"/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1017</Words>
  <Application>Microsoft Office PowerPoint</Application>
  <PresentationFormat>Custom</PresentationFormat>
  <Paragraphs>184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Ofis Teması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grafex</dc:creator>
  <cp:lastModifiedBy>Deniz Bilmez</cp:lastModifiedBy>
  <cp:revision>29</cp:revision>
  <dcterms:created xsi:type="dcterms:W3CDTF">2022-01-05T11:45:14Z</dcterms:created>
  <dcterms:modified xsi:type="dcterms:W3CDTF">2022-08-31T06:54:30Z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0x0101005E04ED4C95DB7846AD79EB30CAE198BA</vt:lpwstr>
  </property>
</Properties>
</file>